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308" r:id="rId6"/>
    <p:sldId id="310" r:id="rId7"/>
    <p:sldId id="320" r:id="rId8"/>
  </p:sldIdLst>
  <p:sldSz cx="12192000" cy="6858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4F6"/>
    <a:srgbClr val="FFCC99"/>
    <a:srgbClr val="F8F8F8"/>
    <a:srgbClr val="E7E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7939" autoAdjust="0"/>
  </p:normalViewPr>
  <p:slideViewPr>
    <p:cSldViewPr snapToGrid="0">
      <p:cViewPr varScale="1">
        <p:scale>
          <a:sx n="98" d="100"/>
          <a:sy n="98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378E-8E86-455B-BE15-AF14643DA396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BB5A-FD51-4685-9958-BD34D5FAB3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20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Bilde:  Samme bilde som brukt på forsiden av HDIR ROS.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0BB5A-FD51-4685-9958-BD34D5FAB3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91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Hdir</a:t>
            </a:r>
            <a:r>
              <a:rPr lang="nb-NO" dirty="0"/>
              <a:t> rapporter overlevert 21. juni 2019:</a:t>
            </a:r>
          </a:p>
          <a:p>
            <a:endParaRPr lang="nb-NO" dirty="0"/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nb-NO" sz="2000" dirty="0"/>
              <a:t>Status /tiltak på områdene fra </a:t>
            </a:r>
            <a:br>
              <a:rPr lang="nb-NO" sz="2000" dirty="0"/>
            </a:br>
            <a:r>
              <a:rPr lang="nb-NO" sz="2000" dirty="0"/>
              <a:t>ROS-rapporten 2017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nb-NO" sz="2000" dirty="0"/>
              <a:t>Drikkevannsforsyning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nb-NO" sz="2000" dirty="0"/>
              <a:t>IKT – informasjonssikkerhet, personvern og beredskap</a:t>
            </a:r>
          </a:p>
          <a:p>
            <a:pPr marL="1257254" lvl="1" indent="-342900">
              <a:spcAft>
                <a:spcPts val="1000"/>
              </a:spcAft>
              <a:buFontTx/>
              <a:buChar char="-"/>
            </a:pPr>
            <a:r>
              <a:rPr lang="nb-NO" sz="1800" dirty="0"/>
              <a:t>Sammendrag fra vår</a:t>
            </a:r>
            <a:br>
              <a:rPr lang="nb-NO" sz="1800" dirty="0"/>
            </a:br>
            <a:r>
              <a:rPr lang="nb-NO" sz="1800" dirty="0"/>
              <a:t>rapport + tiltak foreslått av Helsedirektoratet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nb-NO" sz="2000" dirty="0"/>
              <a:t>Egen rapport på nasjonal legemiddelberedskap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nb-NO" sz="2000" dirty="0"/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nb-NO" sz="2000" dirty="0"/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nb-NO" sz="2000" dirty="0"/>
              <a:t>Vår rapport ble levert HOD 3. juli. Publisert i august.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0BB5A-FD51-4685-9958-BD34D5FAB3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32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BB5A-FD51-4685-9958-BD34D5FAB3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1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1: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Planen bør bl.a. omfatte tiltak for å hindre spredning eller avverge ytterligere angrep mot IKT-infrastruktur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en hendelse.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  Det bør årlig gjennomføres en øvelse på IKT-scenarier som får konsekvenser for helsesektoren.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Øvelsen bør sees i sammenheng med Nasjonal helseøvelse.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 HelseCERT bør i kraft av sin rolle som helse- og omsorgssektorens nasjonale senter for informasjonssikkerhet gi ut årlige anbefalinger om basistiltak for økt operativ IKT-sikkerhet i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helsesektoren, og ellers kartlegge og informere om den generelle sikkerhetstilstanden i helse- og .omsorgssektoren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foreslåtte tiltakene må være basert på funn av sårbarheter identifisert gjennom sårbarhetsskanning og inntrengningstesting.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 Direktoratet for </a:t>
            </a:r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e-helse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bør styrke sin rolle som fagorgan for sektoren innen informasjonssikkerhet. Dette bør skje gjennom at direktoratet styrker arbeidet med opplæring og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rådgivning knyttet til informasjonssikkerhet og personvern, og ellers kartlegger og informerer om den generelle sikkerhetstilstanden i helse- og omsorgssektoren. 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5: Det bør utarbeides en helhetlig IKT-sikkerhetsstrategi for helse- og omsorgssektoren. IKT-sikkerhetsstrategien bør ses opp mot nasjonal strategi for IKT-sikkerhet og ta høyde for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sektorspesifikke utfordringer og utvikling av dagens helsetjeneste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0BB5A-FD51-4685-9958-BD34D5FAB3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9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499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5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80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0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0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5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422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15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2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851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fld id="{FACA13CF-EB56-440E-88C6-13053B3884D3}" type="datetimeFigureOut">
              <a:rPr lang="nb-NO" smtClean="0"/>
              <a:t>07.08.2019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fld id="{1363F146-F86A-42D0-B580-4001F701338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22AAD-1529-430A-9C98-C5E794555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79" y="3140890"/>
            <a:ext cx="5413080" cy="414338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Overordnet risiko- og sårbarhetsvurdering for IKT i helse- og omsorgssektoren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43A123-1DE4-44F0-A595-A7F710DCF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79" y="3890477"/>
            <a:ext cx="5608065" cy="1655762"/>
          </a:xfrm>
        </p:spPr>
        <p:txBody>
          <a:bodyPr/>
          <a:lstStyle/>
          <a:p>
            <a:r>
              <a:rPr lang="nb-NO" dirty="0"/>
              <a:t>Direktoratet for e-helse</a:t>
            </a:r>
          </a:p>
        </p:txBody>
      </p:sp>
      <p:sp>
        <p:nvSpPr>
          <p:cNvPr id="4" name="Plassholder for SmartArt 3">
            <a:extLst>
              <a:ext uri="{FF2B5EF4-FFF2-40B4-BE49-F238E27FC236}">
                <a16:creationId xmlns:a16="http://schemas.microsoft.com/office/drawing/2014/main" id="{F4ECE44A-B435-404F-B26E-31587BBE1F7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/>
      </p:sp>
      <p:sp>
        <p:nvSpPr>
          <p:cNvPr id="5" name="Plassholder for SmartArt 4">
            <a:extLst>
              <a:ext uri="{FF2B5EF4-FFF2-40B4-BE49-F238E27FC236}">
                <a16:creationId xmlns:a16="http://schemas.microsoft.com/office/drawing/2014/main" id="{BDC7C3C8-BB28-4BB6-A0AB-6D3D2728DF4B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/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F0DEDEF-02B1-491F-A7F9-B3F8E206D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309" t="22411" r="17435" b="13617"/>
          <a:stretch/>
        </p:blipFill>
        <p:spPr>
          <a:xfrm>
            <a:off x="5998724" y="1624432"/>
            <a:ext cx="5703508" cy="287727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E904AF-25E3-4409-8124-411791798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4" t="58129" r="44897" b="15918"/>
          <a:stretch/>
        </p:blipFill>
        <p:spPr>
          <a:xfrm>
            <a:off x="7142948" y="2318878"/>
            <a:ext cx="3635299" cy="2472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75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26975" t="11489" r="41746" b="15461"/>
          <a:stretch/>
        </p:blipFill>
        <p:spPr>
          <a:xfrm>
            <a:off x="651620" y="1597789"/>
            <a:ext cx="2088256" cy="2946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/>
          <a:srcRect l="29994" t="10224" r="46247" b="35886"/>
          <a:stretch/>
        </p:blipFill>
        <p:spPr>
          <a:xfrm>
            <a:off x="2448690" y="2042308"/>
            <a:ext cx="2162207" cy="3065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5"/>
          <a:srcRect l="43267" t="18695" r="28473" b="16522"/>
          <a:stretch/>
        </p:blipFill>
        <p:spPr>
          <a:xfrm>
            <a:off x="4076519" y="2558791"/>
            <a:ext cx="2468299" cy="3536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B160CEB8-6364-479C-89C4-2A63B257C18E}"/>
              </a:ext>
            </a:extLst>
          </p:cNvPr>
          <p:cNvSpPr txBox="1">
            <a:spLocks/>
          </p:cNvSpPr>
          <p:nvPr/>
        </p:nvSpPr>
        <p:spPr>
          <a:xfrm>
            <a:off x="756330" y="84533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Inngår som en av flere risiko- og sårbarhetsvurderinger</a:t>
            </a:r>
          </a:p>
          <a:p>
            <a:r>
              <a:rPr lang="nb-NO" sz="1600" dirty="0"/>
              <a:t>som leveres HOD i 2019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2CAC8BD8-782B-4F57-86D1-2C6806C2D5A8}"/>
              </a:ext>
            </a:extLst>
          </p:cNvPr>
          <p:cNvSpPr txBox="1">
            <a:spLocks/>
          </p:cNvSpPr>
          <p:nvPr/>
        </p:nvSpPr>
        <p:spPr>
          <a:xfrm>
            <a:off x="7704519" y="787456"/>
            <a:ext cx="3136322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Tar utgangspunkt i eksiterende</a:t>
            </a:r>
          </a:p>
          <a:p>
            <a:r>
              <a:rPr lang="nb-NO" sz="1600" dirty="0"/>
              <a:t> rapporter og vurderinger: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C6BEDFBF-5F31-40AB-B2DA-8C2D686482BB}"/>
              </a:ext>
            </a:extLst>
          </p:cNvPr>
          <p:cNvGrpSpPr/>
          <p:nvPr/>
        </p:nvGrpSpPr>
        <p:grpSpPr>
          <a:xfrm>
            <a:off x="7306569" y="1538404"/>
            <a:ext cx="4338521" cy="3065213"/>
            <a:chOff x="241087" y="3550596"/>
            <a:chExt cx="7093352" cy="5104062"/>
          </a:xfrm>
        </p:grpSpPr>
        <p:pic>
          <p:nvPicPr>
            <p:cNvPr id="18" name="Picture 8" descr="Bilderesultat for lysneutvalget">
              <a:extLst>
                <a:ext uri="{FF2B5EF4-FFF2-40B4-BE49-F238E27FC236}">
                  <a16:creationId xmlns:a16="http://schemas.microsoft.com/office/drawing/2014/main" id="{CF3B143A-D523-4043-A9C2-0177B1547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0812">
              <a:off x="2754469" y="3776745"/>
              <a:ext cx="1149656" cy="1627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2AE4D073-20F8-4255-B3C3-A1E8762C35F3}"/>
                </a:ext>
              </a:extLst>
            </p:cNvPr>
            <p:cNvGrpSpPr/>
            <p:nvPr/>
          </p:nvGrpSpPr>
          <p:grpSpPr>
            <a:xfrm>
              <a:off x="241087" y="3550596"/>
              <a:ext cx="7093352" cy="5104062"/>
              <a:chOff x="241087" y="0"/>
              <a:chExt cx="12027780" cy="8654658"/>
            </a:xfrm>
          </p:grpSpPr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3630EF90-D8C6-4428-B853-F2F82C88E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431297">
                <a:off x="8555213" y="293233"/>
                <a:ext cx="2748514" cy="3290888"/>
              </a:xfrm>
              <a:prstGeom prst="rect">
                <a:avLst/>
              </a:prstGeom>
            </p:spPr>
          </p:pic>
          <p:pic>
            <p:nvPicPr>
              <p:cNvPr id="21" name="Bilde 20">
                <a:extLst>
                  <a:ext uri="{FF2B5EF4-FFF2-40B4-BE49-F238E27FC236}">
                    <a16:creationId xmlns:a16="http://schemas.microsoft.com/office/drawing/2014/main" id="{2A84F159-5CEC-47A2-9BDA-37374AF0E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6179" y="0"/>
                <a:ext cx="2471514" cy="3367438"/>
              </a:xfrm>
              <a:prstGeom prst="rect">
                <a:avLst/>
              </a:prstGeom>
            </p:spPr>
          </p:pic>
          <p:pic>
            <p:nvPicPr>
              <p:cNvPr id="22" name="Bilde 21">
                <a:extLst>
                  <a:ext uri="{FF2B5EF4-FFF2-40B4-BE49-F238E27FC236}">
                    <a16:creationId xmlns:a16="http://schemas.microsoft.com/office/drawing/2014/main" id="{32E5D75C-15D8-4054-A087-089FC4C52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2671" y="1926843"/>
                <a:ext cx="2255482" cy="3367438"/>
              </a:xfrm>
              <a:prstGeom prst="rect">
                <a:avLst/>
              </a:prstGeom>
            </p:spPr>
          </p:pic>
          <p:pic>
            <p:nvPicPr>
              <p:cNvPr id="23" name="Bilde 22">
                <a:extLst>
                  <a:ext uri="{FF2B5EF4-FFF2-40B4-BE49-F238E27FC236}">
                    <a16:creationId xmlns:a16="http://schemas.microsoft.com/office/drawing/2014/main" id="{65D050BD-EC88-4AB9-A354-170493768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375063">
                <a:off x="9977876" y="5294281"/>
                <a:ext cx="2255482" cy="3360377"/>
              </a:xfrm>
              <a:prstGeom prst="rect">
                <a:avLst/>
              </a:prstGeom>
            </p:spPr>
          </p:pic>
          <p:pic>
            <p:nvPicPr>
              <p:cNvPr id="24" name="Bilde 23">
                <a:extLst>
                  <a:ext uri="{FF2B5EF4-FFF2-40B4-BE49-F238E27FC236}">
                    <a16:creationId xmlns:a16="http://schemas.microsoft.com/office/drawing/2014/main" id="{7796D28B-ABA4-4D3B-A41A-5F595A10D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475819">
                <a:off x="7710065" y="3922531"/>
                <a:ext cx="2255482" cy="3200256"/>
              </a:xfrm>
              <a:prstGeom prst="rect">
                <a:avLst/>
              </a:prstGeom>
            </p:spPr>
          </p:pic>
          <p:pic>
            <p:nvPicPr>
              <p:cNvPr id="25" name="Picture 4" descr="Bilderesultat for st meld 38">
                <a:extLst>
                  <a:ext uri="{FF2B5EF4-FFF2-40B4-BE49-F238E27FC236}">
                    <a16:creationId xmlns:a16="http://schemas.microsoft.com/office/drawing/2014/main" id="{24D2BB9C-E389-46DE-A254-BCF5B827F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611" y="2814228"/>
                <a:ext cx="3796919" cy="35311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Bilde 25">
                <a:extLst>
                  <a:ext uri="{FF2B5EF4-FFF2-40B4-BE49-F238E27FC236}">
                    <a16:creationId xmlns:a16="http://schemas.microsoft.com/office/drawing/2014/main" id="{87F56C48-0669-4B38-8555-364C03172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087" y="3167118"/>
                <a:ext cx="2332849" cy="32101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7" name="Picture 6" descr="Bilderesultat for lysneutvalget">
                <a:extLst>
                  <a:ext uri="{FF2B5EF4-FFF2-40B4-BE49-F238E27FC236}">
                    <a16:creationId xmlns:a16="http://schemas.microsoft.com/office/drawing/2014/main" id="{B39CBE51-CC1A-46D9-9EAC-DAE2EFFF9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7656">
                <a:off x="2568867" y="4482492"/>
                <a:ext cx="2857500" cy="37895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0" descr="Bilderesultat for Risiko i et trygt samfunn">
                <a:extLst>
                  <a:ext uri="{FF2B5EF4-FFF2-40B4-BE49-F238E27FC236}">
                    <a16:creationId xmlns:a16="http://schemas.microsoft.com/office/drawing/2014/main" id="{A6816EE1-A070-4680-ABB2-E348BBB5A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721" y="1063107"/>
                <a:ext cx="2857500" cy="40481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Bilderesultat for st meld 38">
                <a:extLst>
                  <a:ext uri="{FF2B5EF4-FFF2-40B4-BE49-F238E27FC236}">
                    <a16:creationId xmlns:a16="http://schemas.microsoft.com/office/drawing/2014/main" id="{66E91329-0C02-47ED-B8C1-E5DAFF8F7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63316">
                <a:off x="343471" y="1263011"/>
                <a:ext cx="2659387" cy="36483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Bilderesultat for IKT-sikkerhet i alle ledd">
                <a:extLst>
                  <a:ext uri="{FF2B5EF4-FFF2-40B4-BE49-F238E27FC236}">
                    <a16:creationId xmlns:a16="http://schemas.microsoft.com/office/drawing/2014/main" id="{D5150FA9-0525-402F-812B-7FF958036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140" y="5191011"/>
                <a:ext cx="2360007" cy="333397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FEC55BD3-7D0A-45B7-BC9E-30CE4AAD8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1672" y="2647518"/>
                <a:ext cx="1849400" cy="2620253"/>
              </a:xfrm>
              <a:prstGeom prst="rect">
                <a:avLst/>
              </a:prstGeom>
            </p:spPr>
          </p:pic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FB90D274-B2DA-41B4-9EAA-C0A51FC95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38237" y="0"/>
                <a:ext cx="1830630" cy="2840008"/>
              </a:xfrm>
              <a:prstGeom prst="rect">
                <a:avLst/>
              </a:prstGeom>
            </p:spPr>
          </p:pic>
          <p:pic>
            <p:nvPicPr>
              <p:cNvPr id="33" name="Bilde 32">
                <a:extLst>
                  <a:ext uri="{FF2B5EF4-FFF2-40B4-BE49-F238E27FC236}">
                    <a16:creationId xmlns:a16="http://schemas.microsoft.com/office/drawing/2014/main" id="{785C4DB0-86E1-4AD1-A721-4E2CF1FD8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rot="500279">
                <a:off x="9788497" y="1864739"/>
                <a:ext cx="2384839" cy="3327077"/>
              </a:xfrm>
              <a:prstGeom prst="rect">
                <a:avLst/>
              </a:prstGeom>
            </p:spPr>
          </p:pic>
        </p:grp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585167F5-C62C-466F-855A-FFA1CC08C09C}"/>
              </a:ext>
            </a:extLst>
          </p:cNvPr>
          <p:cNvSpPr/>
          <p:nvPr/>
        </p:nvSpPr>
        <p:spPr>
          <a:xfrm>
            <a:off x="6627011" y="5140152"/>
            <a:ext cx="5564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b-NO" sz="1600" dirty="0"/>
              <a:t>Arbeidet er gjort i samarbeid med </a:t>
            </a:r>
            <a:r>
              <a:rPr lang="nb-NO" sz="1600" b="1" dirty="0"/>
              <a:t>Norsk Helsenett SF </a:t>
            </a:r>
            <a:r>
              <a:rPr lang="nb-NO" sz="1600" dirty="0"/>
              <a:t>og andre relevante aktører, i tillegg til </a:t>
            </a:r>
            <a:r>
              <a:rPr lang="nb-NO" sz="1600" b="1" dirty="0"/>
              <a:t>Helsedirektoratet</a:t>
            </a:r>
            <a:r>
              <a:rPr lang="nb-NO" sz="1600" dirty="0"/>
              <a:t>, som leder arbeidet, i helse- og omsorgssektoren </a:t>
            </a:r>
          </a:p>
        </p:txBody>
      </p:sp>
    </p:spTree>
    <p:extLst>
      <p:ext uri="{BB962C8B-B14F-4D97-AF65-F5344CB8AC3E}">
        <p14:creationId xmlns:p14="http://schemas.microsoft.com/office/powerpoint/2010/main" val="153196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l: høyre med stripe 20">
            <a:extLst>
              <a:ext uri="{FF2B5EF4-FFF2-40B4-BE49-F238E27FC236}">
                <a16:creationId xmlns:a16="http://schemas.microsoft.com/office/drawing/2014/main" id="{46FD58F5-3D61-4446-87BA-994AFB585BEC}"/>
              </a:ext>
            </a:extLst>
          </p:cNvPr>
          <p:cNvSpPr/>
          <p:nvPr/>
        </p:nvSpPr>
        <p:spPr>
          <a:xfrm>
            <a:off x="68094" y="2206472"/>
            <a:ext cx="5846360" cy="4109776"/>
          </a:xfrm>
          <a:prstGeom prst="stripedRightArrow">
            <a:avLst>
              <a:gd name="adj1" fmla="val 29951"/>
              <a:gd name="adj2" fmla="val 50000"/>
            </a:avLst>
          </a:prstGeom>
          <a:solidFill>
            <a:srgbClr val="CBD4F6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721964-9042-441E-9BC2-9FC3F6CD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5" y="611532"/>
            <a:ext cx="10784050" cy="836810"/>
          </a:xfrm>
        </p:spPr>
        <p:txBody>
          <a:bodyPr>
            <a:normAutofit fontScale="90000"/>
          </a:bodyPr>
          <a:lstStyle/>
          <a:p>
            <a:r>
              <a:rPr lang="nb-NO" b="0" dirty="0"/>
              <a:t>Økt </a:t>
            </a:r>
            <a:r>
              <a:rPr lang="nb-NO" dirty="0"/>
              <a:t>digitalisering</a:t>
            </a:r>
            <a:r>
              <a:rPr lang="nb-NO" b="0" dirty="0"/>
              <a:t>, flere </a:t>
            </a:r>
            <a:r>
              <a:rPr lang="nb-NO" dirty="0"/>
              <a:t>sammenkoblede</a:t>
            </a:r>
            <a:r>
              <a:rPr lang="nb-NO" b="0" dirty="0"/>
              <a:t> systemer og mer </a:t>
            </a:r>
            <a:r>
              <a:rPr lang="nb-NO" dirty="0"/>
              <a:t>utveksling</a:t>
            </a:r>
            <a:r>
              <a:rPr lang="nb-NO" b="0" dirty="0"/>
              <a:t> av informasjon vil skape </a:t>
            </a:r>
            <a:r>
              <a:rPr lang="nb-NO" dirty="0"/>
              <a:t>bedre tjenester </a:t>
            </a:r>
            <a:r>
              <a:rPr lang="nb-NO" b="0" dirty="0"/>
              <a:t>for pasientene og nye gevinster for sektoren, men </a:t>
            </a:r>
            <a:r>
              <a:rPr lang="nb-NO" dirty="0"/>
              <a:t>introduserer samtidig nye trusler og sårbarheter: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A2BAF-7A3D-49EC-A279-D1CCA61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409" y="2096595"/>
            <a:ext cx="5765615" cy="43295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Lange, komplekse og uoversiktlige </a:t>
            </a:r>
            <a:r>
              <a:rPr lang="nb-NO" b="1" dirty="0"/>
              <a:t>verdikjeder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Manglende </a:t>
            </a:r>
            <a:r>
              <a:rPr lang="nb-NO" b="1" dirty="0"/>
              <a:t>IKT-sikkerhetskompetanse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Mangelfull </a:t>
            </a:r>
            <a:r>
              <a:rPr lang="nb-NO" b="1" dirty="0"/>
              <a:t>implementering</a:t>
            </a:r>
            <a:r>
              <a:rPr lang="nb-NO" dirty="0"/>
              <a:t> av tekniske sikkerhetstiltak</a:t>
            </a:r>
            <a:br>
              <a:rPr lang="nb-NO" dirty="0"/>
            </a:br>
            <a:endParaRPr lang="nb-NO" dirty="0"/>
          </a:p>
          <a:p>
            <a:pPr lvl="0"/>
            <a:r>
              <a:rPr lang="nb-NO" b="1" dirty="0"/>
              <a:t>Utdatert</a:t>
            </a:r>
            <a:r>
              <a:rPr lang="nb-NO" dirty="0"/>
              <a:t> programvare og utstyr som ikke oppdateres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Mangel på og mangelfull etterlevelse av </a:t>
            </a:r>
            <a:r>
              <a:rPr lang="nb-NO" b="1" dirty="0"/>
              <a:t>styringssystem</a:t>
            </a:r>
            <a:r>
              <a:rPr lang="nb-NO" dirty="0"/>
              <a:t> for informasjonssikkerhet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Manglende </a:t>
            </a:r>
            <a:r>
              <a:rPr lang="nb-NO" b="1" dirty="0"/>
              <a:t>planverk og trening </a:t>
            </a:r>
            <a:r>
              <a:rPr lang="nb-NO" dirty="0"/>
              <a:t>i håndtering av IKT-hendelser</a:t>
            </a:r>
          </a:p>
          <a:p>
            <a:pPr marL="0" lvl="0" indent="0">
              <a:buNone/>
            </a:pPr>
            <a:endParaRPr lang="nb-NO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8787347-A223-466D-B16A-956890C41910}"/>
              </a:ext>
            </a:extLst>
          </p:cNvPr>
          <p:cNvGrpSpPr/>
          <p:nvPr/>
        </p:nvGrpSpPr>
        <p:grpSpPr>
          <a:xfrm>
            <a:off x="414976" y="2814436"/>
            <a:ext cx="4338521" cy="3065213"/>
            <a:chOff x="241087" y="3550596"/>
            <a:chExt cx="7093352" cy="5104062"/>
          </a:xfrm>
        </p:grpSpPr>
        <p:pic>
          <p:nvPicPr>
            <p:cNvPr id="5" name="Picture 8" descr="Bilderesultat for lysneutvalget">
              <a:extLst>
                <a:ext uri="{FF2B5EF4-FFF2-40B4-BE49-F238E27FC236}">
                  <a16:creationId xmlns:a16="http://schemas.microsoft.com/office/drawing/2014/main" id="{A6E7B025-6B47-4F0E-85B5-1F04D5B03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0812">
              <a:off x="2754469" y="3776745"/>
              <a:ext cx="1149656" cy="1627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CCBECA3A-905D-42DA-AC4C-0B34463BFE0D}"/>
                </a:ext>
              </a:extLst>
            </p:cNvPr>
            <p:cNvGrpSpPr/>
            <p:nvPr/>
          </p:nvGrpSpPr>
          <p:grpSpPr>
            <a:xfrm>
              <a:off x="241087" y="3550596"/>
              <a:ext cx="7093352" cy="5104062"/>
              <a:chOff x="241087" y="0"/>
              <a:chExt cx="12027780" cy="8654658"/>
            </a:xfrm>
          </p:grpSpPr>
          <p:pic>
            <p:nvPicPr>
              <p:cNvPr id="7" name="Bilde 6">
                <a:extLst>
                  <a:ext uri="{FF2B5EF4-FFF2-40B4-BE49-F238E27FC236}">
                    <a16:creationId xmlns:a16="http://schemas.microsoft.com/office/drawing/2014/main" id="{7B5752DB-D8F0-488A-B447-3259A159F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431297">
                <a:off x="8555213" y="293233"/>
                <a:ext cx="2748514" cy="3290888"/>
              </a:xfrm>
              <a:prstGeom prst="rect">
                <a:avLst/>
              </a:prstGeom>
            </p:spPr>
          </p:pic>
          <p:pic>
            <p:nvPicPr>
              <p:cNvPr id="8" name="Bilde 7">
                <a:extLst>
                  <a:ext uri="{FF2B5EF4-FFF2-40B4-BE49-F238E27FC236}">
                    <a16:creationId xmlns:a16="http://schemas.microsoft.com/office/drawing/2014/main" id="{32C659EC-2192-4DAD-854D-ED64EC1C7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36179" y="0"/>
                <a:ext cx="2471514" cy="3367438"/>
              </a:xfrm>
              <a:prstGeom prst="rect">
                <a:avLst/>
              </a:prstGeom>
            </p:spPr>
          </p:pic>
          <p:pic>
            <p:nvPicPr>
              <p:cNvPr id="9" name="Bilde 8">
                <a:extLst>
                  <a:ext uri="{FF2B5EF4-FFF2-40B4-BE49-F238E27FC236}">
                    <a16:creationId xmlns:a16="http://schemas.microsoft.com/office/drawing/2014/main" id="{BDBBEDB2-4494-4B1D-AD38-2416BE793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042671" y="1926843"/>
                <a:ext cx="2255482" cy="3367438"/>
              </a:xfrm>
              <a:prstGeom prst="rect">
                <a:avLst/>
              </a:prstGeom>
            </p:spPr>
          </p:pic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61DD473D-8AFC-44DE-8A91-DA695A851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75063">
                <a:off x="9977876" y="5294281"/>
                <a:ext cx="2255482" cy="3360377"/>
              </a:xfrm>
              <a:prstGeom prst="rect">
                <a:avLst/>
              </a:prstGeom>
            </p:spPr>
          </p:pic>
          <p:pic>
            <p:nvPicPr>
              <p:cNvPr id="11" name="Bilde 10">
                <a:extLst>
                  <a:ext uri="{FF2B5EF4-FFF2-40B4-BE49-F238E27FC236}">
                    <a16:creationId xmlns:a16="http://schemas.microsoft.com/office/drawing/2014/main" id="{42E83168-74C0-476D-A91B-D49C5119D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475819">
                <a:off x="7710065" y="3922531"/>
                <a:ext cx="2255482" cy="3200256"/>
              </a:xfrm>
              <a:prstGeom prst="rect">
                <a:avLst/>
              </a:prstGeom>
            </p:spPr>
          </p:pic>
          <p:pic>
            <p:nvPicPr>
              <p:cNvPr id="12" name="Picture 4" descr="Bilderesultat for st meld 38">
                <a:extLst>
                  <a:ext uri="{FF2B5EF4-FFF2-40B4-BE49-F238E27FC236}">
                    <a16:creationId xmlns:a16="http://schemas.microsoft.com/office/drawing/2014/main" id="{BF0AAFAC-587B-4E4D-A537-EBF921B64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611" y="2814228"/>
                <a:ext cx="3796919" cy="35311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AEDB308D-20C6-44E5-90F2-45846B383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087" y="3167118"/>
                <a:ext cx="2332849" cy="32101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4" name="Picture 6" descr="Bilderesultat for lysneutvalget">
                <a:extLst>
                  <a:ext uri="{FF2B5EF4-FFF2-40B4-BE49-F238E27FC236}">
                    <a16:creationId xmlns:a16="http://schemas.microsoft.com/office/drawing/2014/main" id="{293CF86F-5B9C-4926-9CF1-4E8620803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7656">
                <a:off x="2568867" y="4482492"/>
                <a:ext cx="2857500" cy="37895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 descr="Bilderesultat for Risiko i et trygt samfunn">
                <a:extLst>
                  <a:ext uri="{FF2B5EF4-FFF2-40B4-BE49-F238E27FC236}">
                    <a16:creationId xmlns:a16="http://schemas.microsoft.com/office/drawing/2014/main" id="{61178A1A-14CB-4CE4-A363-D289188D9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721" y="1063107"/>
                <a:ext cx="2857500" cy="40481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ilderesultat for st meld 38">
                <a:extLst>
                  <a:ext uri="{FF2B5EF4-FFF2-40B4-BE49-F238E27FC236}">
                    <a16:creationId xmlns:a16="http://schemas.microsoft.com/office/drawing/2014/main" id="{4145309F-AD7C-4EDB-BEF2-503E5DA1A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63316">
                <a:off x="343471" y="1263011"/>
                <a:ext cx="2659387" cy="36483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Bilderesultat for IKT-sikkerhet i alle ledd">
                <a:extLst>
                  <a:ext uri="{FF2B5EF4-FFF2-40B4-BE49-F238E27FC236}">
                    <a16:creationId xmlns:a16="http://schemas.microsoft.com/office/drawing/2014/main" id="{0D886298-6355-46DF-A193-FCAF9F764C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140" y="5191011"/>
                <a:ext cx="2360007" cy="333397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Bilde 17">
                <a:extLst>
                  <a:ext uri="{FF2B5EF4-FFF2-40B4-BE49-F238E27FC236}">
                    <a16:creationId xmlns:a16="http://schemas.microsoft.com/office/drawing/2014/main" id="{2008B50D-614B-4598-965D-528C6A73E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91672" y="2647518"/>
                <a:ext cx="1849400" cy="2620253"/>
              </a:xfrm>
              <a:prstGeom prst="rect">
                <a:avLst/>
              </a:prstGeom>
            </p:spPr>
          </p:pic>
          <p:pic>
            <p:nvPicPr>
              <p:cNvPr id="19" name="Bilde 18">
                <a:extLst>
                  <a:ext uri="{FF2B5EF4-FFF2-40B4-BE49-F238E27FC236}">
                    <a16:creationId xmlns:a16="http://schemas.microsoft.com/office/drawing/2014/main" id="{8E81DE7E-0E75-4212-846D-E7C4C4B39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38237" y="0"/>
                <a:ext cx="1830630" cy="2840008"/>
              </a:xfrm>
              <a:prstGeom prst="rect">
                <a:avLst/>
              </a:prstGeom>
            </p:spPr>
          </p:pic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7235FF4F-02B3-4373-A5C5-0B41CF6F9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00279">
                <a:off x="9788497" y="1864739"/>
                <a:ext cx="2384839" cy="3327077"/>
              </a:xfrm>
              <a:prstGeom prst="rect">
                <a:avLst/>
              </a:prstGeom>
            </p:spPr>
          </p:pic>
        </p:grp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F49D5A88-0C5A-461E-9D42-BB5F7A99E2F7}"/>
              </a:ext>
            </a:extLst>
          </p:cNvPr>
          <p:cNvSpPr/>
          <p:nvPr/>
        </p:nvSpPr>
        <p:spPr>
          <a:xfrm>
            <a:off x="68094" y="2085469"/>
            <a:ext cx="5846360" cy="423077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FBE8FB9A-1ACA-4EAF-8426-92972039F6D3}"/>
              </a:ext>
            </a:extLst>
          </p:cNvPr>
          <p:cNvGrpSpPr/>
          <p:nvPr/>
        </p:nvGrpSpPr>
        <p:grpSpPr>
          <a:xfrm>
            <a:off x="478211" y="3311412"/>
            <a:ext cx="613656" cy="754702"/>
            <a:chOff x="4513633" y="1848303"/>
            <a:chExt cx="2715078" cy="3339126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634703C9-1395-440D-9D53-399343B1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633" y="1848303"/>
              <a:ext cx="2221757" cy="3161393"/>
            </a:xfrm>
            <a:prstGeom prst="rect">
              <a:avLst/>
            </a:prstGeom>
          </p:spPr>
        </p:pic>
        <p:sp>
          <p:nvSpPr>
            <p:cNvPr id="24" name="Lyn 23">
              <a:extLst>
                <a:ext uri="{FF2B5EF4-FFF2-40B4-BE49-F238E27FC236}">
                  <a16:creationId xmlns:a16="http://schemas.microsoft.com/office/drawing/2014/main" id="{F3644FD8-7C45-43D3-9B8F-5680A640C292}"/>
                </a:ext>
              </a:extLst>
            </p:cNvPr>
            <p:cNvSpPr/>
            <p:nvPr/>
          </p:nvSpPr>
          <p:spPr>
            <a:xfrm rot="6487760">
              <a:off x="5681016" y="4061535"/>
              <a:ext cx="1089498" cy="1162289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Lyn 24">
              <a:extLst>
                <a:ext uri="{FF2B5EF4-FFF2-40B4-BE49-F238E27FC236}">
                  <a16:creationId xmlns:a16="http://schemas.microsoft.com/office/drawing/2014/main" id="{EA8BCB6B-0472-48AE-A505-78E2A657D2AD}"/>
                </a:ext>
              </a:extLst>
            </p:cNvPr>
            <p:cNvSpPr/>
            <p:nvPr/>
          </p:nvSpPr>
          <p:spPr>
            <a:xfrm rot="5674495">
              <a:off x="6217035" y="3477215"/>
              <a:ext cx="1089498" cy="933855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0BA2CA83-E00C-45BF-A0B7-95117A886749}"/>
              </a:ext>
            </a:extLst>
          </p:cNvPr>
          <p:cNvGrpSpPr/>
          <p:nvPr/>
        </p:nvGrpSpPr>
        <p:grpSpPr>
          <a:xfrm>
            <a:off x="468726" y="4414813"/>
            <a:ext cx="613656" cy="754702"/>
            <a:chOff x="4513633" y="1848303"/>
            <a:chExt cx="2715078" cy="3339126"/>
          </a:xfrm>
        </p:grpSpPr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EB2CEADE-6DDA-4DEC-80E7-86B44DB34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633" y="1848303"/>
              <a:ext cx="2221757" cy="3161393"/>
            </a:xfrm>
            <a:prstGeom prst="rect">
              <a:avLst/>
            </a:prstGeom>
          </p:spPr>
        </p:pic>
        <p:sp>
          <p:nvSpPr>
            <p:cNvPr id="29" name="Lyn 28">
              <a:extLst>
                <a:ext uri="{FF2B5EF4-FFF2-40B4-BE49-F238E27FC236}">
                  <a16:creationId xmlns:a16="http://schemas.microsoft.com/office/drawing/2014/main" id="{2DA3FBC1-E774-423D-98FD-2958EC582F87}"/>
                </a:ext>
              </a:extLst>
            </p:cNvPr>
            <p:cNvSpPr/>
            <p:nvPr/>
          </p:nvSpPr>
          <p:spPr>
            <a:xfrm rot="6487760">
              <a:off x="5681016" y="4061535"/>
              <a:ext cx="1089498" cy="1162289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Lyn 29">
              <a:extLst>
                <a:ext uri="{FF2B5EF4-FFF2-40B4-BE49-F238E27FC236}">
                  <a16:creationId xmlns:a16="http://schemas.microsoft.com/office/drawing/2014/main" id="{778FA918-B280-4099-A729-E6703A3AC175}"/>
                </a:ext>
              </a:extLst>
            </p:cNvPr>
            <p:cNvSpPr/>
            <p:nvPr/>
          </p:nvSpPr>
          <p:spPr>
            <a:xfrm rot="5674495">
              <a:off x="6217035" y="3477215"/>
              <a:ext cx="1089498" cy="933855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2B93D5C4-46D3-4F86-853F-F74FD03C0B39}"/>
              </a:ext>
            </a:extLst>
          </p:cNvPr>
          <p:cNvGrpSpPr/>
          <p:nvPr/>
        </p:nvGrpSpPr>
        <p:grpSpPr>
          <a:xfrm>
            <a:off x="495021" y="5428308"/>
            <a:ext cx="613656" cy="754702"/>
            <a:chOff x="4513633" y="1848303"/>
            <a:chExt cx="2715078" cy="3339126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076A8669-0820-4749-8A9C-E22D75AF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633" y="1848303"/>
              <a:ext cx="2221757" cy="3161393"/>
            </a:xfrm>
            <a:prstGeom prst="rect">
              <a:avLst/>
            </a:prstGeom>
          </p:spPr>
        </p:pic>
        <p:sp>
          <p:nvSpPr>
            <p:cNvPr id="33" name="Lyn 32">
              <a:extLst>
                <a:ext uri="{FF2B5EF4-FFF2-40B4-BE49-F238E27FC236}">
                  <a16:creationId xmlns:a16="http://schemas.microsoft.com/office/drawing/2014/main" id="{4D556BA5-7598-4FE4-B3F1-82A58A88D288}"/>
                </a:ext>
              </a:extLst>
            </p:cNvPr>
            <p:cNvSpPr/>
            <p:nvPr/>
          </p:nvSpPr>
          <p:spPr>
            <a:xfrm rot="6487760">
              <a:off x="5681016" y="4061535"/>
              <a:ext cx="1089498" cy="1162289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Lyn 33">
              <a:extLst>
                <a:ext uri="{FF2B5EF4-FFF2-40B4-BE49-F238E27FC236}">
                  <a16:creationId xmlns:a16="http://schemas.microsoft.com/office/drawing/2014/main" id="{24773361-AE9E-4512-AC01-0A230271A1D6}"/>
                </a:ext>
              </a:extLst>
            </p:cNvPr>
            <p:cNvSpPr/>
            <p:nvPr/>
          </p:nvSpPr>
          <p:spPr>
            <a:xfrm rot="5674495">
              <a:off x="6217035" y="3477215"/>
              <a:ext cx="1089498" cy="933855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855BE1D5-F8D6-4330-8359-ED8845A113F1}"/>
              </a:ext>
            </a:extLst>
          </p:cNvPr>
          <p:cNvSpPr txBox="1"/>
          <p:nvPr/>
        </p:nvSpPr>
        <p:spPr>
          <a:xfrm>
            <a:off x="1110124" y="3311412"/>
            <a:ext cx="4002183" cy="71903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72000" tIns="72000" rIns="7200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400" b="1" dirty="0" err="1">
                <a:solidFill>
                  <a:schemeClr val="bg1"/>
                </a:solidFill>
              </a:rPr>
              <a:t>Ransomware</a:t>
            </a:r>
            <a:r>
              <a:rPr lang="nb-NO" sz="1400" b="1" dirty="0">
                <a:solidFill>
                  <a:schemeClr val="bg1"/>
                </a:solidFill>
              </a:rPr>
              <a:t> mot legemiddelfirmaet MERCK</a:t>
            </a:r>
            <a:br>
              <a:rPr lang="nb-NO" sz="1400" b="1" dirty="0">
                <a:solidFill>
                  <a:schemeClr val="bg1"/>
                </a:solidFill>
              </a:rPr>
            </a:br>
            <a:r>
              <a:rPr lang="nb-NO" sz="1400" b="1" dirty="0">
                <a:solidFill>
                  <a:schemeClr val="bg1"/>
                </a:solidFill>
              </a:rPr>
              <a:t>Estimert tap 7,5 milliarder kroner</a:t>
            </a:r>
            <a:br>
              <a:rPr lang="nb-NO" sz="1400" b="1" dirty="0">
                <a:solidFill>
                  <a:schemeClr val="bg1"/>
                </a:solidFill>
              </a:rPr>
            </a:b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24B6E04-E312-456D-B9D9-0C18C4D56EDE}"/>
              </a:ext>
            </a:extLst>
          </p:cNvPr>
          <p:cNvSpPr txBox="1"/>
          <p:nvPr/>
        </p:nvSpPr>
        <p:spPr>
          <a:xfrm>
            <a:off x="1110123" y="4623455"/>
            <a:ext cx="4002183" cy="50359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72000" tIns="72000" rIns="7200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400" b="1" dirty="0">
                <a:solidFill>
                  <a:schemeClr val="bg1"/>
                </a:solidFill>
              </a:rPr>
              <a:t>Dataangrepet mot Helse Sør-Øst 2018</a:t>
            </a:r>
            <a:br>
              <a:rPr lang="nb-NO" sz="1400" b="1" dirty="0">
                <a:solidFill>
                  <a:schemeClr val="bg1"/>
                </a:solidFill>
              </a:rPr>
            </a:b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7F2ED105-13FF-4BD6-886E-BCC7FB273249}"/>
              </a:ext>
            </a:extLst>
          </p:cNvPr>
          <p:cNvSpPr txBox="1"/>
          <p:nvPr/>
        </p:nvSpPr>
        <p:spPr>
          <a:xfrm>
            <a:off x="1110123" y="5645425"/>
            <a:ext cx="4002183" cy="50359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72000" tIns="72000" rIns="7200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400" b="1" dirty="0">
                <a:solidFill>
                  <a:schemeClr val="bg1"/>
                </a:solidFill>
              </a:rPr>
              <a:t>Dataangrepet mot </a:t>
            </a:r>
            <a:r>
              <a:rPr lang="nb-NO" sz="1400" b="1" dirty="0" err="1">
                <a:solidFill>
                  <a:schemeClr val="bg1"/>
                </a:solidFill>
              </a:rPr>
              <a:t>SingHealth</a:t>
            </a:r>
            <a:r>
              <a:rPr lang="nb-NO" sz="1400" b="1" dirty="0">
                <a:solidFill>
                  <a:schemeClr val="bg1"/>
                </a:solidFill>
              </a:rPr>
              <a:t> 2018</a:t>
            </a:r>
            <a:br>
              <a:rPr lang="nb-NO" sz="1400" b="1" dirty="0">
                <a:solidFill>
                  <a:schemeClr val="bg1"/>
                </a:solidFill>
              </a:rPr>
            </a:br>
            <a:endParaRPr lang="nb-NO" sz="1400" b="1" dirty="0">
              <a:solidFill>
                <a:schemeClr val="bg1"/>
              </a:solidFill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79B16131-0E16-45F3-9B80-3F7643167A1F}"/>
              </a:ext>
            </a:extLst>
          </p:cNvPr>
          <p:cNvGrpSpPr/>
          <p:nvPr/>
        </p:nvGrpSpPr>
        <p:grpSpPr>
          <a:xfrm>
            <a:off x="468726" y="2191320"/>
            <a:ext cx="613656" cy="754702"/>
            <a:chOff x="4513633" y="1848303"/>
            <a:chExt cx="2715078" cy="3339126"/>
          </a:xfrm>
        </p:grpSpPr>
        <p:pic>
          <p:nvPicPr>
            <p:cNvPr id="39" name="Bilde 38">
              <a:extLst>
                <a:ext uri="{FF2B5EF4-FFF2-40B4-BE49-F238E27FC236}">
                  <a16:creationId xmlns:a16="http://schemas.microsoft.com/office/drawing/2014/main" id="{25DFBD7F-9929-474A-A674-40409D12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633" y="1848303"/>
              <a:ext cx="2221757" cy="3161393"/>
            </a:xfrm>
            <a:prstGeom prst="rect">
              <a:avLst/>
            </a:prstGeom>
          </p:spPr>
        </p:pic>
        <p:sp>
          <p:nvSpPr>
            <p:cNvPr id="40" name="Lyn 39">
              <a:extLst>
                <a:ext uri="{FF2B5EF4-FFF2-40B4-BE49-F238E27FC236}">
                  <a16:creationId xmlns:a16="http://schemas.microsoft.com/office/drawing/2014/main" id="{C4E213CE-B570-4AAB-A1F4-B347349A2EED}"/>
                </a:ext>
              </a:extLst>
            </p:cNvPr>
            <p:cNvSpPr/>
            <p:nvPr/>
          </p:nvSpPr>
          <p:spPr>
            <a:xfrm rot="6487760">
              <a:off x="5681016" y="4061535"/>
              <a:ext cx="1089498" cy="1162289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Lyn 40">
              <a:extLst>
                <a:ext uri="{FF2B5EF4-FFF2-40B4-BE49-F238E27FC236}">
                  <a16:creationId xmlns:a16="http://schemas.microsoft.com/office/drawing/2014/main" id="{978F1F3F-CFB4-425B-BD59-4C770F7595B8}"/>
                </a:ext>
              </a:extLst>
            </p:cNvPr>
            <p:cNvSpPr/>
            <p:nvPr/>
          </p:nvSpPr>
          <p:spPr>
            <a:xfrm rot="5674495">
              <a:off x="6217035" y="3477215"/>
              <a:ext cx="1089498" cy="933855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CF906CE8-223B-403E-AE72-79A562DB6AD8}"/>
              </a:ext>
            </a:extLst>
          </p:cNvPr>
          <p:cNvSpPr txBox="1"/>
          <p:nvPr/>
        </p:nvSpPr>
        <p:spPr>
          <a:xfrm>
            <a:off x="1081512" y="2222588"/>
            <a:ext cx="4002183" cy="71903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72000" tIns="72000" rIns="7200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400" b="1" dirty="0" err="1">
                <a:solidFill>
                  <a:schemeClr val="bg1"/>
                </a:solidFill>
              </a:rPr>
              <a:t>Ransomware</a:t>
            </a:r>
            <a:r>
              <a:rPr lang="nb-NO" sz="1400" b="1" dirty="0">
                <a:solidFill>
                  <a:schemeClr val="bg1"/>
                </a:solidFill>
              </a:rPr>
              <a:t> mot NHS</a:t>
            </a:r>
            <a:br>
              <a:rPr lang="nb-NO" sz="1400" b="1" dirty="0">
                <a:solidFill>
                  <a:schemeClr val="bg1"/>
                </a:solidFill>
              </a:rPr>
            </a:br>
            <a:r>
              <a:rPr lang="nb-NO" sz="1400" b="1" dirty="0">
                <a:solidFill>
                  <a:schemeClr val="bg1"/>
                </a:solidFill>
              </a:rPr>
              <a:t>Estimert kostnad &gt; 1 milliard kroner</a:t>
            </a:r>
            <a:br>
              <a:rPr lang="nb-NO" sz="1400" b="1" dirty="0">
                <a:solidFill>
                  <a:schemeClr val="bg1"/>
                </a:solidFill>
              </a:rPr>
            </a:br>
            <a:endParaRPr lang="nb-N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4985EE-AFB0-45E7-8149-551B8CA0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6" y="-27839"/>
            <a:ext cx="10784050" cy="836810"/>
          </a:xfrm>
        </p:spPr>
        <p:txBody>
          <a:bodyPr/>
          <a:lstStyle/>
          <a:p>
            <a:r>
              <a:rPr lang="nb-NO" dirty="0"/>
              <a:t>Tiltak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EA031F4-58EE-4B1D-AA40-E336DD07A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20044"/>
              </p:ext>
            </p:extLst>
          </p:nvPr>
        </p:nvGraphicFramePr>
        <p:xfrm>
          <a:off x="687814" y="702935"/>
          <a:ext cx="107838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429">
                  <a:extLst>
                    <a:ext uri="{9D8B030D-6E8A-4147-A177-3AD203B41FA5}">
                      <a16:colId xmlns:a16="http://schemas.microsoft.com/office/drawing/2014/main" val="686673091"/>
                    </a:ext>
                  </a:extLst>
                </a:gridCol>
                <a:gridCol w="8433459">
                  <a:extLst>
                    <a:ext uri="{9D8B030D-6E8A-4147-A177-3AD203B41FA5}">
                      <a16:colId xmlns:a16="http://schemas.microsoft.com/office/drawing/2014/main" val="2220540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Utarbeidelse av </a:t>
                      </a:r>
                      <a:r>
                        <a:rPr lang="nb-NO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nasjonal IKT-beredskapsplan </a:t>
                      </a:r>
                      <a:r>
                        <a:rPr lang="nb-NO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helse- og omsorgssektoren som en del av Nasjonal helseberedskapsplan</a:t>
                      </a:r>
                    </a:p>
                    <a:p>
                      <a:endParaRPr lang="nb-NO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8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Gjennomføre årlig </a:t>
                      </a:r>
                      <a:r>
                        <a:rPr lang="nb-NO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IKT-øvelse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Styrket operativ </a:t>
                      </a:r>
                      <a:r>
                        <a:rPr lang="nb-NO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IKT-sikkerhet i helse og omsorgssektoren</a:t>
                      </a: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3558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Styrket myndighetsrolle </a:t>
                      </a:r>
                      <a:r>
                        <a:rPr lang="nb-NO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IKT-sikkerhet i helse- og omsorgssektoren</a:t>
                      </a: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8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Utarbeidelse av </a:t>
                      </a:r>
                      <a:r>
                        <a:rPr lang="nb-NO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helhetlig IKT-sikkerhetsstrategi </a:t>
                      </a:r>
                      <a:r>
                        <a:rPr lang="nb-NO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helse- og omsorgssektoren</a:t>
                      </a: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nb-NO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19767266"/>
                  </a:ext>
                </a:extLst>
              </a:tr>
            </a:tbl>
          </a:graphicData>
        </a:graphic>
      </p:graphicFrame>
      <p:grpSp>
        <p:nvGrpSpPr>
          <p:cNvPr id="18" name="Gruppe 17">
            <a:extLst>
              <a:ext uri="{FF2B5EF4-FFF2-40B4-BE49-F238E27FC236}">
                <a16:creationId xmlns:a16="http://schemas.microsoft.com/office/drawing/2014/main" id="{041E0951-456D-4686-9AC4-CB8537C69D7A}"/>
              </a:ext>
            </a:extLst>
          </p:cNvPr>
          <p:cNvGrpSpPr/>
          <p:nvPr/>
        </p:nvGrpSpPr>
        <p:grpSpPr>
          <a:xfrm>
            <a:off x="1899400" y="1908219"/>
            <a:ext cx="780725" cy="602199"/>
            <a:chOff x="1046438" y="3613249"/>
            <a:chExt cx="1590234" cy="1226600"/>
          </a:xfrm>
        </p:grpSpPr>
        <p:pic>
          <p:nvPicPr>
            <p:cNvPr id="15" name="Grafikk 14" descr="Løpe">
              <a:extLst>
                <a:ext uri="{FF2B5EF4-FFF2-40B4-BE49-F238E27FC236}">
                  <a16:creationId xmlns:a16="http://schemas.microsoft.com/office/drawing/2014/main" id="{859CBAFB-00BA-41F3-9BD9-0E8D436A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22272" y="3758248"/>
              <a:ext cx="914400" cy="914400"/>
            </a:xfrm>
            <a:prstGeom prst="rect">
              <a:avLst/>
            </a:prstGeom>
          </p:spPr>
        </p:pic>
        <p:pic>
          <p:nvPicPr>
            <p:cNvPr id="16" name="Grafikk 15" descr="Løpe">
              <a:extLst>
                <a:ext uri="{FF2B5EF4-FFF2-40B4-BE49-F238E27FC236}">
                  <a16:creationId xmlns:a16="http://schemas.microsoft.com/office/drawing/2014/main" id="{2ADBB173-96C1-4904-BC91-A35B046A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5004" y="3925449"/>
              <a:ext cx="914400" cy="914400"/>
            </a:xfrm>
            <a:prstGeom prst="rect">
              <a:avLst/>
            </a:prstGeom>
          </p:spPr>
        </p:pic>
        <p:pic>
          <p:nvPicPr>
            <p:cNvPr id="17" name="Grafikk 16" descr="Løpe">
              <a:extLst>
                <a:ext uri="{FF2B5EF4-FFF2-40B4-BE49-F238E27FC236}">
                  <a16:creationId xmlns:a16="http://schemas.microsoft.com/office/drawing/2014/main" id="{EA63EB2B-B797-4FA0-878F-4690A246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6438" y="3613249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Grafikk 19" descr="Dokument">
            <a:extLst>
              <a:ext uri="{FF2B5EF4-FFF2-40B4-BE49-F238E27FC236}">
                <a16:creationId xmlns:a16="http://schemas.microsoft.com/office/drawing/2014/main" id="{15AD37F8-A369-4BE8-B642-A18D8003E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1120" y="884378"/>
            <a:ext cx="761125" cy="761125"/>
          </a:xfrm>
          <a:prstGeom prst="rect">
            <a:avLst/>
          </a:prstGeom>
        </p:spPr>
      </p:pic>
      <p:pic>
        <p:nvPicPr>
          <p:cNvPr id="22" name="Grafikk 21" descr="Tannhjul">
            <a:extLst>
              <a:ext uri="{FF2B5EF4-FFF2-40B4-BE49-F238E27FC236}">
                <a16:creationId xmlns:a16="http://schemas.microsoft.com/office/drawing/2014/main" id="{BD7792CF-1EC7-43D8-B405-605F3E625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1965" y="2822023"/>
            <a:ext cx="827407" cy="827407"/>
          </a:xfrm>
          <a:prstGeom prst="rect">
            <a:avLst/>
          </a:prstGeom>
        </p:spPr>
      </p:pic>
      <p:sp>
        <p:nvSpPr>
          <p:cNvPr id="32" name="Pil: høyre 31">
            <a:extLst>
              <a:ext uri="{FF2B5EF4-FFF2-40B4-BE49-F238E27FC236}">
                <a16:creationId xmlns:a16="http://schemas.microsoft.com/office/drawing/2014/main" id="{601B3AF4-0D95-417F-BFE3-BB2D6BCE8B85}"/>
              </a:ext>
            </a:extLst>
          </p:cNvPr>
          <p:cNvSpPr/>
          <p:nvPr/>
        </p:nvSpPr>
        <p:spPr>
          <a:xfrm>
            <a:off x="2413029" y="4827524"/>
            <a:ext cx="457200" cy="38910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Grafikk 30" descr="Kundeomtale">
            <a:extLst>
              <a:ext uri="{FF2B5EF4-FFF2-40B4-BE49-F238E27FC236}">
                <a16:creationId xmlns:a16="http://schemas.microsoft.com/office/drawing/2014/main" id="{EC2CCB80-57FB-4844-9190-B51EFAAD4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10543" y="4811039"/>
            <a:ext cx="914400" cy="914400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C28F021-EA21-4A8D-8DBF-2A37E473C522}"/>
              </a:ext>
            </a:extLst>
          </p:cNvPr>
          <p:cNvSpPr txBox="1"/>
          <p:nvPr/>
        </p:nvSpPr>
        <p:spPr>
          <a:xfrm>
            <a:off x="565725" y="184797"/>
            <a:ext cx="1487587" cy="1933863"/>
          </a:xfrm>
          <a:prstGeom prst="rect">
            <a:avLst/>
          </a:prstGeom>
          <a:noFill/>
        </p:spPr>
        <p:txBody>
          <a:bodyPr vert="horz" wrap="non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5298E5A2-6142-4715-8659-91A4F526F686}"/>
              </a:ext>
            </a:extLst>
          </p:cNvPr>
          <p:cNvSpPr txBox="1"/>
          <p:nvPr/>
        </p:nvSpPr>
        <p:spPr>
          <a:xfrm>
            <a:off x="559471" y="1179139"/>
            <a:ext cx="1487587" cy="1933863"/>
          </a:xfrm>
          <a:prstGeom prst="rect">
            <a:avLst/>
          </a:prstGeom>
          <a:noFill/>
        </p:spPr>
        <p:txBody>
          <a:bodyPr vert="horz" wrap="non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6319AF59-A217-4D76-8C0B-96987AABC75E}"/>
              </a:ext>
            </a:extLst>
          </p:cNvPr>
          <p:cNvSpPr txBox="1"/>
          <p:nvPr/>
        </p:nvSpPr>
        <p:spPr>
          <a:xfrm>
            <a:off x="533069" y="2202430"/>
            <a:ext cx="1487587" cy="1933863"/>
          </a:xfrm>
          <a:prstGeom prst="rect">
            <a:avLst/>
          </a:prstGeom>
          <a:noFill/>
        </p:spPr>
        <p:txBody>
          <a:bodyPr vert="horz" wrap="non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9D2DA204-C5D3-4FD1-92B7-80015AF19049}"/>
              </a:ext>
            </a:extLst>
          </p:cNvPr>
          <p:cNvSpPr txBox="1"/>
          <p:nvPr/>
        </p:nvSpPr>
        <p:spPr>
          <a:xfrm>
            <a:off x="474507" y="3087833"/>
            <a:ext cx="1487587" cy="1933863"/>
          </a:xfrm>
          <a:prstGeom prst="rect">
            <a:avLst/>
          </a:prstGeom>
          <a:noFill/>
        </p:spPr>
        <p:txBody>
          <a:bodyPr vert="horz" wrap="non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8576FF8C-E488-40B6-91DF-D4464EB30569}"/>
              </a:ext>
            </a:extLst>
          </p:cNvPr>
          <p:cNvSpPr txBox="1"/>
          <p:nvPr/>
        </p:nvSpPr>
        <p:spPr>
          <a:xfrm>
            <a:off x="453278" y="4276256"/>
            <a:ext cx="1487587" cy="1933863"/>
          </a:xfrm>
          <a:prstGeom prst="rect">
            <a:avLst/>
          </a:prstGeom>
          <a:noFill/>
        </p:spPr>
        <p:txBody>
          <a:bodyPr vert="horz" wrap="non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5E82EB0B-CA5E-4569-B0B5-6F1A13C62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95" y="3795708"/>
            <a:ext cx="666750" cy="666750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83CF40E2-2B5B-4852-A070-3AD4B8982FD6}"/>
              </a:ext>
            </a:extLst>
          </p:cNvPr>
          <p:cNvSpPr/>
          <p:nvPr/>
        </p:nvSpPr>
        <p:spPr>
          <a:xfrm>
            <a:off x="3069804" y="5862677"/>
            <a:ext cx="8668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b-NO" sz="1600" i="1" dirty="0"/>
              <a:t>I tråd med plan for gjennomføring av oppdraget, har tiltakene nasjonalt fokus</a:t>
            </a:r>
            <a:br>
              <a:rPr lang="nb-NO" sz="1600" i="1" dirty="0"/>
            </a:br>
            <a:r>
              <a:rPr lang="nb-NO" sz="1600" i="1" dirty="0"/>
              <a:t>og myndigheter og nasjonale aktører som tiltakseiere</a:t>
            </a:r>
          </a:p>
        </p:txBody>
      </p:sp>
    </p:spTree>
    <p:extLst>
      <p:ext uri="{BB962C8B-B14F-4D97-AF65-F5344CB8AC3E}">
        <p14:creationId xmlns:p14="http://schemas.microsoft.com/office/powerpoint/2010/main" val="371398639"/>
      </p:ext>
    </p:extLst>
  </p:cSld>
  <p:clrMapOvr>
    <a:masterClrMapping/>
  </p:clrMapOvr>
</p:sld>
</file>

<file path=ppt/theme/theme1.xml><?xml version="1.0" encoding="utf-8"?>
<a:theme xmlns:a="http://schemas.openxmlformats.org/drawingml/2006/main" name="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73501638A8D04C98D06BA69115A81F" ma:contentTypeVersion="0" ma:contentTypeDescription="Opprett et nytt dokument." ma:contentTypeScope="" ma:versionID="3d630d7fef679de8e7070d0dd764f0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EF3CCB-D03D-49C2-9839-5A7DE38F1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39DA4C-F3BB-4084-B98E-7ED28CA0E3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0C5D89-04D0-4427-9D87-00E079B7A3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PPTmal_DirektoratetEHelseV2-1</Template>
  <TotalTime>1920</TotalTime>
  <Words>395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PPTmal_DirektoratetEHelseV2-1</vt:lpstr>
      <vt:lpstr>Overordnet risiko- og sårbarhetsvurdering for IKT i helse- og omsorgssektoren</vt:lpstr>
      <vt:lpstr>Bakgrunn</vt:lpstr>
      <vt:lpstr>Økt digitalisering, flere sammenkoblede systemer og mer utveksling av informasjon vil skape bedre tjenester for pasientene og nye gevinster for sektoren, men introduserer samtidig nye trusler og sårbarheter:</vt:lpstr>
      <vt:lpstr>Tiltak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IKT-ROS</dc:title>
  <dc:creator>Kristian Engdal</dc:creator>
  <cp:lastModifiedBy>Jan Gunnar Broch</cp:lastModifiedBy>
  <cp:revision>60</cp:revision>
  <dcterms:created xsi:type="dcterms:W3CDTF">2019-02-12T11:43:08Z</dcterms:created>
  <dcterms:modified xsi:type="dcterms:W3CDTF">2019-08-07T11:39:29Z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0x010100DE73501638A8D04C98D06BA69115A81F</vt:lpwstr>
  </property>
</Properties>
</file>