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  <p:sldMasterId id="2147483779" r:id="rId5"/>
    <p:sldMasterId id="2147483794" r:id="rId6"/>
    <p:sldMasterId id="2147483806" r:id="rId7"/>
  </p:sldMasterIdLst>
  <p:notesMasterIdLst>
    <p:notesMasterId r:id="rId16"/>
  </p:notesMasterIdLst>
  <p:handoutMasterIdLst>
    <p:handoutMasterId r:id="rId17"/>
  </p:handoutMasterIdLst>
  <p:sldIdLst>
    <p:sldId id="733" r:id="rId8"/>
    <p:sldId id="741" r:id="rId9"/>
    <p:sldId id="736" r:id="rId10"/>
    <p:sldId id="734" r:id="rId11"/>
    <p:sldId id="731" r:id="rId12"/>
    <p:sldId id="728" r:id="rId13"/>
    <p:sldId id="740" r:id="rId14"/>
    <p:sldId id="739" r:id="rId15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9D116A8B-E8D6-4874-8A84-3353FCED4ACA}">
          <p14:sldIdLst>
            <p14:sldId id="733"/>
            <p14:sldId id="741"/>
            <p14:sldId id="736"/>
            <p14:sldId id="734"/>
            <p14:sldId id="731"/>
            <p14:sldId id="728"/>
            <p14:sldId id="740"/>
            <p14:sldId id="7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ne Olaussen" initials="IO" lastIdx="2" clrIdx="0"/>
  <p:cmAuthor id="1" name="Anita Lindholt" initials="A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44"/>
    <a:srgbClr val="CCFFFF"/>
    <a:srgbClr val="0093A7"/>
    <a:srgbClr val="76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ys stil 3 - aks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3" autoAdjust="0"/>
    <p:restoredTop sz="95027" autoAdjust="0"/>
  </p:normalViewPr>
  <p:slideViewPr>
    <p:cSldViewPr snapToObjects="1">
      <p:cViewPr varScale="1">
        <p:scale>
          <a:sx n="72" d="100"/>
          <a:sy n="72" d="100"/>
        </p:scale>
        <p:origin x="16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90" d="100"/>
          <a:sy n="90" d="100"/>
        </p:scale>
        <p:origin x="-2754" y="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BCD82850-FA18-4199-A20F-8B6D7947E358}" type="datetimeFigureOut">
              <a:rPr lang="nb-NO" smtClean="0"/>
              <a:t>03.04.2019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3BB3256C-F943-454E-A62F-4808CAEBFE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295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23BF4E9B-EC91-4D6A-95C2-760E78FEA15A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BF106C09-2B7A-40C7-B480-A62D5F51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1EBB-80F8-43BC-BCC6-078EA46124D0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84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0713D-FAD2-A145-A06A-FBACC56C2A01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6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1EBB-80F8-43BC-BCC6-078EA46124D0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2060849"/>
            <a:ext cx="77724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5734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6D1B-427A-402D-BDA6-7B36E50BC79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FF91-B1B0-4E3A-9529-B645FCAD139A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51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51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6B90-E6D3-4D64-8596-B859D473DAC2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9775-77FC-4164-A1E5-860BEA554406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7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3860" y="476673"/>
            <a:ext cx="8236286" cy="9361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41285-D9E7-410A-820B-51D80ACB53B6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86E0A23E-EB93-482D-80B9-789C38609925}" type="datetime1">
              <a:rPr lang="nb-NO" sz="1400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</p:spTree>
    <p:extLst>
      <p:ext uri="{BB962C8B-B14F-4D97-AF65-F5344CB8AC3E}">
        <p14:creationId xmlns:p14="http://schemas.microsoft.com/office/powerpoint/2010/main" val="31163488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-3175" y="981075"/>
            <a:ext cx="9147175" cy="5711825"/>
          </a:xfrm>
          <a:custGeom>
            <a:avLst/>
            <a:gdLst/>
            <a:ahLst/>
            <a:cxnLst>
              <a:cxn ang="0">
                <a:pos x="0" y="3638"/>
              </a:cxn>
              <a:cxn ang="0">
                <a:pos x="516" y="2658"/>
              </a:cxn>
              <a:cxn ang="0">
                <a:pos x="1352" y="2063"/>
              </a:cxn>
              <a:cxn ang="0">
                <a:pos x="3348" y="1519"/>
              </a:cxn>
              <a:cxn ang="0">
                <a:pos x="4987" y="1078"/>
              </a:cxn>
              <a:cxn ang="0">
                <a:pos x="5762" y="534"/>
              </a:cxn>
              <a:cxn ang="0">
                <a:pos x="5762" y="66"/>
              </a:cxn>
              <a:cxn ang="0">
                <a:pos x="4" y="68"/>
              </a:cxn>
            </a:cxnLst>
            <a:rect l="0" t="0" r="r" b="b"/>
            <a:pathLst>
              <a:path w="5762" h="3638">
                <a:moveTo>
                  <a:pt x="0" y="3638"/>
                </a:moveTo>
                <a:cubicBezTo>
                  <a:pt x="58" y="3452"/>
                  <a:pt x="291" y="2920"/>
                  <a:pt x="516" y="2658"/>
                </a:cubicBezTo>
                <a:cubicBezTo>
                  <a:pt x="794" y="2320"/>
                  <a:pt x="1284" y="2093"/>
                  <a:pt x="1352" y="2063"/>
                </a:cubicBezTo>
                <a:cubicBezTo>
                  <a:pt x="1942" y="1786"/>
                  <a:pt x="2872" y="1624"/>
                  <a:pt x="3348" y="1519"/>
                </a:cubicBezTo>
                <a:cubicBezTo>
                  <a:pt x="3895" y="1390"/>
                  <a:pt x="4592" y="1228"/>
                  <a:pt x="4987" y="1078"/>
                </a:cubicBezTo>
                <a:cubicBezTo>
                  <a:pt x="5384" y="933"/>
                  <a:pt x="5632" y="702"/>
                  <a:pt x="5762" y="534"/>
                </a:cubicBezTo>
                <a:cubicBezTo>
                  <a:pt x="5762" y="0"/>
                  <a:pt x="5762" y="61"/>
                  <a:pt x="5762" y="66"/>
                </a:cubicBezTo>
                <a:cubicBezTo>
                  <a:pt x="4803" y="66"/>
                  <a:pt x="1204" y="68"/>
                  <a:pt x="4" y="68"/>
                </a:cubicBezTo>
              </a:path>
            </a:pathLst>
          </a:custGeom>
          <a:solidFill>
            <a:srgbClr val="DDDDDD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90000"/>
              <a:defRPr/>
            </a:pPr>
            <a:endParaRPr lang="nb-NO" sz="2400">
              <a:solidFill>
                <a:srgbClr val="969696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354138" y="96838"/>
            <a:ext cx="6602412" cy="425450"/>
            <a:chOff x="766" y="61"/>
            <a:chExt cx="4159" cy="268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567" t="28194" r="76567" b="22275"/>
            <a:stretch>
              <a:fillRect/>
            </a:stretch>
          </p:blipFill>
          <p:spPr bwMode="auto">
            <a:xfrm>
              <a:off x="2960" y="104"/>
              <a:ext cx="905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45935" r="37485" b="40575"/>
            <a:stretch>
              <a:fillRect/>
            </a:stretch>
          </p:blipFill>
          <p:spPr bwMode="auto">
            <a:xfrm>
              <a:off x="4036" y="86"/>
              <a:ext cx="889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3194" r="80669" b="34589"/>
            <a:stretch>
              <a:fillRect/>
            </a:stretch>
          </p:blipFill>
          <p:spPr bwMode="auto">
            <a:xfrm>
              <a:off x="766" y="90"/>
              <a:ext cx="789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20978" t="-10643" r="56841" b="37914"/>
            <a:stretch>
              <a:fillRect/>
            </a:stretch>
          </p:blipFill>
          <p:spPr bwMode="auto">
            <a:xfrm>
              <a:off x="1725" y="61"/>
              <a:ext cx="1065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97175" y="571500"/>
            <a:ext cx="3529013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algn="ctr" defTabSz="73977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68C"/>
              </a:buClr>
              <a:buFont typeface="Wingdings" pitchFamily="2" charset="2"/>
              <a:buNone/>
              <a:tabLst>
                <a:tab pos="5818188" algn="r"/>
              </a:tabLst>
              <a:defRPr/>
            </a:pPr>
            <a:endParaRPr lang="fi-FI" sz="1300" b="1">
              <a:solidFill>
                <a:srgbClr val="00468C"/>
              </a:solidFill>
              <a:cs typeface="Arial" charset="0"/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339975"/>
            <a:ext cx="7372350" cy="631825"/>
          </a:xfrm>
        </p:spPr>
        <p:txBody>
          <a:bodyPr lIns="972000" tIns="72000" rIns="72000" bIns="72000"/>
          <a:lstStyle>
            <a:lvl1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b-NO" altLang="en-US"/>
              <a:t>Sub-title and/or name</a:t>
            </a:r>
          </a:p>
          <a:p>
            <a:r>
              <a:rPr lang="nb-NO" altLang="en-US"/>
              <a:t>Arial narrow, 20pt - maximum 2 lines)</a:t>
            </a:r>
            <a:endParaRPr lang="nb-NO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252538"/>
            <a:ext cx="9144000" cy="1101725"/>
          </a:xfrm>
        </p:spPr>
        <p:txBody>
          <a:bodyPr lIns="972000" tIns="360000" bIns="72000" anchor="b"/>
          <a:lstStyle>
            <a:lvl1pPr fontAlgn="t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nb-NO" altLang="en-US"/>
              <a:t>Main Title</a:t>
            </a:r>
            <a:br>
              <a:rPr lang="nb-NO" altLang="en-US"/>
            </a:br>
            <a:r>
              <a:rPr lang="nb-NO" altLang="en-US"/>
              <a:t>(Arial narrow, 30pt -Maximum 2 lines)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2299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9DD4-4D82-438A-AA07-54A126672EBA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68F4-467F-4D49-8A60-8F4221B994BF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735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CC68-6531-446C-BF6C-AB6A5C8F805B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70A2-CB95-409D-8D5C-F53741F0BEC8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43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788" y="1049338"/>
            <a:ext cx="41052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9463" y="1049338"/>
            <a:ext cx="41068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68C-BBE9-467B-A945-0D7F5BB249B5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47DD-6B10-4A2C-869B-C5C6040B3FD4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9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879E-CADC-4222-9BFA-AC0869D108BE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8A3-69A8-417D-AF9A-3547EC1CC00F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52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6FBA-4387-4E77-ACE2-AA93AC7DC2F7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11B9-5FEE-4607-9D01-801CF08E677E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817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252E-CA13-4CF1-9DB3-927FC73B06A3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BEA4-373D-478E-843B-DC0ACE60D969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11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88F9-A0A1-4A69-9C06-1244EF3FE51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CFAA-0899-4A6E-BF5D-859B1D4061F2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3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6F03-099D-4373-B7E8-E06A5ED9C98A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4C78-F5B1-42FA-BD2E-D1681C0B58A8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75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6216-B2C7-4186-9D8F-88B654D7B655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98B9-A445-49E2-B65F-CF830358D771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629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3EAD-6BC9-49A1-9C27-5F23BB656A41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CD3E-6FB9-4D44-8C05-0508D0CDCA20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217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0813"/>
            <a:ext cx="2286000" cy="5424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0813"/>
            <a:ext cx="6705600" cy="542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ADE9-A42D-4FC2-8A90-955C54AFB962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4EFB-8D52-4D7B-B851-474D4DB7919B}" type="datetimeFigureOut">
              <a:rPr lang="nb-NO">
                <a:solidFill>
                  <a:srgbClr val="080808"/>
                </a:solidFill>
              </a:rPr>
              <a:pPr>
                <a:defRPr/>
              </a:pPr>
              <a:t>03.04.2019</a:t>
            </a:fld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500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608013"/>
            <a:ext cx="8805862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1752600"/>
            <a:ext cx="4316413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9788" y="1752600"/>
            <a:ext cx="431641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10375" y="6550025"/>
            <a:ext cx="2151063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80808"/>
                </a:solidFill>
              </a:rPr>
              <a:t>Slide </a:t>
            </a:r>
            <a:fld id="{B88776E2-DCC1-47CF-9F3E-DF0FB0FD7F13}" type="slidenum">
              <a:rPr lang="en-GB">
                <a:solidFill>
                  <a:srgbClr val="08080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808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975" y="6367463"/>
            <a:ext cx="5386388" cy="161925"/>
          </a:xfrm>
          <a:prstGeom prst="rect">
            <a:avLst/>
          </a:prstGeom>
        </p:spPr>
        <p:txBody>
          <a:bodyPr/>
          <a:lstStyle>
            <a:lvl1pPr>
              <a:buSzPct val="90000"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969696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896100" y="6340475"/>
            <a:ext cx="2065338" cy="192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2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5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87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94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85C9-C6E9-4DBD-AA33-B4144DAFFF9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9789-9616-4BE6-B118-0C03DC473473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4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92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46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0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17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2" y="2732244"/>
            <a:ext cx="7110889" cy="773203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2" y="5516451"/>
            <a:ext cx="7110889" cy="79933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700">
                <a:solidFill>
                  <a:schemeClr val="accent3"/>
                </a:solidFill>
              </a:defRPr>
            </a:lvl1pPr>
            <a:lvl2pPr marL="383744" indent="0" algn="ctr">
              <a:buNone/>
              <a:defRPr sz="1700"/>
            </a:lvl2pPr>
            <a:lvl3pPr marL="767481" indent="0" algn="ctr">
              <a:buNone/>
              <a:defRPr sz="1500"/>
            </a:lvl3pPr>
            <a:lvl4pPr marL="1151221" indent="0" algn="ctr">
              <a:buNone/>
              <a:defRPr sz="1300"/>
            </a:lvl4pPr>
            <a:lvl5pPr marL="1534960" indent="0" algn="ctr">
              <a:buNone/>
              <a:defRPr sz="1300"/>
            </a:lvl5pPr>
            <a:lvl6pPr marL="1918704" indent="0" algn="ctr">
              <a:buNone/>
              <a:defRPr sz="1300"/>
            </a:lvl6pPr>
            <a:lvl7pPr marL="2302448" indent="0" algn="ctr">
              <a:buNone/>
              <a:defRPr sz="1300"/>
            </a:lvl7pPr>
            <a:lvl8pPr marL="2686188" indent="0" algn="ctr">
              <a:buNone/>
              <a:defRPr sz="1300"/>
            </a:lvl8pPr>
            <a:lvl9pPr marL="3069921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7" y="540068"/>
            <a:ext cx="956312" cy="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5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2" y="2732244"/>
            <a:ext cx="7110889" cy="773203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2" y="5516451"/>
            <a:ext cx="7110889" cy="79933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700">
                <a:solidFill>
                  <a:schemeClr val="bg2"/>
                </a:solidFill>
              </a:defRPr>
            </a:lvl1pPr>
            <a:lvl2pPr marL="383744" indent="0" algn="ctr">
              <a:buNone/>
              <a:defRPr sz="1700"/>
            </a:lvl2pPr>
            <a:lvl3pPr marL="767481" indent="0" algn="ctr">
              <a:buNone/>
              <a:defRPr sz="1500"/>
            </a:lvl3pPr>
            <a:lvl4pPr marL="1151221" indent="0" algn="ctr">
              <a:buNone/>
              <a:defRPr sz="1300"/>
            </a:lvl4pPr>
            <a:lvl5pPr marL="1534960" indent="0" algn="ctr">
              <a:buNone/>
              <a:defRPr sz="1300"/>
            </a:lvl5pPr>
            <a:lvl6pPr marL="1918704" indent="0" algn="ctr">
              <a:buNone/>
              <a:defRPr sz="1300"/>
            </a:lvl6pPr>
            <a:lvl7pPr marL="2302448" indent="0" algn="ctr">
              <a:buNone/>
              <a:defRPr sz="1300"/>
            </a:lvl7pPr>
            <a:lvl8pPr marL="2686188" indent="0" algn="ctr">
              <a:buNone/>
              <a:defRPr sz="1300"/>
            </a:lvl8pPr>
            <a:lvl9pPr marL="3069921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7" y="540399"/>
            <a:ext cx="956312" cy="8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5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2" y="2732244"/>
            <a:ext cx="7110889" cy="773203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2" y="5516451"/>
            <a:ext cx="7110889" cy="79933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383744" indent="0" algn="ctr">
              <a:buNone/>
              <a:defRPr sz="1700"/>
            </a:lvl2pPr>
            <a:lvl3pPr marL="767481" indent="0" algn="ctr">
              <a:buNone/>
              <a:defRPr sz="1500"/>
            </a:lvl3pPr>
            <a:lvl4pPr marL="1151221" indent="0" algn="ctr">
              <a:buNone/>
              <a:defRPr sz="1300"/>
            </a:lvl4pPr>
            <a:lvl5pPr marL="1534960" indent="0" algn="ctr">
              <a:buNone/>
              <a:defRPr sz="1300"/>
            </a:lvl5pPr>
            <a:lvl6pPr marL="1918704" indent="0" algn="ctr">
              <a:buNone/>
              <a:defRPr sz="1300"/>
            </a:lvl6pPr>
            <a:lvl7pPr marL="2302448" indent="0" algn="ctr">
              <a:buNone/>
              <a:defRPr sz="1300"/>
            </a:lvl7pPr>
            <a:lvl8pPr marL="2686188" indent="0" algn="ctr">
              <a:buNone/>
              <a:defRPr sz="1300"/>
            </a:lvl8pPr>
            <a:lvl9pPr marL="3069921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7" y="540399"/>
            <a:ext cx="956312" cy="8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7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2" y="2732244"/>
            <a:ext cx="7110889" cy="773203"/>
          </a:xfrm>
        </p:spPr>
        <p:txBody>
          <a:bodyPr anchor="ctr" anchorCtr="0">
            <a:normAutofit/>
          </a:bodyPr>
          <a:lstStyle>
            <a:lvl1pPr algn="ctr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2" y="5516451"/>
            <a:ext cx="7110889" cy="79933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700">
                <a:solidFill>
                  <a:schemeClr val="accent1"/>
                </a:solidFill>
              </a:defRPr>
            </a:lvl1pPr>
            <a:lvl2pPr marL="383744" indent="0" algn="ctr">
              <a:buNone/>
              <a:defRPr sz="1700"/>
            </a:lvl2pPr>
            <a:lvl3pPr marL="767481" indent="0" algn="ctr">
              <a:buNone/>
              <a:defRPr sz="1500"/>
            </a:lvl3pPr>
            <a:lvl4pPr marL="1151221" indent="0" algn="ctr">
              <a:buNone/>
              <a:defRPr sz="1300"/>
            </a:lvl4pPr>
            <a:lvl5pPr marL="1534960" indent="0" algn="ctr">
              <a:buNone/>
              <a:defRPr sz="1300"/>
            </a:lvl5pPr>
            <a:lvl6pPr marL="1918704" indent="0" algn="ctr">
              <a:buNone/>
              <a:defRPr sz="1300"/>
            </a:lvl6pPr>
            <a:lvl7pPr marL="2302448" indent="0" algn="ctr">
              <a:buNone/>
              <a:defRPr sz="1300"/>
            </a:lvl7pPr>
            <a:lvl8pPr marL="2686188" indent="0" algn="ctr">
              <a:buNone/>
              <a:defRPr sz="1300"/>
            </a:lvl8pPr>
            <a:lvl9pPr marL="3069921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9" y="540068"/>
            <a:ext cx="952323" cy="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7EB8-6FB2-4BAE-8609-52CB228E3CC9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5E7C-D6D8-4483-AD78-1FF5D9E0F5D5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8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76" y="510065"/>
            <a:ext cx="4185523" cy="1260158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76" y="1980248"/>
            <a:ext cx="4185523" cy="300037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83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2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4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1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99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048488" y="525069"/>
            <a:ext cx="4095512" cy="5430678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" y="5766722"/>
            <a:ext cx="2061214" cy="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76" y="510065"/>
            <a:ext cx="4185523" cy="1260158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76" y="1980248"/>
            <a:ext cx="4185523" cy="30003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accent1"/>
                </a:solidFill>
              </a:defRPr>
            </a:lvl1pPr>
            <a:lvl2pPr marL="383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2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4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1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99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048488" y="525069"/>
            <a:ext cx="4095512" cy="5430678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1" y="5766722"/>
            <a:ext cx="2061214" cy="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42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76" y="510065"/>
            <a:ext cx="4185523" cy="1260158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76" y="1980248"/>
            <a:ext cx="4185523" cy="300037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83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2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4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1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99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048488" y="525069"/>
            <a:ext cx="4095512" cy="5430678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" y="5766722"/>
            <a:ext cx="2061214" cy="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0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76" y="510064"/>
            <a:ext cx="4185523" cy="1260782"/>
          </a:xfrm>
        </p:spPr>
        <p:txBody>
          <a:bodyPr anchor="t" anchorCtr="0">
            <a:normAutofit/>
          </a:bodyPr>
          <a:lstStyle>
            <a:lvl1pPr>
              <a:defRPr sz="2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76" y="1980248"/>
            <a:ext cx="4185523" cy="3000375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837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2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4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1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99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073742" y="525068"/>
            <a:ext cx="2070259" cy="5400675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258992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" y="5766722"/>
            <a:ext cx="2061214" cy="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3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450057" y="540068"/>
            <a:ext cx="956312" cy="87376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321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450057" y="540068"/>
            <a:ext cx="956312" cy="87376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217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450057" y="540068"/>
            <a:ext cx="956312" cy="87376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05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258992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450057" y="540068"/>
            <a:ext cx="956312" cy="87376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592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45-2A85-4438-AC6C-9384C559E66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792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4643" y="1629205"/>
            <a:ext cx="6615827" cy="4140518"/>
          </a:xfrm>
          <a:solidFill>
            <a:srgbClr val="0069E8"/>
          </a:solidFill>
        </p:spPr>
        <p:txBody>
          <a:bodyPr lIns="302160" tIns="302160" rIns="302160" bIns="30216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7908-EC85-4632-9C4B-83E40FF1249F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9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99C9-6D30-426F-B3C0-3CFD660333E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9448-9CF9-4518-9C5B-CBEB38852147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50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4624" y="2169272"/>
            <a:ext cx="7020878" cy="378047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435A-BE20-4F09-82D2-3003BB17C80A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994624" y="1629204"/>
            <a:ext cx="7020878" cy="54006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45170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0672-1BB0-44D0-A7F1-A0555A9945F3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994625" y="1629206"/>
            <a:ext cx="8149376" cy="43205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881296" rIns="0" bIns="0" anchor="t" anchorCtr="1"/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6925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4625" y="1629206"/>
            <a:ext cx="3375422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547" y="1629206"/>
            <a:ext cx="3375422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EDC0-8B0B-4FEB-80AB-549D533678FA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94623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4625" y="1629206"/>
            <a:ext cx="3375422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8160-CBC6-44F3-A419-4691577D08E2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4770546" y="1629206"/>
            <a:ext cx="4373454" cy="43205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007194" rIns="0" bIns="0" anchor="t" anchorCtr="1"/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99916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4625" y="1629206"/>
            <a:ext cx="3375422" cy="4320540"/>
          </a:xfrm>
          <a:solidFill>
            <a:srgbClr val="EFEFEF"/>
          </a:solidFill>
        </p:spPr>
        <p:txBody>
          <a:bodyPr lIns="151087" tIns="151087" rIns="151087" bIns="151087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29C-8168-4B91-890F-C5E9E88B04CF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4770546" y="1629206"/>
            <a:ext cx="4373454" cy="43205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007194" rIns="0" bIns="0" anchor="t" anchorCtr="1"/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30477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4625" y="1629206"/>
            <a:ext cx="3375422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BDD-28BA-45B6-B0A4-1E0CB3996F2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4770546" y="1629206"/>
            <a:ext cx="4373454" cy="43205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007194" rIns="0" bIns="0" anchor="t" anchorCtr="1"/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01625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124" y="1620204"/>
            <a:ext cx="3240405" cy="1980248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4306" y="1620204"/>
            <a:ext cx="3240405" cy="1980248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D56F-37E5-47E1-A1C8-CC0C8A64CE51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4444306" y="3960494"/>
            <a:ext cx="3240405" cy="1980248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990124" y="3960494"/>
            <a:ext cx="3240405" cy="1980248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7633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4624" y="1629204"/>
            <a:ext cx="3240405" cy="1980248"/>
          </a:xfrm>
          <a:solidFill>
            <a:srgbClr val="EFEFEF"/>
          </a:solidFill>
        </p:spPr>
        <p:txBody>
          <a:bodyPr lIns="151087" tIns="251803" rIns="151087" bIns="251803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4306" y="1629204"/>
            <a:ext cx="3240405" cy="1980248"/>
          </a:xfrm>
          <a:solidFill>
            <a:srgbClr val="EFEFEF"/>
          </a:solidFill>
        </p:spPr>
        <p:txBody>
          <a:bodyPr lIns="151087" tIns="251803" rIns="151087" bIns="251803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C1B-76D5-428F-B4F8-9DFEF45A20DE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4444306" y="3960494"/>
            <a:ext cx="3240405" cy="1980248"/>
          </a:xfrm>
          <a:solidFill>
            <a:srgbClr val="EFEFEF"/>
          </a:solidFill>
        </p:spPr>
        <p:txBody>
          <a:bodyPr lIns="151087" tIns="251803" rIns="151087" bIns="251803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994624" y="3960494"/>
            <a:ext cx="3240405" cy="1980248"/>
          </a:xfrm>
          <a:solidFill>
            <a:srgbClr val="EFEFEF"/>
          </a:solidFill>
        </p:spPr>
        <p:txBody>
          <a:bodyPr lIns="151087" tIns="251803" rIns="151087" bIns="251803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47491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94625" y="1629204"/>
            <a:ext cx="3375422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83744" indent="0">
              <a:buNone/>
              <a:defRPr sz="1700" b="1"/>
            </a:lvl2pPr>
            <a:lvl3pPr marL="767481" indent="0">
              <a:buNone/>
              <a:defRPr sz="1500" b="1"/>
            </a:lvl3pPr>
            <a:lvl4pPr marL="1151221" indent="0">
              <a:buNone/>
              <a:defRPr sz="1300" b="1"/>
            </a:lvl4pPr>
            <a:lvl5pPr marL="1534960" indent="0">
              <a:buNone/>
              <a:defRPr sz="1300" b="1"/>
            </a:lvl5pPr>
            <a:lvl6pPr marL="1918704" indent="0">
              <a:buNone/>
              <a:defRPr sz="1300" b="1"/>
            </a:lvl6pPr>
            <a:lvl7pPr marL="2302448" indent="0">
              <a:buNone/>
              <a:defRPr sz="1300" b="1"/>
            </a:lvl7pPr>
            <a:lvl8pPr marL="2686188" indent="0">
              <a:buNone/>
              <a:defRPr sz="1300" b="1"/>
            </a:lvl8pPr>
            <a:lvl9pPr marL="3069921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94625" y="2169272"/>
            <a:ext cx="3375422" cy="3780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70597" y="1629204"/>
            <a:ext cx="3375422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/>
            </a:lvl1pPr>
            <a:lvl2pPr marL="383744" indent="0">
              <a:buNone/>
              <a:defRPr sz="1700" b="1"/>
            </a:lvl2pPr>
            <a:lvl3pPr marL="767481" indent="0">
              <a:buNone/>
              <a:defRPr sz="1500" b="1"/>
            </a:lvl3pPr>
            <a:lvl4pPr marL="1151221" indent="0">
              <a:buNone/>
              <a:defRPr sz="1300" b="1"/>
            </a:lvl4pPr>
            <a:lvl5pPr marL="1534960" indent="0">
              <a:buNone/>
              <a:defRPr sz="1300" b="1"/>
            </a:lvl5pPr>
            <a:lvl6pPr marL="1918704" indent="0">
              <a:buNone/>
              <a:defRPr sz="1300" b="1"/>
            </a:lvl6pPr>
            <a:lvl7pPr marL="2302448" indent="0">
              <a:buNone/>
              <a:defRPr sz="1300" b="1"/>
            </a:lvl7pPr>
            <a:lvl8pPr marL="2686188" indent="0">
              <a:buNone/>
              <a:defRPr sz="1300" b="1"/>
            </a:lvl8pPr>
            <a:lvl9pPr marL="3069921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70597" y="2169272"/>
            <a:ext cx="3375422" cy="3780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26F-10C9-4506-BB87-948311CE756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50426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374-CE3F-4BEF-A161-272C71B0C02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8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3CE7-E423-4BF8-8873-4EAC18A8BD4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297D-EE43-4820-9656-7FAEDBE9345E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6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836E-C4EC-4E3C-9EA0-07C47D63B35B}" type="datetime1">
              <a:rPr lang="nb-NO" smtClean="0">
                <a:solidFill>
                  <a:srgbClr val="2C4457"/>
                </a:solidFill>
              </a:rPr>
              <a:pPr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2C4457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‹#›</a:t>
            </a:fld>
            <a:endParaRPr lang="nb-NO">
              <a:solidFill>
                <a:srgbClr val="2C4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4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9"/>
          <a:stretch/>
        </p:blipFill>
        <p:spPr>
          <a:xfrm>
            <a:off x="0" y="4680859"/>
            <a:ext cx="9144000" cy="217714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936217"/>
            <a:ext cx="7772400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5519509"/>
            <a:ext cx="7772400" cy="2354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3" y="4278083"/>
            <a:ext cx="2243143" cy="304775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2639"/>
            <a:ext cx="9144000" cy="4175753"/>
          </a:xfrm>
        </p:spPr>
        <p:txBody>
          <a:bodyPr/>
          <a:lstStyle>
            <a:lvl1pPr marL="0" indent="0">
              <a:buNone/>
              <a:defRPr sz="3200"/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0" indent="0">
              <a:buNone/>
              <a:defRPr sz="2000"/>
            </a:lvl4pPr>
            <a:lvl5pPr marL="1827253" indent="0">
              <a:buNone/>
              <a:defRPr sz="2000"/>
            </a:lvl5pPr>
            <a:lvl6pPr marL="2284060" indent="0">
              <a:buNone/>
              <a:defRPr sz="2000"/>
            </a:lvl6pPr>
            <a:lvl7pPr marL="2740871" indent="0">
              <a:buNone/>
              <a:defRPr sz="2000"/>
            </a:lvl7pPr>
            <a:lvl8pPr marL="3197680" indent="0">
              <a:buNone/>
              <a:defRPr sz="2000"/>
            </a:lvl8pPr>
            <a:lvl9pPr marL="3654501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6476195"/>
            <a:ext cx="7772479" cy="1938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6159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9"/>
          <a:stretch/>
        </p:blipFill>
        <p:spPr>
          <a:xfrm>
            <a:off x="0" y="4680859"/>
            <a:ext cx="9144000" cy="217714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936217"/>
            <a:ext cx="7772400" cy="27699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5519509"/>
            <a:ext cx="7772400" cy="2354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3" y="4278083"/>
            <a:ext cx="2243143" cy="304775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2639"/>
            <a:ext cx="9144000" cy="4175753"/>
          </a:xfrm>
        </p:spPr>
        <p:txBody>
          <a:bodyPr/>
          <a:lstStyle>
            <a:lvl1pPr marL="0" indent="0">
              <a:buNone/>
              <a:defRPr sz="3200"/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0" indent="0">
              <a:buNone/>
              <a:defRPr sz="2000"/>
            </a:lvl4pPr>
            <a:lvl5pPr marL="1827253" indent="0">
              <a:buNone/>
              <a:defRPr sz="2000"/>
            </a:lvl5pPr>
            <a:lvl6pPr marL="2284060" indent="0">
              <a:buNone/>
              <a:defRPr sz="2000"/>
            </a:lvl6pPr>
            <a:lvl7pPr marL="2740871" indent="0">
              <a:buNone/>
              <a:defRPr sz="2000"/>
            </a:lvl7pPr>
            <a:lvl8pPr marL="3197680" indent="0">
              <a:buNone/>
              <a:defRPr sz="2000"/>
            </a:lvl8pPr>
            <a:lvl9pPr marL="3654501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2" y="6476195"/>
            <a:ext cx="7772479" cy="19389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2759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4" cy="627836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63058"/>
            <a:ext cx="7772400" cy="276999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2654457"/>
            <a:ext cx="7772400" cy="2354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7" y="6525362"/>
            <a:ext cx="1440000" cy="19565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6657340"/>
            <a:ext cx="1080120" cy="144016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B0479B03-8573-4800-BD3B-9D0108090824}" type="datetime1">
              <a:rPr lang="nb-NO" smtClean="0"/>
              <a:pPr/>
              <a:t>03.04.2019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6369309"/>
            <a:ext cx="2160240" cy="216023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/>
              <a:t>Nasjonal handlingsplan for e-helse (2014-2016)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6657336"/>
            <a:ext cx="648072" cy="144016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683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EEBF-F5C7-442F-AEF0-5DFC5E7C0BA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AA3C-7840-4023-B6FE-0022D420593E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0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5A30-32CC-4A90-975B-D834B105D5D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6B15-4440-4FE8-B2CB-F990037C155C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4322-3A01-47A8-B853-8D0CF9C9544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1DD2-9B8C-464E-B269-C27522776222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7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89675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3316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84906" y="6592888"/>
            <a:ext cx="9810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D9878-7D46-4D29-AE31-46B1FEBF574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03.04.2019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69013" y="6356350"/>
            <a:ext cx="2895600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b-NO">
                <a:solidFill>
                  <a:srgbClr val="0093A8"/>
                </a:solidFill>
              </a:rPr>
              <a:t>Nasjonal handlingsplan for e-helse (2014-2016)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81875" y="6596593"/>
            <a:ext cx="585787" cy="21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3353A-BBE0-467D-9828-C939BE58EF64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9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88" y="1049338"/>
            <a:ext cx="83645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180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Nivå 1 (Arial Narrow 18 PT):</a:t>
            </a:r>
          </a:p>
          <a:p>
            <a:pPr lvl="1"/>
            <a:r>
              <a:rPr lang="nb-NO"/>
              <a:t>Nivå 2 (Arial Narrow16 PT)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9525" y="6686550"/>
            <a:ext cx="196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5000"/>
              </a:lnSpc>
              <a:buSzTx/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7C751-7545-437D-92AF-273FD91DF104}" type="slidenum">
              <a:rPr lang="en-GB">
                <a:solidFill>
                  <a:srgbClr val="08080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0813"/>
            <a:ext cx="9144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4000" tIns="3600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Overskrift (aldri mer enn to linjer)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0" y="631190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90000"/>
              <a:defRPr/>
            </a:pPr>
            <a:endParaRPr lang="nb-NO" sz="2400">
              <a:solidFill>
                <a:srgbClr val="969696"/>
              </a:solidFill>
              <a:latin typeface="Arial" charset="0"/>
              <a:cs typeface="Arial" charset="0"/>
            </a:endParaRPr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0" y="776288"/>
            <a:ext cx="914241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90000"/>
              <a:defRPr/>
            </a:pPr>
            <a:endParaRPr lang="nb-NO" sz="2400">
              <a:solidFill>
                <a:srgbClr val="969696"/>
              </a:solidFill>
              <a:latin typeface="Arial" charset="0"/>
              <a:cs typeface="Arial" charset="0"/>
            </a:endParaRP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515938" y="776288"/>
            <a:ext cx="10366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90000"/>
              <a:defRPr/>
            </a:pPr>
            <a:endParaRPr lang="nb-NO" sz="2400">
              <a:solidFill>
                <a:srgbClr val="969696"/>
              </a:solidFill>
              <a:latin typeface="Arial" charset="0"/>
              <a:cs typeface="Arial" charset="0"/>
            </a:endParaRPr>
          </a:p>
        </p:txBody>
      </p:sp>
      <p:sp>
        <p:nvSpPr>
          <p:cNvPr id="2201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00975" y="6353175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" tIns="0" rIns="3600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7C953-96DB-4CEA-936D-F248883D49CD}" type="datetimeFigureOut">
              <a:rPr lang="nb-NO">
                <a:solidFill>
                  <a:srgbClr val="080808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en-GB">
              <a:solidFill>
                <a:srgbClr val="080808"/>
              </a:solidFill>
              <a:cs typeface="Arial" charset="0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14" cstate="print"/>
          <a:srcRect l="1567" t="28194" r="76567" b="22275"/>
          <a:stretch>
            <a:fillRect/>
          </a:stretch>
        </p:blipFill>
        <p:spPr bwMode="auto">
          <a:xfrm>
            <a:off x="4875213" y="6345238"/>
            <a:ext cx="1077912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5" cstate="print"/>
          <a:srcRect l="45935" r="37485" b="40575"/>
          <a:stretch>
            <a:fillRect/>
          </a:stretch>
        </p:blipFill>
        <p:spPr bwMode="auto">
          <a:xfrm>
            <a:off x="6372225" y="6323013"/>
            <a:ext cx="1058863" cy="27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5" cstate="print"/>
          <a:srcRect l="3194" r="80669" b="34589"/>
          <a:stretch>
            <a:fillRect/>
          </a:stretch>
        </p:blipFill>
        <p:spPr bwMode="auto">
          <a:xfrm>
            <a:off x="1833563" y="6332538"/>
            <a:ext cx="938212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15" cstate="print"/>
          <a:srcRect l="20978" t="-10643" r="56841" b="37914"/>
          <a:stretch>
            <a:fillRect/>
          </a:stretch>
        </p:blipFill>
        <p:spPr bwMode="auto">
          <a:xfrm>
            <a:off x="3189288" y="6296025"/>
            <a:ext cx="1268412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3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Narrow" pitchFamily="34" charset="0"/>
        </a:defRPr>
      </a:lvl9pPr>
    </p:titleStyle>
    <p:bodyStyle>
      <a:lvl1pPr marL="171450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34963" indent="-1524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2pPr>
      <a:lvl3pPr marL="850900" indent="-1762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969696"/>
        </a:buClr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3pPr>
      <a:lvl4pPr marL="1162050" indent="-1317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</a:defRPr>
      </a:lvl4pPr>
      <a:lvl5pPr marL="19621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5pPr>
      <a:lvl6pPr marL="2419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2876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3337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37909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EDF6-FE98-45C9-9189-A1E3028B6B8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023A-BCCE-4201-AA47-17BB15CBB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4557" y="549086"/>
            <a:ext cx="6210776" cy="7200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94643" y="1629206"/>
            <a:ext cx="6615827" cy="43205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905110" y="6360798"/>
            <a:ext cx="634666" cy="1846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700" b="1">
                <a:solidFill>
                  <a:schemeClr val="tx2"/>
                </a:solidFill>
              </a:defRPr>
            </a:lvl1pPr>
          </a:lstStyle>
          <a:p>
            <a:pPr defTabSz="767481"/>
            <a:fld id="{22FCF156-2266-4DDD-A756-6601C920D2AC}" type="datetime1">
              <a:rPr lang="nb-NO" smtClean="0">
                <a:solidFill>
                  <a:srgbClr val="2C4457"/>
                </a:solidFill>
              </a:rPr>
              <a:pPr defTabSz="767481"/>
              <a:t>03.04.2019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05501" y="6360798"/>
            <a:ext cx="3600450" cy="1846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700" b="1">
                <a:solidFill>
                  <a:schemeClr val="tx2"/>
                </a:solidFill>
              </a:defRPr>
            </a:lvl1pPr>
          </a:lstStyle>
          <a:p>
            <a:pPr defTabSz="767481"/>
            <a:endParaRPr lang="nb-NO" dirty="0">
              <a:solidFill>
                <a:srgbClr val="2C4457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33474" y="6360798"/>
            <a:ext cx="231608" cy="1846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700" b="1">
                <a:solidFill>
                  <a:schemeClr val="tx2"/>
                </a:solidFill>
              </a:defRPr>
            </a:lvl1pPr>
          </a:lstStyle>
          <a:p>
            <a:pPr defTabSz="767481"/>
            <a:fld id="{5751DFAA-887F-4071-8EAD-E8CA316FCF06}" type="slidenum">
              <a:rPr lang="nb-NO" smtClean="0">
                <a:solidFill>
                  <a:srgbClr val="2C4457"/>
                </a:solidFill>
              </a:rPr>
              <a:pPr defTabSz="767481"/>
              <a:t>‹#›</a:t>
            </a:fld>
            <a:endParaRPr lang="nb-NO" dirty="0">
              <a:solidFill>
                <a:srgbClr val="2C4457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838"/>
            <a:ext cx="2439384" cy="6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</p:sldLayoutIdLst>
  <p:hf hdr="0" ftr="0" dt="0"/>
  <p:txStyles>
    <p:titleStyle>
      <a:lvl1pPr algn="l" defTabSz="767481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1087" indent="-151087" algn="l" defTabSz="767481" rtl="0" eaLnBrk="1" latinLnBrk="0" hangingPunct="1">
        <a:lnSpc>
          <a:spcPct val="90000"/>
        </a:lnSpc>
        <a:spcBef>
          <a:spcPts val="84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302160" indent="-151087" algn="l" defTabSz="767481" rtl="0" eaLnBrk="1" latinLnBrk="0" hangingPunct="1">
        <a:lnSpc>
          <a:spcPct val="90000"/>
        </a:lnSpc>
        <a:spcBef>
          <a:spcPts val="840"/>
        </a:spcBef>
        <a:spcAft>
          <a:spcPts val="0"/>
        </a:spcAft>
        <a:buClrTx/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453236" indent="-151087" algn="l" defTabSz="767481" rtl="0" eaLnBrk="1" latinLnBrk="0" hangingPunct="1">
        <a:lnSpc>
          <a:spcPct val="90000"/>
        </a:lnSpc>
        <a:spcBef>
          <a:spcPts val="280"/>
        </a:spcBef>
        <a:spcAft>
          <a:spcPts val="0"/>
        </a:spcAft>
        <a:buClrTx/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604320" indent="-151087" algn="l" defTabSz="767481" rtl="0" eaLnBrk="1" latinLnBrk="0" hangingPunct="1">
        <a:lnSpc>
          <a:spcPct val="90000"/>
        </a:lnSpc>
        <a:spcBef>
          <a:spcPts val="280"/>
        </a:spcBef>
        <a:spcAft>
          <a:spcPts val="0"/>
        </a:spcAft>
        <a:buClrTx/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755395" indent="-151087" algn="l" defTabSz="767481" rtl="0" eaLnBrk="1" latinLnBrk="0" hangingPunct="1">
        <a:lnSpc>
          <a:spcPct val="90000"/>
        </a:lnSpc>
        <a:spcBef>
          <a:spcPts val="280"/>
        </a:spcBef>
        <a:spcAft>
          <a:spcPts val="0"/>
        </a:spcAft>
        <a:buClrTx/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110583" indent="-191874" algn="l" defTabSz="76748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316" indent="-191874" algn="l" defTabSz="76748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056" indent="-191874" algn="l" defTabSz="76748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800" indent="-191874" algn="l" defTabSz="76748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744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481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221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960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704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448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188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921" algn="l" defTabSz="7674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/>
              <a:t>Mal for prosjektinfo og statusoppdatering til nasjonale fora</a:t>
            </a:r>
            <a:br>
              <a:rPr lang="nb-NO" sz="2500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60062" y="5470959"/>
            <a:ext cx="7110889" cy="799338"/>
          </a:xfrm>
        </p:spPr>
        <p:txBody>
          <a:bodyPr/>
          <a:lstStyle/>
          <a:p>
            <a:r>
              <a:rPr lang="nb-NO" sz="1800" b="1" dirty="0"/>
              <a:t>Gjelder for prosjekter og programmer i nasjonal e-helseportefølje</a:t>
            </a:r>
            <a:br>
              <a:rPr lang="nb-NO" dirty="0"/>
            </a:br>
            <a:endParaRPr lang="nb-NO" dirty="0"/>
          </a:p>
          <a:p>
            <a:r>
              <a:rPr lang="nb-NO" sz="1400" dirty="0"/>
              <a:t>Revidert i juni 2016</a:t>
            </a:r>
          </a:p>
        </p:txBody>
      </p:sp>
    </p:spTree>
    <p:extLst>
      <p:ext uri="{BB962C8B-B14F-4D97-AF65-F5344CB8AC3E}">
        <p14:creationId xmlns:p14="http://schemas.microsoft.com/office/powerpoint/2010/main" val="197214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2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i mal siden april 2016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11560" y="1700808"/>
            <a:ext cx="648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Prosjektene og programmene bes om å legge inn forventede årlige forvaltningskostnader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Er lagt inn i malen på side 5</a:t>
            </a:r>
          </a:p>
          <a:p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Prosjektene og programmene bes om å tydeliggjøre leveranser og budsjett for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Gjelder ved statusrapportering i september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Er lagt inn i malen på side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Nye prosjekter og programmer for 2017 bes om å legge ved styringsdokumentasjon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Henvisning til hvilke styringsdokumenter som legges ved er lagt inn i malen på side 7</a:t>
            </a:r>
          </a:p>
        </p:txBody>
      </p:sp>
    </p:spTree>
    <p:extLst>
      <p:ext uri="{BB962C8B-B14F-4D97-AF65-F5344CB8AC3E}">
        <p14:creationId xmlns:p14="http://schemas.microsoft.com/office/powerpoint/2010/main" val="5230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62980" y="1413890"/>
            <a:ext cx="5174392" cy="43193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nb-NO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67545" y="1268760"/>
            <a:ext cx="5069828" cy="3760713"/>
          </a:xfrm>
        </p:spPr>
        <p:txBody>
          <a:bodyPr>
            <a:noAutofit/>
          </a:bodyPr>
          <a:lstStyle/>
          <a:p>
            <a:pPr lvl="2"/>
            <a:endParaRPr lang="nb-NO" sz="1400" dirty="0"/>
          </a:p>
          <a:p>
            <a:r>
              <a:rPr lang="nb-NO" sz="1400" dirty="0"/>
              <a:t>Side 4: Navn på virksomhet som rapporterer</a:t>
            </a:r>
          </a:p>
          <a:p>
            <a:endParaRPr lang="nb-NO" sz="1400" dirty="0"/>
          </a:p>
          <a:p>
            <a:r>
              <a:rPr lang="nb-NO" sz="1400" dirty="0"/>
              <a:t>Side 5: Mal for prosjektinformasjon</a:t>
            </a:r>
          </a:p>
          <a:p>
            <a:pPr lvl="1"/>
            <a:r>
              <a:rPr lang="nb-NO" sz="1400" dirty="0"/>
              <a:t>Brukes ved statusrapportering</a:t>
            </a:r>
          </a:p>
          <a:p>
            <a:pPr lvl="1"/>
            <a:r>
              <a:rPr lang="nb-NO" sz="1400" dirty="0"/>
              <a:t>Brukes ved innmelding av nye prosjekter/programmer</a:t>
            </a:r>
          </a:p>
          <a:p>
            <a:pPr lvl="1"/>
            <a:endParaRPr lang="nb-NO" sz="1400" dirty="0"/>
          </a:p>
          <a:p>
            <a:r>
              <a:rPr lang="nb-NO" sz="1400" dirty="0"/>
              <a:t>Side 6: Mal for statusrapportering</a:t>
            </a:r>
          </a:p>
          <a:p>
            <a:pPr lvl="1"/>
            <a:r>
              <a:rPr lang="nb-NO" sz="1400" dirty="0"/>
              <a:t>Brukes ved statusrapportering</a:t>
            </a:r>
          </a:p>
          <a:p>
            <a:endParaRPr lang="nb-NO" sz="1400" dirty="0"/>
          </a:p>
          <a:p>
            <a:r>
              <a:rPr lang="nb-NO" sz="1400" dirty="0"/>
              <a:t>Side 7: Mal for ytterligere informasjon vedr. 2017</a:t>
            </a:r>
          </a:p>
          <a:p>
            <a:pPr lvl="1"/>
            <a:r>
              <a:rPr lang="nb-NO" sz="1400" dirty="0"/>
              <a:t>Fylles ut for alle prosjekter (nye og videreførte) </a:t>
            </a:r>
            <a:r>
              <a:rPr lang="nb-NO" sz="1400" dirty="0" err="1"/>
              <a:t>ifm</a:t>
            </a:r>
            <a:r>
              <a:rPr lang="nb-NO" sz="1400" dirty="0"/>
              <a:t> rapportering i september 2016 </a:t>
            </a:r>
          </a:p>
          <a:p>
            <a:endParaRPr lang="nb-NO" sz="1400" dirty="0"/>
          </a:p>
          <a:p>
            <a:r>
              <a:rPr lang="nb-NO" sz="1400" dirty="0"/>
              <a:t>Side 8: Veileder for type investering</a:t>
            </a:r>
          </a:p>
          <a:p>
            <a:pPr lvl="1"/>
            <a:endParaRPr lang="nb-NO" sz="1400" dirty="0"/>
          </a:p>
          <a:p>
            <a:endParaRPr lang="nb-NO" sz="14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95536" y="358568"/>
            <a:ext cx="6248432" cy="537297"/>
          </a:xfrm>
        </p:spPr>
        <p:txBody>
          <a:bodyPr>
            <a:noAutofit/>
          </a:bodyPr>
          <a:lstStyle/>
          <a:p>
            <a:pPr lvl="1"/>
            <a:r>
              <a:rPr lang="nb-NO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Innhold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05" y="1916832"/>
            <a:ext cx="3066574" cy="329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10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070882" y="3145291"/>
            <a:ext cx="4548868" cy="518832"/>
          </a:xfrm>
          <a:prstGeom prst="rect">
            <a:avLst/>
          </a:prstGeom>
          <a:noFill/>
        </p:spPr>
        <p:txBody>
          <a:bodyPr wrap="square" lIns="102328" tIns="51167" rIns="102328" bIns="51167" rtlCol="0">
            <a:spAutoFit/>
          </a:bodyPr>
          <a:lstStyle/>
          <a:p>
            <a:pPr algn="ctr" defTabSz="767443"/>
            <a:r>
              <a:rPr lang="nb-NO" sz="2700" i="1" dirty="0">
                <a:solidFill>
                  <a:prstClr val="white"/>
                </a:solidFill>
                <a:latin typeface="Graphik Semibold"/>
                <a:ea typeface="ヒラギノ角ゴシック W2"/>
                <a:cs typeface="Graphik Semibold"/>
              </a:rPr>
              <a:t>Virksomhet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344" y="0"/>
            <a:ext cx="1999656" cy="6858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78" y="724374"/>
            <a:ext cx="1106050" cy="10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/>
        </p:nvSpPr>
        <p:spPr>
          <a:xfrm>
            <a:off x="5942597" y="116632"/>
            <a:ext cx="2963780" cy="5721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Prosjekt ID:  </a:t>
            </a:r>
            <a:r>
              <a:rPr lang="nb-NO" sz="900" dirty="0">
                <a:solidFill>
                  <a:prstClr val="black"/>
                </a:solidFill>
              </a:rPr>
              <a:t>&lt;fylles ut av nasjonalt porteføljekontor dersom prosjektet/programmet ikke allerede har en ID&gt;</a:t>
            </a:r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36951" y="747288"/>
            <a:ext cx="5597868" cy="692784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rmAutofit/>
          </a:bodyPr>
          <a:lstStyle/>
          <a:p>
            <a:r>
              <a:rPr lang="nb-NO" sz="1000" b="1" dirty="0">
                <a:solidFill>
                  <a:prstClr val="black"/>
                </a:solidFill>
              </a:rPr>
              <a:t>Formål: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935261" y="3297672"/>
            <a:ext cx="2966225" cy="851408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000" dirty="0"/>
              <a:t>Avhengigheter og rammebetingelser:</a:t>
            </a:r>
          </a:p>
          <a:p>
            <a:r>
              <a:rPr lang="nb-NO" sz="1000" b="0" dirty="0"/>
              <a:t>&lt;Beskriv avhengigheter&gt;</a:t>
            </a:r>
          </a:p>
          <a:p>
            <a:endParaRPr lang="nb-NO" sz="1000" b="0" dirty="0"/>
          </a:p>
          <a:p>
            <a:endParaRPr lang="nb-NO" sz="1000" b="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942597" y="2132856"/>
            <a:ext cx="2963780" cy="110089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000" dirty="0"/>
              <a:t>Berørte aktører (og hvordan):</a:t>
            </a:r>
          </a:p>
          <a:p>
            <a:r>
              <a:rPr lang="nb-NO" sz="1000" b="0" dirty="0"/>
              <a:t>&lt;Navn på prosjekter og andre aktører som prosjektet er avhengig av for å få levert </a:t>
            </a:r>
            <a:r>
              <a:rPr lang="nb-NO" sz="1000" b="0" dirty="0" err="1"/>
              <a:t>ihht</a:t>
            </a:r>
            <a:r>
              <a:rPr lang="nb-NO" sz="1000" b="0" dirty="0"/>
              <a:t> plan&gt;</a:t>
            </a:r>
          </a:p>
          <a:p>
            <a:r>
              <a:rPr lang="nb-NO" sz="1000" b="0" dirty="0"/>
              <a:t>&lt;Er prosjektet avhengig av EPJ-utvikling (angi om i stor eller liten grad)? I spesialist, primær og/eller fastlege? Tidsplan for dette? &gt;</a:t>
            </a:r>
            <a:endParaRPr lang="nb-NO" sz="10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5942597" y="747288"/>
            <a:ext cx="2963780" cy="665488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000" b="0" dirty="0"/>
              <a:t>Hvordan støtter prosjektet nasjonal strategi? (f.eks. innsatsområde i Nasjonal handlingsplan for e-helse 2014-2016)  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942597" y="1484784"/>
            <a:ext cx="2963780" cy="576064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000" b="1" dirty="0">
                <a:solidFill>
                  <a:prstClr val="black"/>
                </a:solidFill>
              </a:rPr>
              <a:t>Type investering: </a:t>
            </a:r>
            <a:r>
              <a:rPr lang="nb-NO" sz="1000" dirty="0">
                <a:solidFill>
                  <a:prstClr val="black"/>
                </a:solidFill>
              </a:rPr>
              <a:t>&lt;Hvilken type investering er det (fornye, forbedre, modernisere, ivareta). Se veiledning.&gt;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236951" y="2401888"/>
            <a:ext cx="2880000" cy="83186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000" b="1" dirty="0">
                <a:solidFill>
                  <a:prstClr val="black"/>
                </a:solidFill>
              </a:rPr>
              <a:t>Viktigste produkter/-leveranser:</a:t>
            </a:r>
          </a:p>
          <a:p>
            <a:endParaRPr lang="nb-NO" sz="1000" dirty="0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732240" y="6657338"/>
            <a:ext cx="1080120" cy="144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68E9E-D75F-4337-A6F1-A3A47403F33E}" type="datetime1">
              <a:rPr lang="nb-NO" sz="800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Plassholder for lysbilde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84368" y="6657336"/>
            <a:ext cx="648072" cy="144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C6A64-06FD-4BFE-A01E-0A652240DEE5}" type="slidenum">
              <a:rPr lang="nb-NO" sz="8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b-NO" sz="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237659" y="3297672"/>
            <a:ext cx="5597160" cy="851408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000" dirty="0"/>
              <a:t>Hvem (aktør) bør ha ansvaret for prosjektets gevinster? </a:t>
            </a:r>
          </a:p>
          <a:p>
            <a:r>
              <a:rPr lang="nb-NO" sz="1000" dirty="0"/>
              <a:t>Er gevinstansvarlig forankret?</a:t>
            </a:r>
          </a:p>
          <a:p>
            <a:r>
              <a:rPr lang="nb-NO" sz="1000" dirty="0"/>
              <a:t>Er gevinstrealisering planlagt som en del av prosjektet?</a:t>
            </a:r>
            <a:endParaRPr lang="nb-NO" sz="1000" b="0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251520" y="1498432"/>
            <a:ext cx="5583299" cy="83186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000" b="1" dirty="0">
                <a:solidFill>
                  <a:prstClr val="black"/>
                </a:solidFill>
              </a:rPr>
              <a:t>Overordnet mål for prosjektet / programmet:</a:t>
            </a:r>
          </a:p>
          <a:p>
            <a:r>
              <a:rPr lang="nb-NO" sz="1000" dirty="0">
                <a:solidFill>
                  <a:prstClr val="black"/>
                </a:solidFill>
              </a:rPr>
              <a:t>&lt;Gjengi overordnet mål fra prosjektforslag / prosjektdirektiv&gt;</a:t>
            </a:r>
            <a:endParaRPr lang="nb-NO" sz="1000" b="1" dirty="0">
              <a:solidFill>
                <a:prstClr val="black"/>
              </a:solidFill>
            </a:endParaRPr>
          </a:p>
          <a:p>
            <a:endParaRPr lang="nb-NO" sz="1000" dirty="0">
              <a:solidFill>
                <a:prstClr val="black"/>
              </a:solidFill>
            </a:endParaRPr>
          </a:p>
        </p:txBody>
      </p:sp>
      <p:graphicFrame>
        <p:nvGraphicFramePr>
          <p:cNvPr id="27" name="Tabel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43691"/>
              </p:ext>
            </p:extLst>
          </p:nvPr>
        </p:nvGraphicFramePr>
        <p:xfrm>
          <a:off x="237659" y="4221088"/>
          <a:ext cx="5597160" cy="1192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5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dirty="0">
                          <a:solidFill>
                            <a:prstClr val="black"/>
                          </a:solidFill>
                        </a:rPr>
                        <a:t>Foreløpig estimat og finansiering </a:t>
                      </a:r>
                      <a:r>
                        <a:rPr lang="nb-NO" sz="800" dirty="0">
                          <a:solidFill>
                            <a:prstClr val="black"/>
                          </a:solidFill>
                        </a:rPr>
                        <a:t>(MNOK per år)</a:t>
                      </a:r>
                      <a:r>
                        <a:rPr lang="nb-NO" sz="1000" b="1" dirty="0">
                          <a:solidFill>
                            <a:prstClr val="black"/>
                          </a:solidFill>
                        </a:rPr>
                        <a:t>: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80"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2016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2017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Etter 2017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r>
                        <a:rPr lang="nb-NO" sz="1000" dirty="0"/>
                        <a:t>Investeringsbehov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2">
                <a:tc>
                  <a:txBody>
                    <a:bodyPr/>
                    <a:lstStyle/>
                    <a:p>
                      <a:r>
                        <a:rPr lang="nb-NO" sz="1000" dirty="0"/>
                        <a:t>Hvem finansierer</a:t>
                      </a: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82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rgbClr val="00B050"/>
                          </a:solidFill>
                        </a:rPr>
                        <a:t>Forventede</a:t>
                      </a:r>
                      <a:r>
                        <a:rPr lang="nb-NO" sz="1000" baseline="0" dirty="0">
                          <a:solidFill>
                            <a:srgbClr val="00B050"/>
                          </a:solidFill>
                        </a:rPr>
                        <a:t> årlige forvaltningskostnad</a:t>
                      </a:r>
                      <a:endParaRPr lang="nb-NO" sz="1000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ell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76501"/>
              </p:ext>
            </p:extLst>
          </p:nvPr>
        </p:nvGraphicFramePr>
        <p:xfrm>
          <a:off x="236951" y="5521000"/>
          <a:ext cx="8652413" cy="1322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287">
                <a:tc gridSpan="4">
                  <a:txBody>
                    <a:bodyPr/>
                    <a:lstStyle/>
                    <a:p>
                      <a:r>
                        <a:rPr lang="nb-NO" sz="1100" b="1" dirty="0"/>
                        <a:t>Viktigste</a:t>
                      </a:r>
                      <a:r>
                        <a:rPr lang="nb-NO" sz="1100" b="1" baseline="0" dirty="0"/>
                        <a:t> kvalitative og kvantitative </a:t>
                      </a:r>
                      <a:r>
                        <a:rPr lang="nb-NO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gevinster: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87">
                <a:tc>
                  <a:txBody>
                    <a:bodyPr/>
                    <a:lstStyle/>
                    <a:p>
                      <a:r>
                        <a:rPr lang="nb-NO" sz="900" dirty="0"/>
                        <a:t>Navn/beskrivelse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dirty="0"/>
                        <a:t>Verdi/beløp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dirty="0">
                          <a:solidFill>
                            <a:schemeClr val="tx1"/>
                          </a:solidFill>
                        </a:rPr>
                        <a:t>Målgruppe (hvem skal realisere gevinsten)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900" dirty="0">
                          <a:solidFill>
                            <a:schemeClr val="tx1"/>
                          </a:solidFill>
                        </a:rPr>
                        <a:t>Gevinsteier (navn, tittel,</a:t>
                      </a:r>
                      <a:r>
                        <a:rPr lang="nb-NO" sz="900" baseline="0" dirty="0">
                          <a:solidFill>
                            <a:schemeClr val="tx1"/>
                          </a:solidFill>
                        </a:rPr>
                        <a:t> virksomhet)</a:t>
                      </a:r>
                      <a:endParaRPr lang="nb-NO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41"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kstSylinder 29"/>
          <p:cNvSpPr txBox="1"/>
          <p:nvPr/>
        </p:nvSpPr>
        <p:spPr>
          <a:xfrm>
            <a:off x="236951" y="116632"/>
            <a:ext cx="5584887" cy="5721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sp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Prosjekt- / programnavn: </a:t>
            </a:r>
            <a:r>
              <a:rPr lang="nb-NO" sz="1200" dirty="0">
                <a:solidFill>
                  <a:prstClr val="black"/>
                </a:solidFill>
              </a:rPr>
              <a:t>&lt;Navn på prosjekt/program&gt;</a:t>
            </a:r>
            <a:endParaRPr lang="nb-NO" sz="1200" b="1" dirty="0">
              <a:solidFill>
                <a:prstClr val="black"/>
              </a:solidFill>
            </a:endParaRPr>
          </a:p>
          <a:p>
            <a:r>
              <a:rPr lang="nb-NO" sz="1200" b="1" dirty="0">
                <a:solidFill>
                  <a:prstClr val="black"/>
                </a:solidFill>
              </a:rPr>
              <a:t>Prosjekteier:  </a:t>
            </a:r>
            <a:r>
              <a:rPr lang="nb-NO" sz="1200" dirty="0">
                <a:solidFill>
                  <a:prstClr val="black"/>
                </a:solidFill>
              </a:rPr>
              <a:t>&lt;Navn på person, tittel, virksomhet&gt;</a:t>
            </a:r>
          </a:p>
          <a:p>
            <a:r>
              <a:rPr lang="nb-NO" sz="1200" b="1" dirty="0">
                <a:solidFill>
                  <a:prstClr val="black"/>
                </a:solidFill>
              </a:rPr>
              <a:t>Prosjektleder: </a:t>
            </a:r>
            <a:r>
              <a:rPr lang="nb-NO" sz="1200" dirty="0">
                <a:solidFill>
                  <a:prstClr val="black"/>
                </a:solidFill>
              </a:rPr>
              <a:t>&lt;Navn på person, tittel, virksomhet&gt;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3170523" y="2401888"/>
            <a:ext cx="2664296" cy="83186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000" b="1" dirty="0">
                <a:solidFill>
                  <a:prstClr val="black"/>
                </a:solidFill>
              </a:rPr>
              <a:t>Når er prosjektets leveranser klare for utvikling/utbredelse?</a:t>
            </a:r>
          </a:p>
          <a:p>
            <a:endParaRPr lang="nb-NO" sz="1000" dirty="0">
              <a:solidFill>
                <a:prstClr val="black"/>
              </a:solidFill>
            </a:endParaRPr>
          </a:p>
        </p:txBody>
      </p:sp>
      <p:sp>
        <p:nvSpPr>
          <p:cNvPr id="31" name="TekstSylinder 30"/>
          <p:cNvSpPr txBox="1"/>
          <p:nvPr/>
        </p:nvSpPr>
        <p:spPr>
          <a:xfrm>
            <a:off x="5935261" y="4221088"/>
            <a:ext cx="2966225" cy="119228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000" dirty="0"/>
              <a:t>Tidsplan for prosjektfaser </a:t>
            </a:r>
            <a:r>
              <a:rPr lang="nb-NO" sz="800" dirty="0"/>
              <a:t>(planlagt start- og sluttdato)</a:t>
            </a:r>
          </a:p>
          <a:p>
            <a:r>
              <a:rPr lang="nb-NO" sz="1000" dirty="0">
                <a:solidFill>
                  <a:schemeClr val="tx1"/>
                </a:solidFill>
              </a:rPr>
              <a:t>Idefase (BP1):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r>
              <a:rPr lang="nb-NO" sz="1000" b="0" dirty="0">
                <a:solidFill>
                  <a:schemeClr val="tx1"/>
                </a:solidFill>
              </a:rPr>
              <a:t> –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endParaRPr lang="nb-NO" sz="1000" b="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Konseptfase (BP2):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r>
              <a:rPr lang="nb-NO" sz="1000" b="0" dirty="0">
                <a:solidFill>
                  <a:schemeClr val="tx1"/>
                </a:solidFill>
              </a:rPr>
              <a:t> –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endParaRPr lang="nb-NO" sz="1000" b="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Planlegging (BP3):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r>
              <a:rPr lang="nb-NO" sz="1000" b="0" dirty="0">
                <a:solidFill>
                  <a:schemeClr val="tx1"/>
                </a:solidFill>
              </a:rPr>
              <a:t> –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Gjennomføring (BP4):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r>
              <a:rPr lang="nb-NO" sz="1000" b="0" dirty="0">
                <a:solidFill>
                  <a:schemeClr val="tx1"/>
                </a:solidFill>
              </a:rPr>
              <a:t> –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Realisering (BP5):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r>
              <a:rPr lang="nb-NO" sz="1000" b="0" dirty="0">
                <a:solidFill>
                  <a:schemeClr val="tx1"/>
                </a:solidFill>
              </a:rPr>
              <a:t> – </a:t>
            </a:r>
            <a:r>
              <a:rPr lang="nb-NO" sz="1000" b="0" dirty="0" err="1">
                <a:solidFill>
                  <a:schemeClr val="tx1"/>
                </a:solidFill>
              </a:rPr>
              <a:t>mm.åå</a:t>
            </a:r>
            <a:endParaRPr lang="nb-NO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738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20"/>
          <p:cNvSpPr txBox="1"/>
          <p:nvPr/>
        </p:nvSpPr>
        <p:spPr>
          <a:xfrm>
            <a:off x="204855" y="3926719"/>
            <a:ext cx="5749866" cy="2780178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dirty="0"/>
              <a:t>Status risiko:</a:t>
            </a:r>
          </a:p>
          <a:p>
            <a:r>
              <a:rPr lang="nb-NO" sz="1100" b="0" dirty="0"/>
              <a:t>&lt;Legg inn prosjektets overordnede risiko ved å plassere sirkelen i matrisen&gt; </a:t>
            </a:r>
          </a:p>
        </p:txBody>
      </p:sp>
      <p:sp>
        <p:nvSpPr>
          <p:cNvPr id="16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718592" y="6696658"/>
            <a:ext cx="1080120" cy="144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68E9E-D75F-4337-A6F1-A3A47403F33E}" type="datetime1">
              <a:rPr lang="nb-NO" sz="800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nb-NO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Plassholder for lysbilde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70720" y="6696656"/>
            <a:ext cx="648072" cy="144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C6A64-06FD-4BFE-A01E-0A652240DEE5}" type="slidenum">
              <a:rPr lang="nb-NO" sz="8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b-NO" sz="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kstSylinder 28"/>
          <p:cNvSpPr txBox="1"/>
          <p:nvPr/>
        </p:nvSpPr>
        <p:spPr>
          <a:xfrm>
            <a:off x="6085674" y="5452133"/>
            <a:ext cx="2831905" cy="124035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dirty="0"/>
              <a:t>Status kvalitet: </a:t>
            </a:r>
          </a:p>
          <a:p>
            <a:r>
              <a:rPr lang="nb-NO" sz="900" b="0" dirty="0"/>
              <a:t>&lt;Status på kvalitet i henhold til kvalitetskrav for prosjektet (dersom det er avtalt kvalitetskrav med prosjekteier).&gt;</a:t>
            </a:r>
          </a:p>
          <a:p>
            <a:endParaRPr lang="nb-NO" sz="900" b="0" dirty="0"/>
          </a:p>
          <a:p>
            <a:endParaRPr lang="nb-NO" sz="900" b="0" dirty="0"/>
          </a:p>
          <a:p>
            <a:endParaRPr lang="nb-NO" sz="900" b="0" dirty="0"/>
          </a:p>
          <a:p>
            <a:pPr lvl="0"/>
            <a:endParaRPr lang="nb-NO" sz="900" b="0" i="1" dirty="0"/>
          </a:p>
          <a:p>
            <a:pPr lvl="0"/>
            <a:r>
              <a:rPr lang="nb-NO" sz="900" b="0" i="1" dirty="0"/>
              <a:t>Legg inn sirkel med fargekode (rød, gul, grønn)</a:t>
            </a:r>
          </a:p>
          <a:p>
            <a:endParaRPr lang="nb-NO" sz="900" b="0" dirty="0"/>
          </a:p>
        </p:txBody>
      </p:sp>
      <p:sp>
        <p:nvSpPr>
          <p:cNvPr id="14" name="TekstSylinder 10"/>
          <p:cNvSpPr txBox="1"/>
          <p:nvPr/>
        </p:nvSpPr>
        <p:spPr>
          <a:xfrm>
            <a:off x="236951" y="171224"/>
            <a:ext cx="5717770" cy="7568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sp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Prosjekt- / programnavn: </a:t>
            </a:r>
            <a:r>
              <a:rPr lang="nb-NO" sz="1200" dirty="0">
                <a:solidFill>
                  <a:prstClr val="black"/>
                </a:solidFill>
              </a:rPr>
              <a:t>&lt;Navn på prosjekt / delprosjekt + hovedprosjekt&gt;</a:t>
            </a:r>
            <a:endParaRPr lang="nb-NO" sz="1200" b="1" dirty="0">
              <a:solidFill>
                <a:prstClr val="black"/>
              </a:solidFill>
            </a:endParaRPr>
          </a:p>
          <a:p>
            <a:r>
              <a:rPr lang="nb-NO" sz="1200" b="1" dirty="0" err="1">
                <a:solidFill>
                  <a:prstClr val="black"/>
                </a:solidFill>
              </a:rPr>
              <a:t>ProsjektID</a:t>
            </a:r>
            <a:r>
              <a:rPr lang="nb-NO" sz="1200" b="1" dirty="0">
                <a:solidFill>
                  <a:prstClr val="black"/>
                </a:solidFill>
              </a:rPr>
              <a:t>: </a:t>
            </a:r>
          </a:p>
          <a:p>
            <a:r>
              <a:rPr lang="nb-NO" sz="1200" b="1" dirty="0">
                <a:solidFill>
                  <a:prstClr val="black"/>
                </a:solidFill>
              </a:rPr>
              <a:t>Prosjekteier:  </a:t>
            </a:r>
            <a:r>
              <a:rPr lang="nb-NO" sz="1200" dirty="0">
                <a:solidFill>
                  <a:prstClr val="black"/>
                </a:solidFill>
              </a:rPr>
              <a:t>&lt;Navn på person, tittel, virksomhet&gt;</a:t>
            </a:r>
          </a:p>
          <a:p>
            <a:r>
              <a:rPr lang="nb-NO" sz="1200" b="1" dirty="0">
                <a:solidFill>
                  <a:prstClr val="black"/>
                </a:solidFill>
              </a:rPr>
              <a:t>Prosjektleder: </a:t>
            </a:r>
            <a:r>
              <a:rPr lang="nb-NO" sz="1200" dirty="0">
                <a:solidFill>
                  <a:prstClr val="black"/>
                </a:solidFill>
              </a:rPr>
              <a:t>&lt;Navn på person, tittel, virksomhet&gt;</a:t>
            </a:r>
          </a:p>
        </p:txBody>
      </p:sp>
      <p:sp>
        <p:nvSpPr>
          <p:cNvPr id="15" name="TekstSylinder 19"/>
          <p:cNvSpPr txBox="1"/>
          <p:nvPr/>
        </p:nvSpPr>
        <p:spPr>
          <a:xfrm>
            <a:off x="6084638" y="171224"/>
            <a:ext cx="2854837" cy="75684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Overordnet status for prosjekt/program:</a:t>
            </a:r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00192" y="421538"/>
            <a:ext cx="504056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0536" y="319008"/>
            <a:ext cx="207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200" dirty="0">
                <a:solidFill>
                  <a:prstClr val="black"/>
                </a:solidFill>
              </a:rPr>
              <a:t>&lt;Legg inn farge grønn, gul eller rød, og viktigste årsak til farge på overordnet status&gt;</a:t>
            </a:r>
          </a:p>
        </p:txBody>
      </p:sp>
      <p:graphicFrame>
        <p:nvGraphicFramePr>
          <p:cNvPr id="17" name="Tabell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52797"/>
              </p:ext>
            </p:extLst>
          </p:nvPr>
        </p:nvGraphicFramePr>
        <p:xfrm>
          <a:off x="236951" y="1025440"/>
          <a:ext cx="5703201" cy="1882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611">
                <a:tc gridSpan="6">
                  <a:txBody>
                    <a:bodyPr/>
                    <a:lstStyle/>
                    <a:p>
                      <a:r>
                        <a:rPr lang="nb-NO" sz="1000" b="1" dirty="0"/>
                        <a:t>Prosjektets</a:t>
                      </a:r>
                      <a:r>
                        <a:rPr lang="nb-NO" sz="1000" b="1" baseline="0" dirty="0"/>
                        <a:t> budsjett </a:t>
                      </a:r>
                      <a:r>
                        <a:rPr lang="nb-NO" sz="800" b="0" baseline="0" dirty="0"/>
                        <a:t>&lt;Prosjektets totale budsjett for hele prosjektets levetid, inkludert kostnader knyttet til innføring/utbredelse&gt;</a:t>
                      </a:r>
                      <a:endParaRPr lang="nb-NO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74"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Før 2016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2016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2017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Etter 2017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Totalt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74">
                <a:tc>
                  <a:txBody>
                    <a:bodyPr/>
                    <a:lstStyle/>
                    <a:p>
                      <a:r>
                        <a:rPr lang="nb-NO" sz="1000" dirty="0"/>
                        <a:t>Totale budsjett (</a:t>
                      </a:r>
                      <a:r>
                        <a:rPr lang="nb-NO" sz="1000" dirty="0" err="1"/>
                        <a:t>mill</a:t>
                      </a:r>
                      <a:r>
                        <a:rPr lang="nb-NO" sz="1000" baseline="0" dirty="0"/>
                        <a:t> NOK)</a:t>
                      </a:r>
                      <a:endParaRPr lang="nb-NO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74">
                <a:tc>
                  <a:txBody>
                    <a:bodyPr/>
                    <a:lstStyle/>
                    <a:p>
                      <a:r>
                        <a:rPr lang="nb-NO" sz="1000" dirty="0"/>
                        <a:t>Budsjett til IKT</a:t>
                      </a:r>
                      <a:r>
                        <a:rPr lang="nb-NO" sz="1000" baseline="0" dirty="0"/>
                        <a:t> (</a:t>
                      </a:r>
                      <a:r>
                        <a:rPr lang="nb-NO" sz="1000" baseline="0" dirty="0" err="1"/>
                        <a:t>mill</a:t>
                      </a:r>
                      <a:r>
                        <a:rPr lang="nb-NO" sz="1000" baseline="0" dirty="0"/>
                        <a:t> NOK)</a:t>
                      </a:r>
                      <a:endParaRPr lang="nb-NO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74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Budsjett til EPJ-leverandører (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 NOK)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074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Faktiske kostnader (totale, 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 NOK)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074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Prognose (totale, </a:t>
                      </a:r>
                      <a:r>
                        <a:rPr lang="nb-NO" sz="1000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r>
                        <a:rPr lang="nb-NO" sz="1000" baseline="0" dirty="0">
                          <a:solidFill>
                            <a:schemeClr val="tx1"/>
                          </a:solidFill>
                        </a:rPr>
                        <a:t> NOK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uppe 1"/>
          <p:cNvGrpSpPr/>
          <p:nvPr/>
        </p:nvGrpSpPr>
        <p:grpSpPr>
          <a:xfrm>
            <a:off x="3169964" y="4502783"/>
            <a:ext cx="2914204" cy="2224937"/>
            <a:chOff x="3169964" y="4502783"/>
            <a:chExt cx="2914204" cy="2224937"/>
          </a:xfrm>
        </p:grpSpPr>
        <p:graphicFrame>
          <p:nvGraphicFramePr>
            <p:cNvPr id="19" name="Plassholder for innhold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763515"/>
                </p:ext>
              </p:extLst>
            </p:nvPr>
          </p:nvGraphicFramePr>
          <p:xfrm>
            <a:off x="3866489" y="4502783"/>
            <a:ext cx="1926710" cy="1828760"/>
          </p:xfrm>
          <a:graphic>
            <a:graphicData uri="http://schemas.openxmlformats.org/drawingml/2006/table">
              <a:tbl>
                <a:tblPr firstRow="1" bandRow="1">
                  <a:effectLst/>
                  <a:tableStyleId>{D7AC3CCA-C797-4891-BE02-D94E43425B78}</a:tableStyleId>
                </a:tblPr>
                <a:tblGrid>
                  <a:gridCol w="38534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534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534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85342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534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23590"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A38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A38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A38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3590"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endPara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A38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A38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3590"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endPara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endPara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endPara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A38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3590"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endPara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3590"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nb-NO" sz="1800" dirty="0"/>
                      </a:p>
                    </a:txBody>
                    <a:tcPr marL="91458" marR="91458" marT="45716" marB="45716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4341549" y="6440383"/>
              <a:ext cx="1008063" cy="287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35000"/>
                </a:spcBef>
              </a:pPr>
              <a:r>
                <a:rPr lang="nb-NO" sz="1000" b="1" baseline="-25000" dirty="0">
                  <a:solidFill>
                    <a:srgbClr val="000000"/>
                  </a:solidFill>
                  <a:ea typeface="MS PGothic" pitchFamily="34" charset="-128"/>
                </a:rPr>
                <a:t>Konsekvens</a:t>
              </a:r>
            </a:p>
          </p:txBody>
        </p:sp>
        <p:sp>
          <p:nvSpPr>
            <p:cNvPr id="22" name="TekstSylinder 10"/>
            <p:cNvSpPr txBox="1">
              <a:spLocks noChangeArrowheads="1"/>
            </p:cNvSpPr>
            <p:nvPr/>
          </p:nvSpPr>
          <p:spPr bwMode="auto">
            <a:xfrm>
              <a:off x="3737007" y="6345097"/>
              <a:ext cx="576064" cy="16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Ubetydelig</a:t>
              </a:r>
            </a:p>
          </p:txBody>
        </p:sp>
        <p:sp>
          <p:nvSpPr>
            <p:cNvPr id="24" name="TekstSylinder 11"/>
            <p:cNvSpPr txBox="1">
              <a:spLocks noChangeArrowheads="1"/>
            </p:cNvSpPr>
            <p:nvPr/>
          </p:nvSpPr>
          <p:spPr bwMode="auto">
            <a:xfrm>
              <a:off x="4264865" y="6344118"/>
              <a:ext cx="342276" cy="16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Lav</a:t>
              </a:r>
            </a:p>
          </p:txBody>
        </p:sp>
        <p:sp>
          <p:nvSpPr>
            <p:cNvPr id="26" name="TekstSylinder 12"/>
            <p:cNvSpPr txBox="1">
              <a:spLocks noChangeArrowheads="1"/>
            </p:cNvSpPr>
            <p:nvPr/>
          </p:nvSpPr>
          <p:spPr bwMode="auto">
            <a:xfrm>
              <a:off x="4564289" y="6338867"/>
              <a:ext cx="519731" cy="16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Moderat</a:t>
              </a:r>
            </a:p>
          </p:txBody>
        </p:sp>
        <p:sp>
          <p:nvSpPr>
            <p:cNvPr id="27" name="TekstSylinder 13"/>
            <p:cNvSpPr txBox="1">
              <a:spLocks noChangeArrowheads="1"/>
            </p:cNvSpPr>
            <p:nvPr/>
          </p:nvSpPr>
          <p:spPr bwMode="auto">
            <a:xfrm>
              <a:off x="4995757" y="6336851"/>
              <a:ext cx="431106" cy="16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Alvorlig</a:t>
              </a:r>
            </a:p>
          </p:txBody>
        </p:sp>
        <p:sp>
          <p:nvSpPr>
            <p:cNvPr id="28" name="TekstSylinder 9"/>
            <p:cNvSpPr txBox="1">
              <a:spLocks noChangeArrowheads="1"/>
            </p:cNvSpPr>
            <p:nvPr/>
          </p:nvSpPr>
          <p:spPr bwMode="auto">
            <a:xfrm>
              <a:off x="5363443" y="6335913"/>
              <a:ext cx="720725" cy="16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Svært alvorlig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16200000">
              <a:off x="2809601" y="5295243"/>
              <a:ext cx="1008063" cy="287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35000"/>
                </a:spcBef>
              </a:pPr>
              <a:r>
                <a:rPr lang="nb-NO" sz="1000" b="1" baseline="-25000" dirty="0">
                  <a:solidFill>
                    <a:srgbClr val="000000"/>
                  </a:solidFill>
                  <a:ea typeface="MS PGothic" pitchFamily="34" charset="-128"/>
                </a:rPr>
                <a:t>Sannsynlighet</a:t>
              </a:r>
            </a:p>
          </p:txBody>
        </p:sp>
        <p:sp>
          <p:nvSpPr>
            <p:cNvPr id="32" name="TekstSylinder 2"/>
            <p:cNvSpPr txBox="1">
              <a:spLocks noChangeArrowheads="1"/>
            </p:cNvSpPr>
            <p:nvPr/>
          </p:nvSpPr>
          <p:spPr bwMode="auto">
            <a:xfrm>
              <a:off x="3376644" y="4610710"/>
              <a:ext cx="633861" cy="16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Svært høy</a:t>
              </a:r>
            </a:p>
          </p:txBody>
        </p:sp>
        <p:sp>
          <p:nvSpPr>
            <p:cNvPr id="33" name="TekstSylinder 5"/>
            <p:cNvSpPr txBox="1">
              <a:spLocks noChangeArrowheads="1"/>
            </p:cNvSpPr>
            <p:nvPr/>
          </p:nvSpPr>
          <p:spPr bwMode="auto">
            <a:xfrm>
              <a:off x="3376644" y="4954113"/>
              <a:ext cx="633861" cy="16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Høy</a:t>
              </a:r>
            </a:p>
          </p:txBody>
        </p:sp>
        <p:sp>
          <p:nvSpPr>
            <p:cNvPr id="34" name="TekstSylinder 6"/>
            <p:cNvSpPr txBox="1">
              <a:spLocks noChangeArrowheads="1"/>
            </p:cNvSpPr>
            <p:nvPr/>
          </p:nvSpPr>
          <p:spPr bwMode="auto">
            <a:xfrm>
              <a:off x="3376644" y="5316808"/>
              <a:ext cx="633861" cy="16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Moderat</a:t>
              </a:r>
            </a:p>
          </p:txBody>
        </p:sp>
        <p:sp>
          <p:nvSpPr>
            <p:cNvPr id="35" name="TekstSylinder 7"/>
            <p:cNvSpPr txBox="1">
              <a:spLocks noChangeArrowheads="1"/>
            </p:cNvSpPr>
            <p:nvPr/>
          </p:nvSpPr>
          <p:spPr bwMode="auto">
            <a:xfrm>
              <a:off x="3376644" y="5719096"/>
              <a:ext cx="633861" cy="16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Liten</a:t>
              </a:r>
            </a:p>
          </p:txBody>
        </p:sp>
        <p:sp>
          <p:nvSpPr>
            <p:cNvPr id="36" name="TekstSylinder 8"/>
            <p:cNvSpPr txBox="1">
              <a:spLocks noChangeArrowheads="1"/>
            </p:cNvSpPr>
            <p:nvPr/>
          </p:nvSpPr>
          <p:spPr bwMode="auto">
            <a:xfrm>
              <a:off x="3376644" y="6082190"/>
              <a:ext cx="633861" cy="16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35000"/>
                </a:spcBef>
                <a:spcAft>
                  <a:spcPct val="0"/>
                </a:spcAft>
                <a:defRPr sz="1000" baseline="-25000">
                  <a:solidFill>
                    <a:srgbClr val="000000"/>
                  </a:solidFill>
                  <a:latin typeface="Arial Narrow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5000"/>
                </a:spcBef>
              </a:pPr>
              <a:r>
                <a:rPr lang="nb-NO" sz="900" dirty="0">
                  <a:latin typeface="+mn-lt"/>
                </a:rPr>
                <a:t>Svært liten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04856" y="4473166"/>
            <a:ext cx="2965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100" dirty="0">
                <a:solidFill>
                  <a:prstClr val="black"/>
                </a:solidFill>
              </a:rPr>
              <a:t>&lt;</a:t>
            </a:r>
            <a:r>
              <a:rPr lang="nb-NO" sz="1100" dirty="0"/>
              <a:t> Legg inn kort beskrivelse av de 3-5 viktigste risikoene </a:t>
            </a:r>
            <a:r>
              <a:rPr lang="nb-NO" sz="1100" dirty="0">
                <a:solidFill>
                  <a:prstClr val="black"/>
                </a:solidFill>
              </a:rPr>
              <a:t>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/>
                </a:solidFill>
              </a:rPr>
              <a:t>xxx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/>
                </a:solidFill>
              </a:rPr>
              <a:t>xxx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/>
                </a:solidFill>
              </a:rPr>
              <a:t>xxx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prstClr val="black"/>
                </a:solidFill>
              </a:rPr>
              <a:t>xxx</a:t>
            </a:r>
          </a:p>
        </p:txBody>
      </p:sp>
      <p:sp>
        <p:nvSpPr>
          <p:cNvPr id="8" name="Oval 7"/>
          <p:cNvSpPr/>
          <p:nvPr/>
        </p:nvSpPr>
        <p:spPr>
          <a:xfrm>
            <a:off x="4707081" y="4086952"/>
            <a:ext cx="339468" cy="236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6"/>
          <p:cNvSpPr txBox="1"/>
          <p:nvPr/>
        </p:nvSpPr>
        <p:spPr>
          <a:xfrm>
            <a:off x="204855" y="3032564"/>
            <a:ext cx="5749866" cy="79741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dirty="0"/>
              <a:t>Status gevinst:</a:t>
            </a:r>
          </a:p>
          <a:p>
            <a:pPr lvl="0"/>
            <a:r>
              <a:rPr lang="nb-NO" sz="800" b="0" dirty="0"/>
              <a:t>&lt;</a:t>
            </a:r>
            <a:r>
              <a:rPr lang="nb-NO" sz="900" b="0" dirty="0"/>
              <a:t>Status på gevinster.&gt;</a:t>
            </a:r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lvl="0"/>
            <a:r>
              <a:rPr lang="nb-NO" sz="900" b="0" i="1" dirty="0"/>
              <a:t>Legg inn sirkel med fargekode (rød, gul, grønn)</a:t>
            </a:r>
          </a:p>
          <a:p>
            <a:pPr lvl="0"/>
            <a:r>
              <a:rPr lang="nb-NO" sz="1800" b="0" dirty="0"/>
              <a:t> </a:t>
            </a:r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38" name="TekstSylinder 26"/>
          <p:cNvSpPr txBox="1"/>
          <p:nvPr/>
        </p:nvSpPr>
        <p:spPr>
          <a:xfrm>
            <a:off x="6084638" y="2695271"/>
            <a:ext cx="2854837" cy="114835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dirty="0"/>
              <a:t>Status ressurser: </a:t>
            </a:r>
          </a:p>
          <a:p>
            <a:endParaRPr lang="nb-NO" dirty="0"/>
          </a:p>
        </p:txBody>
      </p:sp>
      <p:sp>
        <p:nvSpPr>
          <p:cNvPr id="39" name="TekstSylinder 26"/>
          <p:cNvSpPr txBox="1"/>
          <p:nvPr/>
        </p:nvSpPr>
        <p:spPr>
          <a:xfrm>
            <a:off x="6084168" y="1066384"/>
            <a:ext cx="2865225" cy="1539464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dirty="0"/>
              <a:t>Status fremdrift: </a:t>
            </a:r>
          </a:p>
          <a:p>
            <a:pPr lvl="0"/>
            <a:r>
              <a:rPr lang="nb-NO" sz="800" b="0" dirty="0"/>
              <a:t>&lt;</a:t>
            </a:r>
            <a:r>
              <a:rPr lang="nb-NO" sz="900" b="0" dirty="0"/>
              <a:t>Status på fremdrift i henhold til tidsplan: Legg til kort beskrivelse av eventuelle avvik.&gt;</a:t>
            </a:r>
          </a:p>
          <a:p>
            <a:pPr marL="171450" lvl="0" indent="-171450">
              <a:buFontTx/>
              <a:buChar char="-"/>
            </a:pPr>
            <a:r>
              <a:rPr lang="nb-NO" sz="900" b="0" dirty="0"/>
              <a:t>Grønn: </a:t>
            </a:r>
            <a:r>
              <a:rPr lang="nb-NO" sz="900" b="0" dirty="0" err="1"/>
              <a:t>ihht</a:t>
            </a:r>
            <a:r>
              <a:rPr lang="nb-NO" sz="900" b="0" dirty="0"/>
              <a:t> plan (nå og forventet fremover)</a:t>
            </a:r>
          </a:p>
          <a:p>
            <a:pPr marL="171450" lvl="0" indent="-171450">
              <a:buFontTx/>
              <a:buChar char="-"/>
            </a:pPr>
            <a:r>
              <a:rPr lang="nb-NO" sz="900" b="0" dirty="0"/>
              <a:t>Gul: fare for avvik fremover</a:t>
            </a:r>
          </a:p>
          <a:p>
            <a:pPr marL="171450" lvl="0" indent="-171450">
              <a:buFontTx/>
              <a:buChar char="-"/>
            </a:pPr>
            <a:r>
              <a:rPr lang="nb-NO" sz="900" b="0" dirty="0"/>
              <a:t>Rød: forsinket</a:t>
            </a:r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lvl="0"/>
            <a:r>
              <a:rPr lang="nb-NO" sz="900" b="0" i="1" dirty="0"/>
              <a:t>Legg inn sirkel med fargekode (rød, gul, grønn)</a:t>
            </a:r>
          </a:p>
          <a:p>
            <a:endParaRPr lang="nb-NO" dirty="0"/>
          </a:p>
          <a:p>
            <a:endParaRPr lang="nb-NO" dirty="0"/>
          </a:p>
          <a:p>
            <a:pPr lvl="0"/>
            <a:r>
              <a:rPr lang="nb-NO" sz="800" b="0" dirty="0"/>
              <a:t>&lt;</a:t>
            </a:r>
            <a:r>
              <a:rPr lang="nb-NO" sz="900" b="0" dirty="0"/>
              <a:t>Status på ressurser i henhold til behov og plan: Legg til kort beskrivelse av eventuelle avvik.&gt;</a:t>
            </a:r>
          </a:p>
          <a:p>
            <a:pPr marL="171450" lvl="0" indent="-171450">
              <a:buFontTx/>
              <a:buChar char="-"/>
            </a:pPr>
            <a:br>
              <a:rPr lang="nb-NO" sz="900" b="0" dirty="0"/>
            </a:b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lvl="0"/>
            <a:r>
              <a:rPr lang="nb-NO" sz="900" b="0" i="1" dirty="0"/>
              <a:t>Legg inn sirkel med fargekode (rød, gul, grønn)</a:t>
            </a:r>
          </a:p>
          <a:p>
            <a:endParaRPr lang="nb-NO" dirty="0"/>
          </a:p>
        </p:txBody>
      </p:sp>
      <p:sp>
        <p:nvSpPr>
          <p:cNvPr id="40" name="TekstSylinder 26"/>
          <p:cNvSpPr txBox="1"/>
          <p:nvPr/>
        </p:nvSpPr>
        <p:spPr>
          <a:xfrm>
            <a:off x="6085177" y="3926719"/>
            <a:ext cx="2842875" cy="1446497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dirty="0"/>
              <a:t>Status avhengigheter:</a:t>
            </a:r>
          </a:p>
          <a:p>
            <a:pPr lvl="0"/>
            <a:r>
              <a:rPr lang="nb-NO" sz="800" b="0" dirty="0"/>
              <a:t>&lt;</a:t>
            </a:r>
            <a:r>
              <a:rPr lang="nb-NO" sz="900" b="0" dirty="0"/>
              <a:t>Status på avhengigheter.&gt;</a:t>
            </a:r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br>
              <a:rPr lang="nb-NO" sz="900" b="0" dirty="0"/>
            </a:b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marL="171450" lvl="0" indent="-171450">
              <a:buFontTx/>
              <a:buChar char="-"/>
            </a:pPr>
            <a:endParaRPr lang="nb-NO" sz="900" b="0" dirty="0"/>
          </a:p>
          <a:p>
            <a:pPr lvl="0"/>
            <a:r>
              <a:rPr lang="nb-NO" sz="900" b="0" i="1" dirty="0"/>
              <a:t>Legg inn sirkel med fargekode (rød, gul, grønn)</a:t>
            </a:r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68648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51520" y="-182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b-NO" sz="2400" dirty="0"/>
              <a:t>Utfyllende informasjon angående 2018</a:t>
            </a:r>
            <a:br>
              <a:rPr lang="nb-NO" sz="2400" dirty="0"/>
            </a:br>
            <a:r>
              <a:rPr lang="nb-NO" sz="2400" dirty="0"/>
              <a:t>(gjelder både nye og videreførte prosjekter og programmer)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942597" y="1169456"/>
            <a:ext cx="2963780" cy="5721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bIns="0" rtlCol="0">
            <a:no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Prosjekt ID:  </a:t>
            </a:r>
            <a:r>
              <a:rPr lang="nb-NO" sz="900" dirty="0">
                <a:solidFill>
                  <a:prstClr val="black"/>
                </a:solidFill>
              </a:rPr>
              <a:t>&lt;fylles ut av nasjonalt porteføljekontor dersom prosjektet/programmet ikke allerede har en ID&gt;</a:t>
            </a:r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36951" y="1800112"/>
            <a:ext cx="8669426" cy="119684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rmAutofit/>
          </a:bodyPr>
          <a:lstStyle/>
          <a:p>
            <a:r>
              <a:rPr lang="nb-NO" sz="1050" b="1" dirty="0">
                <a:solidFill>
                  <a:prstClr val="black"/>
                </a:solidFill>
              </a:rPr>
              <a:t>Leveranser i 2017: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36951" y="1169456"/>
            <a:ext cx="5584887" cy="5721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spAutoFit/>
          </a:bodyPr>
          <a:lstStyle/>
          <a:p>
            <a:r>
              <a:rPr lang="nb-NO" sz="1200" b="1" dirty="0">
                <a:solidFill>
                  <a:prstClr val="black"/>
                </a:solidFill>
              </a:rPr>
              <a:t>Prosjekt- / programnavn: </a:t>
            </a:r>
            <a:r>
              <a:rPr lang="nb-NO" sz="1200" dirty="0">
                <a:solidFill>
                  <a:prstClr val="black"/>
                </a:solidFill>
              </a:rPr>
              <a:t>&lt;Navn på prosjekt/program&gt;</a:t>
            </a:r>
            <a:endParaRPr lang="nb-NO" sz="1200" b="1" dirty="0">
              <a:solidFill>
                <a:prstClr val="black"/>
              </a:solidFill>
            </a:endParaRPr>
          </a:p>
          <a:p>
            <a:r>
              <a:rPr lang="nb-NO" sz="1200" b="1" dirty="0">
                <a:solidFill>
                  <a:prstClr val="black"/>
                </a:solidFill>
              </a:rPr>
              <a:t>Prosjekteier:  </a:t>
            </a:r>
            <a:r>
              <a:rPr lang="nb-NO" sz="1200" dirty="0">
                <a:solidFill>
                  <a:prstClr val="black"/>
                </a:solidFill>
              </a:rPr>
              <a:t>&lt;Navn på person, tittel, virksomhet&gt;</a:t>
            </a:r>
          </a:p>
          <a:p>
            <a:r>
              <a:rPr lang="nb-NO" sz="1200" b="1" dirty="0">
                <a:solidFill>
                  <a:prstClr val="black"/>
                </a:solidFill>
              </a:rPr>
              <a:t>Prosjektleder: </a:t>
            </a:r>
            <a:r>
              <a:rPr lang="nb-NO" sz="1200" dirty="0">
                <a:solidFill>
                  <a:prstClr val="black"/>
                </a:solidFill>
              </a:rPr>
              <a:t>&lt;Navn på person, tittel, virksomhet&gt;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36951" y="5589240"/>
            <a:ext cx="8669426" cy="112483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rmAutofit/>
          </a:bodyPr>
          <a:lstStyle/>
          <a:p>
            <a:r>
              <a:rPr lang="nb-NO" sz="1050" b="1" dirty="0">
                <a:solidFill>
                  <a:prstClr val="black"/>
                </a:solidFill>
              </a:rPr>
              <a:t>Legg inn navn på styringsdokument som er vedlagt i egne filer(gjelder nye prosjekter for 2017):</a:t>
            </a:r>
          </a:p>
          <a:p>
            <a:r>
              <a:rPr lang="nb-NO" sz="1050" dirty="0">
                <a:solidFill>
                  <a:prstClr val="black"/>
                </a:solidFill>
              </a:rPr>
              <a:t>Alle nye prosjekter og programmer som meldes til nasjonal e-helseportefølje for 2017  skal legge ved oppdatert og godkjent styringsdokumentasjon.</a:t>
            </a:r>
          </a:p>
          <a:p>
            <a:r>
              <a:rPr lang="nb-NO" sz="1050" dirty="0">
                <a:solidFill>
                  <a:prstClr val="black"/>
                </a:solidFill>
              </a:rPr>
              <a:t>Avhengig av hvilket beslutningspunkt prosjektet har nådd skal følgende styringsdokumentasjon skal legges ved:</a:t>
            </a:r>
          </a:p>
          <a:p>
            <a:pPr marL="171450" indent="-171450">
              <a:buFontTx/>
              <a:buChar char="-"/>
            </a:pPr>
            <a:r>
              <a:rPr lang="nb-NO" sz="1050" dirty="0">
                <a:solidFill>
                  <a:prstClr val="black"/>
                </a:solidFill>
              </a:rPr>
              <a:t>For BP 1: Prosjektmandat</a:t>
            </a:r>
          </a:p>
          <a:p>
            <a:pPr marL="171450" indent="-171450">
              <a:buFontTx/>
              <a:buChar char="-"/>
            </a:pPr>
            <a:r>
              <a:rPr lang="nb-NO" sz="1050" dirty="0">
                <a:solidFill>
                  <a:prstClr val="black"/>
                </a:solidFill>
              </a:rPr>
              <a:t>For BP 2: Prosjektforslag med relevante vedlegg, </a:t>
            </a:r>
            <a:r>
              <a:rPr lang="nb-NO" sz="1050" dirty="0" err="1">
                <a:solidFill>
                  <a:prstClr val="black"/>
                </a:solidFill>
              </a:rPr>
              <a:t>inkl</a:t>
            </a:r>
            <a:r>
              <a:rPr lang="nb-NO" sz="1050" dirty="0">
                <a:solidFill>
                  <a:prstClr val="black"/>
                </a:solidFill>
              </a:rPr>
              <a:t> Prosjektbegrunnelse (Business case)</a:t>
            </a:r>
          </a:p>
          <a:p>
            <a:pPr marL="171450" indent="-171450">
              <a:buFontTx/>
              <a:buChar char="-"/>
            </a:pPr>
            <a:r>
              <a:rPr lang="nb-NO" sz="1050" dirty="0">
                <a:solidFill>
                  <a:prstClr val="black"/>
                </a:solidFill>
              </a:rPr>
              <a:t>For BP 3: Styringsdokumentasjon med relevante vedlegg, </a:t>
            </a:r>
            <a:r>
              <a:rPr lang="nb-NO" sz="1050" dirty="0" err="1">
                <a:solidFill>
                  <a:prstClr val="black"/>
                </a:solidFill>
              </a:rPr>
              <a:t>inkl</a:t>
            </a:r>
            <a:r>
              <a:rPr lang="nb-NO" sz="1050" dirty="0">
                <a:solidFill>
                  <a:prstClr val="black"/>
                </a:solidFill>
              </a:rPr>
              <a:t> oppdatert Prosjektbegrunnelse (Business case)</a:t>
            </a:r>
          </a:p>
          <a:p>
            <a:endParaRPr lang="nb-NO" sz="1050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29821"/>
              </p:ext>
            </p:extLst>
          </p:nvPr>
        </p:nvGraphicFramePr>
        <p:xfrm>
          <a:off x="179517" y="3499026"/>
          <a:ext cx="8784971" cy="1064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1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nb-NO" sz="1100" dirty="0">
                          <a:latin typeface="+mj-lt"/>
                        </a:rPr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latin typeface="+mj-lt"/>
                        </a:rPr>
                        <a:t>Prosjekt-/programnavn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latin typeface="+mj-lt"/>
                        </a:rPr>
                        <a:t>Budsjett-estimat 2017 (MNOK)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E-helse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HDIR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RHF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NIKT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Kommune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NHN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Fastlege (takst-</a:t>
                      </a:r>
                      <a:r>
                        <a:rPr lang="nb-NO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forh</a:t>
                      </a:r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Andre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26"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236951" y="4797152"/>
            <a:ext cx="8669426" cy="69912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4000" tIns="18000" rIns="36000" bIns="0" rtlCol="0">
            <a:normAutofit/>
          </a:bodyPr>
          <a:lstStyle/>
          <a:p>
            <a:r>
              <a:rPr lang="nb-NO" sz="1050" b="1" dirty="0">
                <a:solidFill>
                  <a:prstClr val="black"/>
                </a:solidFill>
              </a:rPr>
              <a:t>Eventuelle kommentarer knyttet til budsjettestimat for 2017 og fordeling av finansiering (tabellen over).</a:t>
            </a:r>
            <a:endParaRPr lang="nb-NO" sz="1050" dirty="0">
              <a:solidFill>
                <a:prstClr val="black"/>
              </a:solidFill>
            </a:endParaRPr>
          </a:p>
          <a:p>
            <a:endParaRPr lang="nb-NO" sz="1050" dirty="0">
              <a:solidFill>
                <a:prstClr val="black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126055" y="3123552"/>
            <a:ext cx="4824785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2"/>
                </a:solidFill>
              </a:rPr>
              <a:t>Fordeling av finansiering 2017  (MNOK)</a:t>
            </a:r>
          </a:p>
          <a:p>
            <a:pPr algn="ctr"/>
            <a:r>
              <a:rPr lang="nb-NO" sz="1200" i="1" dirty="0">
                <a:solidFill>
                  <a:schemeClr val="tx2"/>
                </a:solidFill>
              </a:rPr>
              <a:t>(NB: Kun tall som er forankret med relevant aktør skal legges inn)</a:t>
            </a:r>
          </a:p>
        </p:txBody>
      </p:sp>
    </p:spTree>
    <p:extLst>
      <p:ext uri="{BB962C8B-B14F-4D97-AF65-F5344CB8AC3E}">
        <p14:creationId xmlns:p14="http://schemas.microsoft.com/office/powerpoint/2010/main" val="57027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62980" y="1269874"/>
            <a:ext cx="6873316" cy="32937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nb-NO">
              <a:solidFill>
                <a:prstClr val="black"/>
              </a:solidFill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67544" y="1052736"/>
            <a:ext cx="5583709" cy="3760713"/>
          </a:xfrm>
        </p:spPr>
        <p:txBody>
          <a:bodyPr>
            <a:normAutofit/>
          </a:bodyPr>
          <a:lstStyle/>
          <a:p>
            <a:pPr lvl="2"/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/>
              <a:t>Fornye</a:t>
            </a:r>
            <a:r>
              <a:rPr lang="nb-NO" sz="1400" dirty="0"/>
              <a:t>: Løse samfunnsoppdraget på ny/bedre måte, vesentlig endring i samhandling eller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/>
              <a:t>Forbedre</a:t>
            </a:r>
            <a:r>
              <a:rPr lang="nb-NO" sz="1400" dirty="0"/>
              <a:t>: Videreutvikle eksisterende tjenester, forbedre prosesser (kvalitet og ressursforbruk)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/>
              <a:t>Modernisere</a:t>
            </a:r>
            <a:r>
              <a:rPr lang="nb-NO" sz="1400" dirty="0"/>
              <a:t>: Utvikle felleskomponenter og andre gjenbrukbare investeringer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/>
              <a:t>Ivareta</a:t>
            </a:r>
            <a:r>
              <a:rPr lang="nb-NO" sz="1400" dirty="0"/>
              <a:t> og sikre: Regulatoriske krav, videreføre eksisterende oppgaveløsning med akseptabel risiko</a:t>
            </a:r>
          </a:p>
          <a:p>
            <a:pPr lvl="1"/>
            <a:endParaRPr lang="nb-NO" sz="1400" dirty="0"/>
          </a:p>
          <a:p>
            <a:endParaRPr lang="nb-NO" sz="20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8</a:t>
            </a:fld>
            <a:endParaRPr lang="nb-NO" dirty="0">
              <a:solidFill>
                <a:srgbClr val="2C4457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95536" y="358568"/>
            <a:ext cx="6248432" cy="537297"/>
          </a:xfrm>
        </p:spPr>
        <p:txBody>
          <a:bodyPr>
            <a:noAutofit/>
          </a:bodyPr>
          <a:lstStyle/>
          <a:p>
            <a:pPr lvl="1"/>
            <a:r>
              <a:rPr lang="nb-NO" sz="2000" dirty="0"/>
              <a:t>Forklaring på Type investering</a:t>
            </a:r>
            <a:endParaRPr lang="nb-NO" sz="2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14" y="1269873"/>
            <a:ext cx="1743082" cy="32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68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izCDI3sCkiGOfdTrEEhRg"/>
</p:tagLst>
</file>

<file path=ppt/theme/theme1.xml><?xml version="1.0" encoding="utf-8"?>
<a:theme xmlns:a="http://schemas.openxmlformats.org/drawingml/2006/main" name="5_Office-tema">
  <a:themeElements>
    <a:clrScheme name="Helsedirektoratet">
      <a:dk1>
        <a:sysClr val="windowText" lastClr="000000"/>
      </a:dk1>
      <a:lt1>
        <a:sysClr val="window" lastClr="FFFFFF"/>
      </a:lt1>
      <a:dk2>
        <a:srgbClr val="004E66"/>
      </a:dk2>
      <a:lt2>
        <a:srgbClr val="AEABA8"/>
      </a:lt2>
      <a:accent1>
        <a:srgbClr val="0093A8"/>
      </a:accent1>
      <a:accent2>
        <a:srgbClr val="A2BF37"/>
      </a:accent2>
      <a:accent3>
        <a:srgbClr val="F4D018"/>
      </a:accent3>
      <a:accent4>
        <a:srgbClr val="6CB5B6"/>
      </a:accent4>
      <a:accent5>
        <a:srgbClr val="DF9920"/>
      </a:accent5>
      <a:accent6>
        <a:srgbClr val="C73429"/>
      </a:accent6>
      <a:hlink>
        <a:srgbClr val="CA4470"/>
      </a:hlink>
      <a:folHlink>
        <a:srgbClr val="764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mal">
  <a:themeElements>
    <a:clrScheme name="Powerpointmal 9">
      <a:dk1>
        <a:srgbClr val="080808"/>
      </a:dk1>
      <a:lt1>
        <a:srgbClr val="FFFFFF"/>
      </a:lt1>
      <a:dk2>
        <a:srgbClr val="000000"/>
      </a:dk2>
      <a:lt2>
        <a:srgbClr val="B3DEE3"/>
      </a:lt2>
      <a:accent1>
        <a:srgbClr val="00468C"/>
      </a:accent1>
      <a:accent2>
        <a:srgbClr val="D0D0D0"/>
      </a:accent2>
      <a:accent3>
        <a:srgbClr val="FFFFFF"/>
      </a:accent3>
      <a:accent4>
        <a:srgbClr val="060606"/>
      </a:accent4>
      <a:accent5>
        <a:srgbClr val="AAB0C5"/>
      </a:accent5>
      <a:accent6>
        <a:srgbClr val="BCBCBC"/>
      </a:accent6>
      <a:hlink>
        <a:srgbClr val="0096CC"/>
      </a:hlink>
      <a:folHlink>
        <a:srgbClr val="969696"/>
      </a:folHlink>
    </a:clrScheme>
    <a:fontScheme name="Powerpointma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mal 1">
        <a:dk1>
          <a:srgbClr val="000000"/>
        </a:dk1>
        <a:lt1>
          <a:srgbClr val="FFFFFF"/>
        </a:lt1>
        <a:dk2>
          <a:srgbClr val="9E9E9E"/>
        </a:dk2>
        <a:lt2>
          <a:srgbClr val="DDDDDD"/>
        </a:lt2>
        <a:accent1>
          <a:srgbClr val="BCBCBC"/>
        </a:accent1>
        <a:accent2>
          <a:srgbClr val="E9E9E9"/>
        </a:accent2>
        <a:accent3>
          <a:srgbClr val="FFFFFF"/>
        </a:accent3>
        <a:accent4>
          <a:srgbClr val="000000"/>
        </a:accent4>
        <a:accent5>
          <a:srgbClr val="DADADA"/>
        </a:accent5>
        <a:accent6>
          <a:srgbClr val="D3D3D3"/>
        </a:accent6>
        <a:hlink>
          <a:srgbClr val="BCBCBC"/>
        </a:hlink>
        <a:folHlink>
          <a:srgbClr val="5353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2">
        <a:dk1>
          <a:srgbClr val="292929"/>
        </a:dk1>
        <a:lt1>
          <a:srgbClr val="FFFFFF"/>
        </a:lt1>
        <a:dk2>
          <a:srgbClr val="000000"/>
        </a:dk2>
        <a:lt2>
          <a:srgbClr val="F0CD96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3">
        <a:dk1>
          <a:srgbClr val="292929"/>
        </a:dk1>
        <a:lt1>
          <a:srgbClr val="FFFFFF"/>
        </a:lt1>
        <a:dk2>
          <a:srgbClr val="000000"/>
        </a:dk2>
        <a:lt2>
          <a:srgbClr val="F0CD96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4">
        <a:dk1>
          <a:srgbClr val="4F7F97"/>
        </a:dk1>
        <a:lt1>
          <a:srgbClr val="FFFFFF"/>
        </a:lt1>
        <a:dk2>
          <a:srgbClr val="000000"/>
        </a:dk2>
        <a:lt2>
          <a:srgbClr val="9FD5D9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426C80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5">
        <a:dk1>
          <a:srgbClr val="080808"/>
        </a:dk1>
        <a:lt1>
          <a:srgbClr val="FFFFFF"/>
        </a:lt1>
        <a:dk2>
          <a:srgbClr val="000000"/>
        </a:dk2>
        <a:lt2>
          <a:srgbClr val="9FD5D9"/>
        </a:lt2>
        <a:accent1>
          <a:srgbClr val="4F7F97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B2C0C9"/>
        </a:accent5>
        <a:accent6>
          <a:srgbClr val="BCBCBC"/>
        </a:accent6>
        <a:hlink>
          <a:srgbClr val="96C0B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6">
        <a:dk1>
          <a:srgbClr val="080808"/>
        </a:dk1>
        <a:lt1>
          <a:srgbClr val="FFFFFF"/>
        </a:lt1>
        <a:dk2>
          <a:srgbClr val="000000"/>
        </a:dk2>
        <a:lt2>
          <a:srgbClr val="9FD5D9"/>
        </a:lt2>
        <a:accent1>
          <a:srgbClr val="4F7F97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B2C0C9"/>
        </a:accent5>
        <a:accent6>
          <a:srgbClr val="BCBCBC"/>
        </a:accent6>
        <a:hlink>
          <a:srgbClr val="ACDCF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7">
        <a:dk1>
          <a:srgbClr val="080808"/>
        </a:dk1>
        <a:lt1>
          <a:srgbClr val="FFFFFF"/>
        </a:lt1>
        <a:dk2>
          <a:srgbClr val="000000"/>
        </a:dk2>
        <a:lt2>
          <a:srgbClr val="006698"/>
        </a:lt2>
        <a:accent1>
          <a:srgbClr val="4F7F97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B2C0C9"/>
        </a:accent5>
        <a:accent6>
          <a:srgbClr val="BCBCBC"/>
        </a:accent6>
        <a:hlink>
          <a:srgbClr val="ACDCF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8">
        <a:dk1>
          <a:srgbClr val="080808"/>
        </a:dk1>
        <a:lt1>
          <a:srgbClr val="FFFFFF"/>
        </a:lt1>
        <a:dk2>
          <a:srgbClr val="000000"/>
        </a:dk2>
        <a:lt2>
          <a:srgbClr val="00468C"/>
        </a:lt2>
        <a:accent1>
          <a:srgbClr val="B3DEE3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D6ECEF"/>
        </a:accent5>
        <a:accent6>
          <a:srgbClr val="BCBCBC"/>
        </a:accent6>
        <a:hlink>
          <a:srgbClr val="0096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 9">
        <a:dk1>
          <a:srgbClr val="080808"/>
        </a:dk1>
        <a:lt1>
          <a:srgbClr val="FFFFFF"/>
        </a:lt1>
        <a:dk2>
          <a:srgbClr val="000000"/>
        </a:dk2>
        <a:lt2>
          <a:srgbClr val="B3DEE3"/>
        </a:lt2>
        <a:accent1>
          <a:srgbClr val="00468C"/>
        </a:accent1>
        <a:accent2>
          <a:srgbClr val="D0D0D0"/>
        </a:accent2>
        <a:accent3>
          <a:srgbClr val="FFFFFF"/>
        </a:accent3>
        <a:accent4>
          <a:srgbClr val="060606"/>
        </a:accent4>
        <a:accent5>
          <a:srgbClr val="AAB0C5"/>
        </a:accent5>
        <a:accent6>
          <a:srgbClr val="BCBCBC"/>
        </a:accent6>
        <a:hlink>
          <a:srgbClr val="0096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A_mål og leveranser 2016.02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D67D9B0C14304BB7C0C97CDBB7F7B6" ma:contentTypeVersion="1" ma:contentTypeDescription="Opprett et nytt dokument." ma:contentTypeScope="" ma:versionID="646c93a96d3a33da71fab665c374da2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28725E-B827-4F1F-B76E-2FFAFED09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46FF0-B281-41D3-A30A-97DAF192844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76BBC7-5AE2-48F1-9B8A-73C7A06D9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PPT_4_3_NO</Template>
  <TotalTime>27360</TotalTime>
  <Words>1062</Words>
  <Application>Microsoft Office PowerPoint</Application>
  <PresentationFormat>Skjermfremvisning (4:3)</PresentationFormat>
  <Paragraphs>190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8</vt:i4>
      </vt:variant>
    </vt:vector>
  </HeadingPairs>
  <TitlesOfParts>
    <vt:vector size="21" baseType="lpstr">
      <vt:lpstr>ＭＳ Ｐゴシック</vt:lpstr>
      <vt:lpstr>ＭＳ Ｐゴシック</vt:lpstr>
      <vt:lpstr>Arial</vt:lpstr>
      <vt:lpstr>Arial Narrow</vt:lpstr>
      <vt:lpstr>Calibri</vt:lpstr>
      <vt:lpstr>Graphik Semibold</vt:lpstr>
      <vt:lpstr>Symbol</vt:lpstr>
      <vt:lpstr>Wingdings</vt:lpstr>
      <vt:lpstr>ヒラギノ角ゴシック W2</vt:lpstr>
      <vt:lpstr>5_Office-tema</vt:lpstr>
      <vt:lpstr>Powerpointmal</vt:lpstr>
      <vt:lpstr>2_Office-tema</vt:lpstr>
      <vt:lpstr>SPA_mål og leveranser 2016.02</vt:lpstr>
      <vt:lpstr>Mal for prosjektinfo og statusoppdatering til nasjonale fora </vt:lpstr>
      <vt:lpstr>Endring i mal siden april 2016</vt:lpstr>
      <vt:lpstr>Innhold</vt:lpstr>
      <vt:lpstr>PowerPoint-presentasjon</vt:lpstr>
      <vt:lpstr>PowerPoint-presentasjon</vt:lpstr>
      <vt:lpstr>PowerPoint-presentasjon</vt:lpstr>
      <vt:lpstr>Utfyllende informasjon angående 2018 (gjelder både nye og videreførte prosjekter og programmer)</vt:lpstr>
      <vt:lpstr>Forklaring på Type investering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Nasjonal handlingsplan for e-helse</dc:title>
  <dc:creator>Norunn Elin Saure</dc:creator>
  <cp:lastModifiedBy>Ingvill Eriksen</cp:lastModifiedBy>
  <cp:revision>1734</cp:revision>
  <cp:lastPrinted>2014-12-09T08:23:24Z</cp:lastPrinted>
  <dcterms:created xsi:type="dcterms:W3CDTF">2013-06-16T15:14:31Z</dcterms:created>
  <dcterms:modified xsi:type="dcterms:W3CDTF">2019-04-03T08:17:12Z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0x010100BDD67D9B0C14304BB7C0C97CDBB7F7B6</vt:lpwstr>
  </property>
</Properties>
</file>