
<file path=[Content_Types].xml><?xml version="1.0" encoding="utf-8"?>
<Types xmlns="http://schemas.openxmlformats.org/package/2006/content-types">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8" r:id="rId6"/>
    <p:sldMasterId id="2147483675" r:id="rId7"/>
  </p:sldMasterIdLst>
  <p:notesMasterIdLst>
    <p:notesMasterId r:id="rId81"/>
  </p:notesMasterIdLst>
  <p:sldIdLst>
    <p:sldId id="261" r:id="rId8"/>
    <p:sldId id="263" r:id="rId9"/>
    <p:sldId id="264" r:id="rId10"/>
    <p:sldId id="265" r:id="rId11"/>
    <p:sldId id="266" r:id="rId12"/>
    <p:sldId id="267" r:id="rId13"/>
    <p:sldId id="257" r:id="rId14"/>
    <p:sldId id="273" r:id="rId15"/>
    <p:sldId id="1072" r:id="rId16"/>
    <p:sldId id="1073" r:id="rId17"/>
    <p:sldId id="274" r:id="rId18"/>
    <p:sldId id="260" r:id="rId19"/>
    <p:sldId id="275" r:id="rId20"/>
    <p:sldId id="284" r:id="rId21"/>
    <p:sldId id="259" r:id="rId22"/>
    <p:sldId id="285" r:id="rId23"/>
    <p:sldId id="286" r:id="rId24"/>
    <p:sldId id="1075" r:id="rId25"/>
    <p:sldId id="1076" r:id="rId26"/>
    <p:sldId id="268" r:id="rId27"/>
    <p:sldId id="288" r:id="rId28"/>
    <p:sldId id="305"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269" r:id="rId45"/>
    <p:sldId id="1077" r:id="rId46"/>
    <p:sldId id="306" r:id="rId47"/>
    <p:sldId id="309" r:id="rId48"/>
    <p:sldId id="311" r:id="rId49"/>
    <p:sldId id="312" r:id="rId50"/>
    <p:sldId id="270" r:id="rId51"/>
    <p:sldId id="1080" r:id="rId52"/>
    <p:sldId id="1081" r:id="rId53"/>
    <p:sldId id="859" r:id="rId54"/>
    <p:sldId id="1107" r:id="rId55"/>
    <p:sldId id="1048" r:id="rId56"/>
    <p:sldId id="1061" r:id="rId57"/>
    <p:sldId id="1114" r:id="rId58"/>
    <p:sldId id="1062" r:id="rId59"/>
    <p:sldId id="1108" r:id="rId60"/>
    <p:sldId id="1109" r:id="rId61"/>
    <p:sldId id="1115" r:id="rId62"/>
    <p:sldId id="1116" r:id="rId63"/>
    <p:sldId id="1118" r:id="rId64"/>
    <p:sldId id="1112" r:id="rId65"/>
    <p:sldId id="271" r:id="rId66"/>
    <p:sldId id="1078" r:id="rId67"/>
    <p:sldId id="973" r:id="rId68"/>
    <p:sldId id="972" r:id="rId69"/>
    <p:sldId id="1071" r:id="rId70"/>
    <p:sldId id="335" r:id="rId71"/>
    <p:sldId id="1066" r:id="rId72"/>
    <p:sldId id="1053" r:id="rId73"/>
    <p:sldId id="997" r:id="rId74"/>
    <p:sldId id="391" r:id="rId75"/>
    <p:sldId id="486" r:id="rId76"/>
    <p:sldId id="1052" r:id="rId77"/>
    <p:sldId id="497" r:id="rId78"/>
    <p:sldId id="894" r:id="rId79"/>
    <p:sldId id="262" r:id="rId80"/>
  </p:sldIdLst>
  <p:sldSz cx="24382413" cy="13716000"/>
  <p:notesSz cx="6858000" cy="9144000"/>
  <p:defaultText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EEEE"/>
    <a:srgbClr val="FFFFFF"/>
    <a:srgbClr val="0169E8"/>
    <a:srgbClr val="C1C1C1"/>
    <a:srgbClr val="B2B2B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4" autoAdjust="0"/>
  </p:normalViewPr>
  <p:slideViewPr>
    <p:cSldViewPr snapToGrid="0">
      <p:cViewPr varScale="1">
        <p:scale>
          <a:sx n="37" d="100"/>
          <a:sy n="37" d="100"/>
        </p:scale>
        <p:origin x="1206" y="72"/>
      </p:cViewPr>
      <p:guideLst>
        <p:guide orient="horz" pos="4320"/>
        <p:guide pos="7679"/>
      </p:guideLst>
    </p:cSldViewPr>
  </p:slideViewPr>
  <p:notesTextViewPr>
    <p:cViewPr>
      <p:scale>
        <a:sx n="1" d="1"/>
        <a:sy n="1" d="1"/>
      </p:scale>
      <p:origin x="0" y="0"/>
    </p:cViewPr>
  </p:notesTextViewPr>
  <p:sorterViewPr>
    <p:cViewPr>
      <p:scale>
        <a:sx n="75" d="100"/>
        <a:sy n="75" d="100"/>
      </p:scale>
      <p:origin x="0" y="-208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sv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svg"/></Relationships>
</file>

<file path=ppt/diagrams/_rels/data3.xml.rels><?xml version="1.0" encoding="UTF-8" standalone="yes"?>
<Relationships xmlns="http://schemas.openxmlformats.org/package/2006/relationships"><Relationship Id="rId8" Type="http://schemas.openxmlformats.org/officeDocument/2006/relationships/image" Target="../media/image134.svg"/><Relationship Id="rId3" Type="http://schemas.openxmlformats.org/officeDocument/2006/relationships/image" Target="../media/image131.png"/><Relationship Id="rId7" Type="http://schemas.openxmlformats.org/officeDocument/2006/relationships/image" Target="../media/image133.png"/><Relationship Id="rId12" Type="http://schemas.openxmlformats.org/officeDocument/2006/relationships/image" Target="../media/image138.sv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7.svg"/><Relationship Id="rId11" Type="http://schemas.openxmlformats.org/officeDocument/2006/relationships/image" Target="../media/image137.png"/><Relationship Id="rId5" Type="http://schemas.openxmlformats.org/officeDocument/2006/relationships/image" Target="../media/image106.png"/><Relationship Id="rId10" Type="http://schemas.openxmlformats.org/officeDocument/2006/relationships/image" Target="../media/image136.svg"/><Relationship Id="rId4" Type="http://schemas.openxmlformats.org/officeDocument/2006/relationships/image" Target="../media/image132.svg"/><Relationship Id="rId9" Type="http://schemas.openxmlformats.org/officeDocument/2006/relationships/image" Target="../media/image1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svg"/><Relationship Id="rId2" Type="http://schemas.openxmlformats.org/officeDocument/2006/relationships/image" Target="../media/image102.svg"/><Relationship Id="rId1" Type="http://schemas.openxmlformats.org/officeDocument/2006/relationships/image" Target="../media/image101.png"/><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4.svg"/><Relationship Id="rId3" Type="http://schemas.openxmlformats.org/officeDocument/2006/relationships/image" Target="../media/image131.png"/><Relationship Id="rId7" Type="http://schemas.openxmlformats.org/officeDocument/2006/relationships/image" Target="../media/image133.png"/><Relationship Id="rId12" Type="http://schemas.openxmlformats.org/officeDocument/2006/relationships/image" Target="../media/image138.svg"/><Relationship Id="rId2" Type="http://schemas.openxmlformats.org/officeDocument/2006/relationships/image" Target="../media/image104.svg"/><Relationship Id="rId1" Type="http://schemas.openxmlformats.org/officeDocument/2006/relationships/image" Target="../media/image103.png"/><Relationship Id="rId6" Type="http://schemas.openxmlformats.org/officeDocument/2006/relationships/image" Target="../media/image107.svg"/><Relationship Id="rId11" Type="http://schemas.openxmlformats.org/officeDocument/2006/relationships/image" Target="../media/image137.png"/><Relationship Id="rId5" Type="http://schemas.openxmlformats.org/officeDocument/2006/relationships/image" Target="../media/image106.png"/><Relationship Id="rId10" Type="http://schemas.openxmlformats.org/officeDocument/2006/relationships/image" Target="../media/image136.svg"/><Relationship Id="rId4" Type="http://schemas.openxmlformats.org/officeDocument/2006/relationships/image" Target="../media/image132.svg"/><Relationship Id="rId9" Type="http://schemas.openxmlformats.org/officeDocument/2006/relationships/image" Target="../media/image13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D36D3-7DD5-4EE4-9D99-48B198216EF6}"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A6FC1C86-785B-41BC-BE96-38958E4E4E31}">
      <dgm:prSet phldrT="[Text]"/>
      <dgm:spPr/>
      <dgm:t>
        <a:bodyPr/>
        <a:lstStyle/>
        <a:p>
          <a:r>
            <a:rPr lang="nb-NO" noProof="0" dirty="0"/>
            <a:t>Avgrensning</a:t>
          </a:r>
        </a:p>
      </dgm:t>
    </dgm:pt>
    <dgm:pt modelId="{DA71A63D-6531-4A86-8BDF-47669F007752}" type="parTrans" cxnId="{BE30B1A3-C629-4D74-9AA3-8B2C9FC5754B}">
      <dgm:prSet/>
      <dgm:spPr/>
      <dgm:t>
        <a:bodyPr/>
        <a:lstStyle/>
        <a:p>
          <a:endParaRPr lang="nb-NO" noProof="0" dirty="0"/>
        </a:p>
      </dgm:t>
    </dgm:pt>
    <dgm:pt modelId="{8D5BD321-5139-418C-8162-676E940C4E34}" type="sibTrans" cxnId="{BE30B1A3-C629-4D74-9AA3-8B2C9FC5754B}">
      <dgm:prSet/>
      <dgm:spPr/>
      <dgm:t>
        <a:bodyPr/>
        <a:lstStyle/>
        <a:p>
          <a:endParaRPr lang="nb-NO" noProof="0" dirty="0"/>
        </a:p>
      </dgm:t>
    </dgm:pt>
    <dgm:pt modelId="{7F8C3899-84B5-417F-96C8-37DE425D11AB}">
      <dgm:prSet phldrT="[Text]"/>
      <dgm:spPr/>
      <dgm:t>
        <a:bodyPr/>
        <a:lstStyle/>
        <a:p>
          <a:r>
            <a:rPr lang="nb-NO" noProof="0" dirty="0"/>
            <a:t>Alle systemleverandører </a:t>
          </a:r>
        </a:p>
      </dgm:t>
    </dgm:pt>
    <dgm:pt modelId="{7BA70E05-5528-4DDB-869A-12EA526324F7}" type="parTrans" cxnId="{1CDF4EF7-08E8-48C1-B690-AD71E349F20B}">
      <dgm:prSet/>
      <dgm:spPr/>
      <dgm:t>
        <a:bodyPr/>
        <a:lstStyle/>
        <a:p>
          <a:endParaRPr lang="nb-NO" noProof="0" dirty="0"/>
        </a:p>
      </dgm:t>
    </dgm:pt>
    <dgm:pt modelId="{ED2ABE8C-6857-42C6-A1B9-BC61CFE97A4C}" type="sibTrans" cxnId="{1CDF4EF7-08E8-48C1-B690-AD71E349F20B}">
      <dgm:prSet/>
      <dgm:spPr/>
      <dgm:t>
        <a:bodyPr/>
        <a:lstStyle/>
        <a:p>
          <a:endParaRPr lang="nb-NO" noProof="0" dirty="0"/>
        </a:p>
      </dgm:t>
    </dgm:pt>
    <dgm:pt modelId="{A10A9A86-9469-49B1-85A9-9BED585B5AB3}">
      <dgm:prSet phldrT="[Text]"/>
      <dgm:spPr/>
      <dgm:t>
        <a:bodyPr/>
        <a:lstStyle/>
        <a:p>
          <a:r>
            <a:rPr lang="nb-NO" noProof="0" dirty="0"/>
            <a:t>Brukergrensesnitt</a:t>
          </a:r>
        </a:p>
      </dgm:t>
    </dgm:pt>
    <dgm:pt modelId="{C152B559-34E8-4450-BC82-F390698B1B43}" type="parTrans" cxnId="{C9DC86E0-FF6A-47FC-A9B5-6A4782F0E218}">
      <dgm:prSet/>
      <dgm:spPr/>
      <dgm:t>
        <a:bodyPr/>
        <a:lstStyle/>
        <a:p>
          <a:endParaRPr lang="nb-NO" noProof="0" dirty="0"/>
        </a:p>
      </dgm:t>
    </dgm:pt>
    <dgm:pt modelId="{9B5B7E5D-249F-467A-85F0-1FA66C53535F}" type="sibTrans" cxnId="{C9DC86E0-FF6A-47FC-A9B5-6A4782F0E218}">
      <dgm:prSet/>
      <dgm:spPr/>
      <dgm:t>
        <a:bodyPr/>
        <a:lstStyle/>
        <a:p>
          <a:endParaRPr lang="nb-NO" noProof="0" dirty="0"/>
        </a:p>
      </dgm:t>
    </dgm:pt>
    <dgm:pt modelId="{0A1A95A0-30E4-4BB1-ACBE-6C4B6DF82721}">
      <dgm:prSet phldrT="[Text]"/>
      <dgm:spPr/>
      <dgm:t>
        <a:bodyPr/>
        <a:lstStyle/>
        <a:p>
          <a:r>
            <a:rPr lang="nb-NO" noProof="0" dirty="0"/>
            <a:t>Avhengigheter</a:t>
          </a:r>
        </a:p>
        <a:p>
          <a:endParaRPr lang="nb-NO" noProof="0" dirty="0"/>
        </a:p>
      </dgm:t>
    </dgm:pt>
    <dgm:pt modelId="{744DC51F-DB2C-4BB0-A77C-59352FE6DC6A}" type="parTrans" cxnId="{7C13A564-D503-4BC6-8C88-7C3CDFC8FAE0}">
      <dgm:prSet/>
      <dgm:spPr/>
      <dgm:t>
        <a:bodyPr/>
        <a:lstStyle/>
        <a:p>
          <a:endParaRPr lang="nb-NO" noProof="0" dirty="0"/>
        </a:p>
      </dgm:t>
    </dgm:pt>
    <dgm:pt modelId="{BF49BCB9-E083-4AB1-B0FA-F2384F13ADCA}" type="sibTrans" cxnId="{7C13A564-D503-4BC6-8C88-7C3CDFC8FAE0}">
      <dgm:prSet/>
      <dgm:spPr/>
      <dgm:t>
        <a:bodyPr/>
        <a:lstStyle/>
        <a:p>
          <a:endParaRPr lang="nb-NO" noProof="0" dirty="0"/>
        </a:p>
      </dgm:t>
    </dgm:pt>
    <dgm:pt modelId="{7C6471C1-AC9F-4E96-A228-50F6F37397ED}">
      <dgm:prSet phldrT="[Text]"/>
      <dgm:spPr/>
      <dgm:t>
        <a:bodyPr/>
        <a:lstStyle/>
        <a:p>
          <a:endParaRPr lang="nb-NO" noProof="0" dirty="0"/>
        </a:p>
      </dgm:t>
    </dgm:pt>
    <dgm:pt modelId="{B97795E0-CDAE-4E83-8AA2-352564D734E7}" type="parTrans" cxnId="{58BD6F78-3093-45EF-B2AD-2FAE8A19402D}">
      <dgm:prSet/>
      <dgm:spPr/>
      <dgm:t>
        <a:bodyPr/>
        <a:lstStyle/>
        <a:p>
          <a:endParaRPr lang="nb-NO" noProof="0" dirty="0"/>
        </a:p>
      </dgm:t>
    </dgm:pt>
    <dgm:pt modelId="{C737A5B0-CB6F-4F72-BF56-5510FD9CBB2D}" type="sibTrans" cxnId="{58BD6F78-3093-45EF-B2AD-2FAE8A19402D}">
      <dgm:prSet/>
      <dgm:spPr/>
      <dgm:t>
        <a:bodyPr/>
        <a:lstStyle/>
        <a:p>
          <a:endParaRPr lang="nb-NO" noProof="0" dirty="0"/>
        </a:p>
      </dgm:t>
    </dgm:pt>
    <dgm:pt modelId="{68598059-5A4A-43B6-91B8-EAC0275C3E98}">
      <dgm:prSet phldrT="[Text]"/>
      <dgm:spPr/>
      <dgm:t>
        <a:bodyPr/>
        <a:lstStyle/>
        <a:p>
          <a:r>
            <a:rPr lang="nb-NO" noProof="0" dirty="0"/>
            <a:t>Forutsetninger</a:t>
          </a:r>
        </a:p>
      </dgm:t>
    </dgm:pt>
    <dgm:pt modelId="{8FA6D194-C0E7-4382-9C2B-F4B8A2A8BE47}" type="parTrans" cxnId="{9D8BC171-CC1C-4F9F-9771-2BA72C61B173}">
      <dgm:prSet/>
      <dgm:spPr/>
      <dgm:t>
        <a:bodyPr/>
        <a:lstStyle/>
        <a:p>
          <a:endParaRPr lang="nb-NO" noProof="0" dirty="0"/>
        </a:p>
      </dgm:t>
    </dgm:pt>
    <dgm:pt modelId="{693070E9-63B9-4575-81BA-E59586A2D6FE}" type="sibTrans" cxnId="{9D8BC171-CC1C-4F9F-9771-2BA72C61B173}">
      <dgm:prSet/>
      <dgm:spPr/>
      <dgm:t>
        <a:bodyPr/>
        <a:lstStyle/>
        <a:p>
          <a:endParaRPr lang="nb-NO" noProof="0" dirty="0"/>
        </a:p>
      </dgm:t>
    </dgm:pt>
    <dgm:pt modelId="{8D3C30C2-3C44-4FD2-B555-2142A2BE7A9A}">
      <dgm:prSet phldrT="[Text]"/>
      <dgm:spPr/>
      <dgm:t>
        <a:bodyPr/>
        <a:lstStyle/>
        <a:p>
          <a:r>
            <a:rPr lang="nb-NO" noProof="0" dirty="0"/>
            <a:t>Meldingsvalidator</a:t>
          </a:r>
        </a:p>
      </dgm:t>
    </dgm:pt>
    <dgm:pt modelId="{37790809-A69E-4D0C-83EF-011D1B3683DF}" type="parTrans" cxnId="{3AA55578-0BBD-4F42-B96A-A4271450B3C5}">
      <dgm:prSet/>
      <dgm:spPr/>
      <dgm:t>
        <a:bodyPr/>
        <a:lstStyle/>
        <a:p>
          <a:endParaRPr lang="nb-NO" noProof="0" dirty="0"/>
        </a:p>
      </dgm:t>
    </dgm:pt>
    <dgm:pt modelId="{AA0A5F63-AAE1-4226-BF93-67968F50AEF7}" type="sibTrans" cxnId="{3AA55578-0BBD-4F42-B96A-A4271450B3C5}">
      <dgm:prSet/>
      <dgm:spPr/>
      <dgm:t>
        <a:bodyPr/>
        <a:lstStyle/>
        <a:p>
          <a:endParaRPr lang="nb-NO" noProof="0" dirty="0"/>
        </a:p>
      </dgm:t>
    </dgm:pt>
    <dgm:pt modelId="{BFB6C7CE-D3EB-42C1-AEF7-88E78E3F9B50}">
      <dgm:prSet phldrT="[Text]"/>
      <dgm:spPr/>
      <dgm:t>
        <a:bodyPr/>
        <a:lstStyle/>
        <a:p>
          <a:r>
            <a:rPr lang="nb-NO" noProof="0" dirty="0"/>
            <a:t>NHN Koordinerende ansvar</a:t>
          </a:r>
        </a:p>
      </dgm:t>
    </dgm:pt>
    <dgm:pt modelId="{FD817642-77A3-4626-A2BF-767EEF9106B9}" type="parTrans" cxnId="{98A64589-5E29-43A1-8167-069C495C57C0}">
      <dgm:prSet/>
      <dgm:spPr/>
      <dgm:t>
        <a:bodyPr/>
        <a:lstStyle/>
        <a:p>
          <a:endParaRPr lang="nb-NO" noProof="0" dirty="0"/>
        </a:p>
      </dgm:t>
    </dgm:pt>
    <dgm:pt modelId="{298C4D13-8134-419C-A412-3856A566A11C}" type="sibTrans" cxnId="{98A64589-5E29-43A1-8167-069C495C57C0}">
      <dgm:prSet/>
      <dgm:spPr/>
      <dgm:t>
        <a:bodyPr/>
        <a:lstStyle/>
        <a:p>
          <a:endParaRPr lang="nb-NO" noProof="0" dirty="0"/>
        </a:p>
      </dgm:t>
    </dgm:pt>
    <dgm:pt modelId="{1EE745BF-5D1D-4371-A75A-D7F407D2B034}">
      <dgm:prSet phldrT="[Text]"/>
      <dgm:spPr/>
      <dgm:t>
        <a:bodyPr/>
        <a:lstStyle/>
        <a:p>
          <a:endParaRPr lang="nb-NO" noProof="0" dirty="0"/>
        </a:p>
      </dgm:t>
    </dgm:pt>
    <dgm:pt modelId="{7B9CE306-FE9F-4843-83CA-DD0DC76AD832}" type="parTrans" cxnId="{74361E96-1F04-4996-9AD7-C830DA3F6851}">
      <dgm:prSet/>
      <dgm:spPr/>
      <dgm:t>
        <a:bodyPr/>
        <a:lstStyle/>
        <a:p>
          <a:endParaRPr lang="nb-NO" noProof="0" dirty="0"/>
        </a:p>
      </dgm:t>
    </dgm:pt>
    <dgm:pt modelId="{D3F6CCA9-70A0-4359-90C3-8D7751635F3B}" type="sibTrans" cxnId="{74361E96-1F04-4996-9AD7-C830DA3F6851}">
      <dgm:prSet/>
      <dgm:spPr/>
      <dgm:t>
        <a:bodyPr/>
        <a:lstStyle/>
        <a:p>
          <a:endParaRPr lang="nb-NO" noProof="0" dirty="0"/>
        </a:p>
      </dgm:t>
    </dgm:pt>
    <dgm:pt modelId="{2B3E67F0-2856-41B5-88F9-A6A66BBF3B58}">
      <dgm:prSet phldrT="[Text]"/>
      <dgm:spPr/>
      <dgm:t>
        <a:bodyPr/>
        <a:lstStyle/>
        <a:p>
          <a:endParaRPr lang="nb-NO" noProof="0" dirty="0"/>
        </a:p>
      </dgm:t>
    </dgm:pt>
    <dgm:pt modelId="{2976A8D2-4C21-40A3-AFFD-311A21A46190}" type="parTrans" cxnId="{2D3071F2-B876-4D03-82A0-E6F53695D594}">
      <dgm:prSet/>
      <dgm:spPr/>
      <dgm:t>
        <a:bodyPr/>
        <a:lstStyle/>
        <a:p>
          <a:endParaRPr lang="nb-NO" noProof="0" dirty="0"/>
        </a:p>
      </dgm:t>
    </dgm:pt>
    <dgm:pt modelId="{536E2E40-07BD-4843-920A-0DCCE0836B5C}" type="sibTrans" cxnId="{2D3071F2-B876-4D03-82A0-E6F53695D594}">
      <dgm:prSet/>
      <dgm:spPr/>
      <dgm:t>
        <a:bodyPr/>
        <a:lstStyle/>
        <a:p>
          <a:endParaRPr lang="nb-NO" noProof="0" dirty="0"/>
        </a:p>
      </dgm:t>
    </dgm:pt>
    <dgm:pt modelId="{1714A415-FB77-4861-9242-C46EA0FE25B5}">
      <dgm:prSet phldrT="[Text]"/>
      <dgm:spPr/>
      <dgm:t>
        <a:bodyPr/>
        <a:lstStyle/>
        <a:p>
          <a:endParaRPr lang="nb-NO" noProof="0" dirty="0"/>
        </a:p>
      </dgm:t>
    </dgm:pt>
    <dgm:pt modelId="{03A54A41-3FE8-4F07-909C-AF67E573DE5C}" type="parTrans" cxnId="{9CD58288-6046-4F51-B082-A80FFDB6ED65}">
      <dgm:prSet/>
      <dgm:spPr/>
      <dgm:t>
        <a:bodyPr/>
        <a:lstStyle/>
        <a:p>
          <a:endParaRPr lang="nb-NO" noProof="0" dirty="0"/>
        </a:p>
      </dgm:t>
    </dgm:pt>
    <dgm:pt modelId="{918D4CC6-4FCE-4775-8814-4CFF79187726}" type="sibTrans" cxnId="{9CD58288-6046-4F51-B082-A80FFDB6ED65}">
      <dgm:prSet/>
      <dgm:spPr/>
      <dgm:t>
        <a:bodyPr/>
        <a:lstStyle/>
        <a:p>
          <a:endParaRPr lang="nb-NO" noProof="0" dirty="0"/>
        </a:p>
      </dgm:t>
    </dgm:pt>
    <dgm:pt modelId="{7E7C0CCE-A5FA-4C6C-9107-E41E361F071B}">
      <dgm:prSet phldrT="[Text]"/>
      <dgm:spPr/>
      <dgm:t>
        <a:bodyPr/>
        <a:lstStyle/>
        <a:p>
          <a:r>
            <a:rPr lang="nb-NO" noProof="0" dirty="0"/>
            <a:t>Systemleverandører</a:t>
          </a:r>
        </a:p>
      </dgm:t>
    </dgm:pt>
    <dgm:pt modelId="{6554B68A-5E70-4252-A655-69D57E8F25AF}" type="parTrans" cxnId="{59EA69CE-0CD0-4C45-B703-10D2D345138B}">
      <dgm:prSet/>
      <dgm:spPr/>
      <dgm:t>
        <a:bodyPr/>
        <a:lstStyle/>
        <a:p>
          <a:endParaRPr lang="nb-NO"/>
        </a:p>
      </dgm:t>
    </dgm:pt>
    <dgm:pt modelId="{26C280F4-EB0E-44B0-AE26-5A085ECF154F}" type="sibTrans" cxnId="{59EA69CE-0CD0-4C45-B703-10D2D345138B}">
      <dgm:prSet/>
      <dgm:spPr/>
      <dgm:t>
        <a:bodyPr/>
        <a:lstStyle/>
        <a:p>
          <a:endParaRPr lang="nb-NO"/>
        </a:p>
      </dgm:t>
    </dgm:pt>
    <dgm:pt modelId="{C039354C-4825-46F7-BC24-8822B889A22C}">
      <dgm:prSet phldrT="[Text]"/>
      <dgm:spPr/>
      <dgm:t>
        <a:bodyPr/>
        <a:lstStyle/>
        <a:p>
          <a:r>
            <a:rPr lang="nb-NO" noProof="0" dirty="0"/>
            <a:t>Systemoppgradering</a:t>
          </a:r>
        </a:p>
      </dgm:t>
    </dgm:pt>
    <dgm:pt modelId="{992DA358-130C-4DF8-9B5F-28EE90567EFE}" type="parTrans" cxnId="{30F56CD2-32CF-4870-945D-038AC08559C4}">
      <dgm:prSet/>
      <dgm:spPr/>
      <dgm:t>
        <a:bodyPr/>
        <a:lstStyle/>
        <a:p>
          <a:endParaRPr lang="nb-NO"/>
        </a:p>
      </dgm:t>
    </dgm:pt>
    <dgm:pt modelId="{CE133308-F47E-47DC-98C9-04E89CC925F8}" type="sibTrans" cxnId="{30F56CD2-32CF-4870-945D-038AC08559C4}">
      <dgm:prSet/>
      <dgm:spPr/>
      <dgm:t>
        <a:bodyPr/>
        <a:lstStyle/>
        <a:p>
          <a:endParaRPr lang="nb-NO"/>
        </a:p>
      </dgm:t>
    </dgm:pt>
    <dgm:pt modelId="{B60A4D6C-739C-499F-B7DC-291E641F9F99}">
      <dgm:prSet phldrT="[Text]"/>
      <dgm:spPr/>
      <dgm:t>
        <a:bodyPr/>
        <a:lstStyle/>
        <a:p>
          <a:endParaRPr lang="nb-NO" noProof="0" dirty="0"/>
        </a:p>
      </dgm:t>
    </dgm:pt>
    <dgm:pt modelId="{20DD553B-C368-4FB5-9BFF-267FAE31CF7E}" type="parTrans" cxnId="{09C4EEB9-C0C5-42B4-B0A1-4F8639F88DBC}">
      <dgm:prSet/>
      <dgm:spPr/>
      <dgm:t>
        <a:bodyPr/>
        <a:lstStyle/>
        <a:p>
          <a:endParaRPr lang="nb-NO"/>
        </a:p>
      </dgm:t>
    </dgm:pt>
    <dgm:pt modelId="{6B764077-1410-4861-9030-55C74F1E0E1E}" type="sibTrans" cxnId="{09C4EEB9-C0C5-42B4-B0A1-4F8639F88DBC}">
      <dgm:prSet/>
      <dgm:spPr/>
      <dgm:t>
        <a:bodyPr/>
        <a:lstStyle/>
        <a:p>
          <a:endParaRPr lang="nb-NO"/>
        </a:p>
      </dgm:t>
    </dgm:pt>
    <dgm:pt modelId="{87DB3E48-44A4-4219-AAF1-19F9194B1DA1}">
      <dgm:prSet phldrT="[Text]"/>
      <dgm:spPr/>
      <dgm:t>
        <a:bodyPr/>
        <a:lstStyle/>
        <a:p>
          <a:r>
            <a:rPr lang="nb-NO" noProof="0" dirty="0"/>
            <a:t>Bruk av dialogmelding 1.0</a:t>
          </a:r>
        </a:p>
      </dgm:t>
    </dgm:pt>
    <dgm:pt modelId="{43573960-4B83-460E-9429-4983379F4016}" type="parTrans" cxnId="{4B4F8B78-0708-4ED0-84A7-BD1B7B408A6D}">
      <dgm:prSet/>
      <dgm:spPr/>
      <dgm:t>
        <a:bodyPr/>
        <a:lstStyle/>
        <a:p>
          <a:endParaRPr lang="nb-NO"/>
        </a:p>
      </dgm:t>
    </dgm:pt>
    <dgm:pt modelId="{ACA10DFD-DBF8-469D-8593-800B3F4584A6}" type="sibTrans" cxnId="{4B4F8B78-0708-4ED0-84A7-BD1B7B408A6D}">
      <dgm:prSet/>
      <dgm:spPr/>
      <dgm:t>
        <a:bodyPr/>
        <a:lstStyle/>
        <a:p>
          <a:endParaRPr lang="nb-NO"/>
        </a:p>
      </dgm:t>
    </dgm:pt>
    <dgm:pt modelId="{F6881D48-9B74-458F-B9E6-88D98214C7D7}">
      <dgm:prSet phldrT="[Text]"/>
      <dgm:spPr/>
      <dgm:t>
        <a:bodyPr/>
        <a:lstStyle/>
        <a:p>
          <a:endParaRPr lang="nb-NO" noProof="0" dirty="0"/>
        </a:p>
      </dgm:t>
    </dgm:pt>
    <dgm:pt modelId="{6FE5BAA0-0056-4768-831C-3AD0FD333877}" type="parTrans" cxnId="{A61F9FA1-F9E4-4769-8798-7AA0F03FE754}">
      <dgm:prSet/>
      <dgm:spPr/>
      <dgm:t>
        <a:bodyPr/>
        <a:lstStyle/>
        <a:p>
          <a:endParaRPr lang="nb-NO"/>
        </a:p>
      </dgm:t>
    </dgm:pt>
    <dgm:pt modelId="{940302C4-8D54-452D-A1B6-F2406D8699FB}" type="sibTrans" cxnId="{A61F9FA1-F9E4-4769-8798-7AA0F03FE754}">
      <dgm:prSet/>
      <dgm:spPr/>
      <dgm:t>
        <a:bodyPr/>
        <a:lstStyle/>
        <a:p>
          <a:endParaRPr lang="nb-NO"/>
        </a:p>
      </dgm:t>
    </dgm:pt>
    <dgm:pt modelId="{2CFF9F43-5504-49EB-9FCC-1ECF783946A4}">
      <dgm:prSet phldrT="[Text]"/>
      <dgm:spPr/>
      <dgm:t>
        <a:bodyPr/>
        <a:lstStyle/>
        <a:p>
          <a:r>
            <a:rPr lang="nb-NO" noProof="0" dirty="0"/>
            <a:t>Finansiering og forankring</a:t>
          </a:r>
        </a:p>
      </dgm:t>
    </dgm:pt>
    <dgm:pt modelId="{947D6202-CD3F-44FE-B7C1-C59C9C0144D0}" type="parTrans" cxnId="{3761B996-8D41-4BAB-9C4B-95D6653737BA}">
      <dgm:prSet/>
      <dgm:spPr/>
      <dgm:t>
        <a:bodyPr/>
        <a:lstStyle/>
        <a:p>
          <a:endParaRPr lang="nb-NO"/>
        </a:p>
      </dgm:t>
    </dgm:pt>
    <dgm:pt modelId="{762B9037-1D52-4D9F-A88A-42E5D7838543}" type="sibTrans" cxnId="{3761B996-8D41-4BAB-9C4B-95D6653737BA}">
      <dgm:prSet/>
      <dgm:spPr/>
      <dgm:t>
        <a:bodyPr/>
        <a:lstStyle/>
        <a:p>
          <a:endParaRPr lang="nb-NO"/>
        </a:p>
      </dgm:t>
    </dgm:pt>
    <dgm:pt modelId="{A7EA0FC1-BD5C-4F02-BE82-64A23F7DA064}">
      <dgm:prSet phldrT="[Text]"/>
      <dgm:spPr/>
      <dgm:t>
        <a:bodyPr/>
        <a:lstStyle/>
        <a:p>
          <a:r>
            <a:rPr lang="nb-NO" noProof="0" dirty="0"/>
            <a:t>Bruk av KS E-komp</a:t>
          </a:r>
        </a:p>
      </dgm:t>
    </dgm:pt>
    <dgm:pt modelId="{1D6C4DA8-962B-43CA-9596-2B8C94DCBE2B}" type="parTrans" cxnId="{6954656A-6E87-4794-97E8-186AB700297E}">
      <dgm:prSet/>
      <dgm:spPr/>
      <dgm:t>
        <a:bodyPr/>
        <a:lstStyle/>
        <a:p>
          <a:endParaRPr lang="nb-NO"/>
        </a:p>
      </dgm:t>
    </dgm:pt>
    <dgm:pt modelId="{B226F743-FBEF-4DE7-B1D3-2B7D80272361}" type="sibTrans" cxnId="{6954656A-6E87-4794-97E8-186AB700297E}">
      <dgm:prSet/>
      <dgm:spPr/>
      <dgm:t>
        <a:bodyPr/>
        <a:lstStyle/>
        <a:p>
          <a:endParaRPr lang="nb-NO"/>
        </a:p>
      </dgm:t>
    </dgm:pt>
    <dgm:pt modelId="{78FAE94F-5EA1-40B6-925D-D446B66F6AAF}">
      <dgm:prSet phldrT="[Text]"/>
      <dgm:spPr/>
      <dgm:t>
        <a:bodyPr/>
        <a:lstStyle/>
        <a:p>
          <a:endParaRPr lang="nb-NO" noProof="0" dirty="0"/>
        </a:p>
      </dgm:t>
    </dgm:pt>
    <dgm:pt modelId="{E3DD5850-3111-4662-BBF8-BD69025BCACF}" type="parTrans" cxnId="{6271F594-F565-4C66-82A9-F6EA9BC52861}">
      <dgm:prSet/>
      <dgm:spPr/>
      <dgm:t>
        <a:bodyPr/>
        <a:lstStyle/>
        <a:p>
          <a:endParaRPr lang="nb-NO"/>
        </a:p>
      </dgm:t>
    </dgm:pt>
    <dgm:pt modelId="{F049A777-4D8A-4275-A5DC-6FA9AC9BC7CA}" type="sibTrans" cxnId="{6271F594-F565-4C66-82A9-F6EA9BC52861}">
      <dgm:prSet/>
      <dgm:spPr/>
      <dgm:t>
        <a:bodyPr/>
        <a:lstStyle/>
        <a:p>
          <a:endParaRPr lang="nb-NO"/>
        </a:p>
      </dgm:t>
    </dgm:pt>
    <dgm:pt modelId="{1244F16E-EFA7-4995-8CF7-A6476C45D33B}">
      <dgm:prSet phldrT="[Text]"/>
      <dgm:spPr/>
      <dgm:t>
        <a:bodyPr/>
        <a:lstStyle/>
        <a:p>
          <a:endParaRPr lang="nb-NO" noProof="0" dirty="0"/>
        </a:p>
      </dgm:t>
    </dgm:pt>
    <dgm:pt modelId="{5E1C941B-5E8F-4B03-BD3C-D46A1F16B9CD}" type="parTrans" cxnId="{B423DE01-1594-4D22-9807-1D02C21345BE}">
      <dgm:prSet/>
      <dgm:spPr/>
      <dgm:t>
        <a:bodyPr/>
        <a:lstStyle/>
        <a:p>
          <a:endParaRPr lang="nb-NO"/>
        </a:p>
      </dgm:t>
    </dgm:pt>
    <dgm:pt modelId="{407133D1-C10F-4A4B-AC6F-89F7DD749DA1}" type="sibTrans" cxnId="{B423DE01-1594-4D22-9807-1D02C21345BE}">
      <dgm:prSet/>
      <dgm:spPr/>
      <dgm:t>
        <a:bodyPr/>
        <a:lstStyle/>
        <a:p>
          <a:endParaRPr lang="nb-NO"/>
        </a:p>
      </dgm:t>
    </dgm:pt>
    <dgm:pt modelId="{8783872A-A6D1-4E5B-9A25-785F4AB7A973}">
      <dgm:prSet phldrT="[Text]"/>
      <dgm:spPr/>
      <dgm:t>
        <a:bodyPr/>
        <a:lstStyle/>
        <a:p>
          <a:r>
            <a:rPr lang="nb-NO" noProof="0" dirty="0"/>
            <a:t>Ny versjon av standard</a:t>
          </a:r>
        </a:p>
      </dgm:t>
    </dgm:pt>
    <dgm:pt modelId="{2222E20E-6276-48A7-9D04-D6F79D5118F7}" type="parTrans" cxnId="{37CD9FBE-F379-4E70-8239-B1B7406FE134}">
      <dgm:prSet/>
      <dgm:spPr/>
      <dgm:t>
        <a:bodyPr/>
        <a:lstStyle/>
        <a:p>
          <a:endParaRPr lang="nb-NO"/>
        </a:p>
      </dgm:t>
    </dgm:pt>
    <dgm:pt modelId="{0588BD51-01C6-4877-9503-C2FBAFD5C35F}" type="sibTrans" cxnId="{37CD9FBE-F379-4E70-8239-B1B7406FE134}">
      <dgm:prSet/>
      <dgm:spPr/>
      <dgm:t>
        <a:bodyPr/>
        <a:lstStyle/>
        <a:p>
          <a:endParaRPr lang="nb-NO"/>
        </a:p>
      </dgm:t>
    </dgm:pt>
    <dgm:pt modelId="{8A9A4A81-8171-4602-9A69-F165E7402C51}">
      <dgm:prSet phldrT="[Text]"/>
      <dgm:spPr/>
      <dgm:t>
        <a:bodyPr/>
        <a:lstStyle/>
        <a:p>
          <a:endParaRPr lang="nb-NO" noProof="0" dirty="0"/>
        </a:p>
      </dgm:t>
    </dgm:pt>
    <dgm:pt modelId="{73BA5EC9-C926-4493-9DE7-638D97D9B688}" type="parTrans" cxnId="{F26A83AF-3428-422E-99DE-BE87B01D7A26}">
      <dgm:prSet/>
      <dgm:spPr/>
      <dgm:t>
        <a:bodyPr/>
        <a:lstStyle/>
        <a:p>
          <a:endParaRPr lang="nb-NO"/>
        </a:p>
      </dgm:t>
    </dgm:pt>
    <dgm:pt modelId="{4E006C02-F3BF-47A9-9E3F-77AB67F73354}" type="sibTrans" cxnId="{F26A83AF-3428-422E-99DE-BE87B01D7A26}">
      <dgm:prSet/>
      <dgm:spPr/>
      <dgm:t>
        <a:bodyPr/>
        <a:lstStyle/>
        <a:p>
          <a:endParaRPr lang="nb-NO"/>
        </a:p>
      </dgm:t>
    </dgm:pt>
    <dgm:pt modelId="{38526159-4537-44F4-A0F9-950767148F59}">
      <dgm:prSet phldrT="[Text]"/>
      <dgm:spPr/>
      <dgm:t>
        <a:bodyPr/>
        <a:lstStyle/>
        <a:p>
          <a:r>
            <a:rPr lang="nb-NO" noProof="0" dirty="0"/>
            <a:t>Bestiller</a:t>
          </a:r>
        </a:p>
      </dgm:t>
    </dgm:pt>
    <dgm:pt modelId="{33D7E9AE-EE26-414B-B341-4CBCDB0F535A}" type="parTrans" cxnId="{ABF497BF-59EB-48C9-B15B-8C0E1E639292}">
      <dgm:prSet/>
      <dgm:spPr/>
      <dgm:t>
        <a:bodyPr/>
        <a:lstStyle/>
        <a:p>
          <a:endParaRPr lang="nb-NO"/>
        </a:p>
      </dgm:t>
    </dgm:pt>
    <dgm:pt modelId="{960F10FF-4947-4770-B267-57ED1148A7C2}" type="sibTrans" cxnId="{ABF497BF-59EB-48C9-B15B-8C0E1E639292}">
      <dgm:prSet/>
      <dgm:spPr/>
      <dgm:t>
        <a:bodyPr/>
        <a:lstStyle/>
        <a:p>
          <a:endParaRPr lang="nb-NO"/>
        </a:p>
      </dgm:t>
    </dgm:pt>
    <dgm:pt modelId="{180A5235-0A76-45D2-8013-2AFF8CC60ACF}">
      <dgm:prSet phldrT="[Text]"/>
      <dgm:spPr/>
      <dgm:t>
        <a:bodyPr/>
        <a:lstStyle/>
        <a:p>
          <a:endParaRPr lang="nb-NO" noProof="0" dirty="0"/>
        </a:p>
      </dgm:t>
    </dgm:pt>
    <dgm:pt modelId="{12A2CD2A-E902-4199-9169-D551711CDFBF}" type="parTrans" cxnId="{5E82F3A6-54E2-47B9-B1AA-BFCD8794DC8B}">
      <dgm:prSet/>
      <dgm:spPr/>
      <dgm:t>
        <a:bodyPr/>
        <a:lstStyle/>
        <a:p>
          <a:endParaRPr lang="nb-NO"/>
        </a:p>
      </dgm:t>
    </dgm:pt>
    <dgm:pt modelId="{D021AFA6-F62E-4CA2-8A9E-FC2BCB69A25F}" type="sibTrans" cxnId="{5E82F3A6-54E2-47B9-B1AA-BFCD8794DC8B}">
      <dgm:prSet/>
      <dgm:spPr/>
      <dgm:t>
        <a:bodyPr/>
        <a:lstStyle/>
        <a:p>
          <a:endParaRPr lang="nb-NO"/>
        </a:p>
      </dgm:t>
    </dgm:pt>
    <dgm:pt modelId="{51CC5C4C-BABE-45C7-9AFC-ABA10C3D26F3}">
      <dgm:prSet phldrT="[Text]"/>
      <dgm:spPr/>
      <dgm:t>
        <a:bodyPr/>
        <a:lstStyle/>
        <a:p>
          <a:r>
            <a:rPr lang="nb-NO" noProof="0" dirty="0"/>
            <a:t>Forankret standard</a:t>
          </a:r>
        </a:p>
      </dgm:t>
    </dgm:pt>
    <dgm:pt modelId="{D35F3A2F-4F4F-4F62-A541-7C9C6D4892E7}" type="parTrans" cxnId="{A5A3504B-AEF4-426A-9322-F7CBDBC0C876}">
      <dgm:prSet/>
      <dgm:spPr/>
      <dgm:t>
        <a:bodyPr/>
        <a:lstStyle/>
        <a:p>
          <a:endParaRPr lang="nb-NO"/>
        </a:p>
      </dgm:t>
    </dgm:pt>
    <dgm:pt modelId="{187F1521-F929-4B98-83C3-9B60CB0049FA}" type="sibTrans" cxnId="{A5A3504B-AEF4-426A-9322-F7CBDBC0C876}">
      <dgm:prSet/>
      <dgm:spPr/>
      <dgm:t>
        <a:bodyPr/>
        <a:lstStyle/>
        <a:p>
          <a:endParaRPr lang="nb-NO"/>
        </a:p>
      </dgm:t>
    </dgm:pt>
    <dgm:pt modelId="{E1EFF3B7-E9EA-4C90-B1F6-0BF4009DFA70}">
      <dgm:prSet phldrT="[Text]"/>
      <dgm:spPr/>
      <dgm:t>
        <a:bodyPr/>
        <a:lstStyle/>
        <a:p>
          <a:endParaRPr lang="nb-NO" noProof="0" dirty="0"/>
        </a:p>
      </dgm:t>
    </dgm:pt>
    <dgm:pt modelId="{7609FF43-3157-4D50-A6BC-4F6E624A7F44}" type="parTrans" cxnId="{AB3F031D-5E98-4267-B7B7-0C144BE6AACA}">
      <dgm:prSet/>
      <dgm:spPr/>
      <dgm:t>
        <a:bodyPr/>
        <a:lstStyle/>
        <a:p>
          <a:endParaRPr lang="nb-NO"/>
        </a:p>
      </dgm:t>
    </dgm:pt>
    <dgm:pt modelId="{71A53BFB-21D2-4EE7-A912-24717795C7E6}" type="sibTrans" cxnId="{AB3F031D-5E98-4267-B7B7-0C144BE6AACA}">
      <dgm:prSet/>
      <dgm:spPr/>
      <dgm:t>
        <a:bodyPr/>
        <a:lstStyle/>
        <a:p>
          <a:endParaRPr lang="nb-NO"/>
        </a:p>
      </dgm:t>
    </dgm:pt>
    <dgm:pt modelId="{82232561-E3A1-43AF-93B4-B1EAC3E08E38}">
      <dgm:prSet phldrT="[Text]"/>
      <dgm:spPr/>
      <dgm:t>
        <a:bodyPr/>
        <a:lstStyle/>
        <a:p>
          <a:r>
            <a:rPr lang="nb-NO" noProof="0" dirty="0"/>
            <a:t>Parallell håndtering av versjoner</a:t>
          </a:r>
        </a:p>
      </dgm:t>
    </dgm:pt>
    <dgm:pt modelId="{797440E1-1603-4907-9C53-385704F1798B}" type="parTrans" cxnId="{65CC56B8-ED8E-49B2-86D3-0F4846125CED}">
      <dgm:prSet/>
      <dgm:spPr/>
      <dgm:t>
        <a:bodyPr/>
        <a:lstStyle/>
        <a:p>
          <a:endParaRPr lang="nb-NO"/>
        </a:p>
      </dgm:t>
    </dgm:pt>
    <dgm:pt modelId="{70E9928F-49D6-4A4F-84D4-7C546C83D008}" type="sibTrans" cxnId="{65CC56B8-ED8E-49B2-86D3-0F4846125CED}">
      <dgm:prSet/>
      <dgm:spPr/>
      <dgm:t>
        <a:bodyPr/>
        <a:lstStyle/>
        <a:p>
          <a:endParaRPr lang="nb-NO"/>
        </a:p>
      </dgm:t>
    </dgm:pt>
    <dgm:pt modelId="{2ABF3F17-801E-43C3-A4A9-2425257AF303}">
      <dgm:prSet phldrT="[Text]"/>
      <dgm:spPr/>
      <dgm:t>
        <a:bodyPr/>
        <a:lstStyle/>
        <a:p>
          <a:endParaRPr lang="nb-NO" noProof="0" dirty="0"/>
        </a:p>
      </dgm:t>
    </dgm:pt>
    <dgm:pt modelId="{9F43D6E3-3969-4EE3-A016-1BF75F9AA3D7}" type="parTrans" cxnId="{0B5DF044-753D-40D5-9129-A02BE804B138}">
      <dgm:prSet/>
      <dgm:spPr/>
      <dgm:t>
        <a:bodyPr/>
        <a:lstStyle/>
        <a:p>
          <a:endParaRPr lang="nb-NO"/>
        </a:p>
      </dgm:t>
    </dgm:pt>
    <dgm:pt modelId="{EB1F31A5-FBAE-4A1F-A775-7C2D2BBE12BF}" type="sibTrans" cxnId="{0B5DF044-753D-40D5-9129-A02BE804B138}">
      <dgm:prSet/>
      <dgm:spPr/>
      <dgm:t>
        <a:bodyPr/>
        <a:lstStyle/>
        <a:p>
          <a:endParaRPr lang="nb-NO"/>
        </a:p>
      </dgm:t>
    </dgm:pt>
    <dgm:pt modelId="{8279D896-92BF-41E0-A7A0-33658379E0C1}" type="pres">
      <dgm:prSet presAssocID="{FB6D36D3-7DD5-4EE4-9D99-48B198216EF6}" presName="Name0" presStyleCnt="0">
        <dgm:presLayoutVars>
          <dgm:dir/>
          <dgm:resizeHandles val="exact"/>
        </dgm:presLayoutVars>
      </dgm:prSet>
      <dgm:spPr/>
    </dgm:pt>
    <dgm:pt modelId="{7E8A7D16-EFDA-412F-80BE-71633B4CCB52}" type="pres">
      <dgm:prSet presAssocID="{A6FC1C86-785B-41BC-BE96-38958E4E4E31}" presName="node" presStyleLbl="node1" presStyleIdx="0" presStyleCnt="3">
        <dgm:presLayoutVars>
          <dgm:bulletEnabled val="1"/>
        </dgm:presLayoutVars>
      </dgm:prSet>
      <dgm:spPr/>
    </dgm:pt>
    <dgm:pt modelId="{8BA079B4-8852-46D0-8790-07737E2E408E}" type="pres">
      <dgm:prSet presAssocID="{8D5BD321-5139-418C-8162-676E940C4E34}" presName="sibTrans" presStyleCnt="0"/>
      <dgm:spPr/>
    </dgm:pt>
    <dgm:pt modelId="{8707B2F2-1F77-40B9-A9DB-2E8B86C60A8D}" type="pres">
      <dgm:prSet presAssocID="{0A1A95A0-30E4-4BB1-ACBE-6C4B6DF82721}" presName="node" presStyleLbl="node1" presStyleIdx="1" presStyleCnt="3">
        <dgm:presLayoutVars>
          <dgm:bulletEnabled val="1"/>
        </dgm:presLayoutVars>
      </dgm:prSet>
      <dgm:spPr/>
    </dgm:pt>
    <dgm:pt modelId="{630C45AF-3427-422B-A298-FB5916822A98}" type="pres">
      <dgm:prSet presAssocID="{BF49BCB9-E083-4AB1-B0FA-F2384F13ADCA}" presName="sibTrans" presStyleCnt="0"/>
      <dgm:spPr/>
    </dgm:pt>
    <dgm:pt modelId="{5FB7421B-A4F0-47FD-88C4-8624A8340E92}" type="pres">
      <dgm:prSet presAssocID="{68598059-5A4A-43B6-91B8-EAC0275C3E98}" presName="node" presStyleLbl="node1" presStyleIdx="2" presStyleCnt="3">
        <dgm:presLayoutVars>
          <dgm:bulletEnabled val="1"/>
        </dgm:presLayoutVars>
      </dgm:prSet>
      <dgm:spPr/>
    </dgm:pt>
  </dgm:ptLst>
  <dgm:cxnLst>
    <dgm:cxn modelId="{B423DE01-1594-4D22-9807-1D02C21345BE}" srcId="{68598059-5A4A-43B6-91B8-EAC0275C3E98}" destId="{1244F16E-EFA7-4995-8CF7-A6476C45D33B}" srcOrd="3" destOrd="0" parTransId="{5E1C941B-5E8F-4B03-BD3C-D46A1F16B9CD}" sibTransId="{407133D1-C10F-4A4B-AC6F-89F7DD749DA1}"/>
    <dgm:cxn modelId="{2FC6F00B-D500-42D2-9EEE-A99F027B2D18}" type="presOf" srcId="{87DB3E48-44A4-4219-AAF1-19F9194B1DA1}" destId="{8707B2F2-1F77-40B9-A9DB-2E8B86C60A8D}" srcOrd="0" destOrd="5" presId="urn:microsoft.com/office/officeart/2005/8/layout/hList6"/>
    <dgm:cxn modelId="{75288216-47D8-4936-A93E-9B3D00D07548}" type="presOf" srcId="{7F8C3899-84B5-417F-96C8-37DE425D11AB}" destId="{7E8A7D16-EFDA-412F-80BE-71633B4CCB52}" srcOrd="0" destOrd="2" presId="urn:microsoft.com/office/officeart/2005/8/layout/hList6"/>
    <dgm:cxn modelId="{AB3F031D-5E98-4267-B7B7-0C144BE6AACA}" srcId="{68598059-5A4A-43B6-91B8-EAC0275C3E98}" destId="{E1EFF3B7-E9EA-4C90-B1F6-0BF4009DFA70}" srcOrd="7" destOrd="0" parTransId="{7609FF43-3157-4D50-A6BC-4F6E624A7F44}" sibTransId="{71A53BFB-21D2-4EE7-A912-24717795C7E6}"/>
    <dgm:cxn modelId="{7AF81024-EDE0-425B-B341-EFE8F19E14C3}" type="presOf" srcId="{180A5235-0A76-45D2-8013-2AFF8CC60ACF}" destId="{5FB7421B-A4F0-47FD-88C4-8624A8340E92}" srcOrd="0" destOrd="2" presId="urn:microsoft.com/office/officeart/2005/8/layout/hList6"/>
    <dgm:cxn modelId="{528E8E25-2766-423C-BF2B-BE3E010FFA0C}" type="presOf" srcId="{E1EFF3B7-E9EA-4C90-B1F6-0BF4009DFA70}" destId="{5FB7421B-A4F0-47FD-88C4-8624A8340E92}" srcOrd="0" destOrd="8" presId="urn:microsoft.com/office/officeart/2005/8/layout/hList6"/>
    <dgm:cxn modelId="{EF086626-F602-4846-9278-F362729D0D52}" type="presOf" srcId="{38526159-4537-44F4-A0F9-950767148F59}" destId="{5FB7421B-A4F0-47FD-88C4-8624A8340E92}" srcOrd="0" destOrd="1" presId="urn:microsoft.com/office/officeart/2005/8/layout/hList6"/>
    <dgm:cxn modelId="{CEB2562B-AFE1-4A98-9E4A-CE4489A30C17}" type="presOf" srcId="{82232561-E3A1-43AF-93B4-B1EAC3E08E38}" destId="{8707B2F2-1F77-40B9-A9DB-2E8B86C60A8D}" srcOrd="0" destOrd="7" presId="urn:microsoft.com/office/officeart/2005/8/layout/hList6"/>
    <dgm:cxn modelId="{3978C52B-16A3-42B3-8EC5-B04F0997F0A9}" type="presOf" srcId="{1244F16E-EFA7-4995-8CF7-A6476C45D33B}" destId="{5FB7421B-A4F0-47FD-88C4-8624A8340E92}" srcOrd="0" destOrd="4" presId="urn:microsoft.com/office/officeart/2005/8/layout/hList6"/>
    <dgm:cxn modelId="{4E46A22C-D52F-4F33-BFFF-66FC3EAC97E2}" type="presOf" srcId="{8783872A-A6D1-4E5B-9A25-785F4AB7A973}" destId="{7E8A7D16-EFDA-412F-80BE-71633B4CCB52}" srcOrd="0" destOrd="8" presId="urn:microsoft.com/office/officeart/2005/8/layout/hList6"/>
    <dgm:cxn modelId="{55AE5234-8B41-4735-9F4F-3A4747328FEA}" type="presOf" srcId="{F6881D48-9B74-458F-B9E6-88D98214C7D7}" destId="{8707B2F2-1F77-40B9-A9DB-2E8B86C60A8D}" srcOrd="0" destOrd="4" presId="urn:microsoft.com/office/officeart/2005/8/layout/hList6"/>
    <dgm:cxn modelId="{62217439-266F-42A0-8628-94D421F48A47}" type="presOf" srcId="{2ABF3F17-801E-43C3-A4A9-2425257AF303}" destId="{8707B2F2-1F77-40B9-A9DB-2E8B86C60A8D}" srcOrd="0" destOrd="6" presId="urn:microsoft.com/office/officeart/2005/8/layout/hList6"/>
    <dgm:cxn modelId="{24D13741-9997-4838-A92B-78DAB73174D5}" type="presOf" srcId="{1714A415-FB77-4861-9242-C46EA0FE25B5}" destId="{7E8A7D16-EFDA-412F-80BE-71633B4CCB52}" srcOrd="0" destOrd="1" presId="urn:microsoft.com/office/officeart/2005/8/layout/hList6"/>
    <dgm:cxn modelId="{7C13A564-D503-4BC6-8C88-7C3CDFC8FAE0}" srcId="{FB6D36D3-7DD5-4EE4-9D99-48B198216EF6}" destId="{0A1A95A0-30E4-4BB1-ACBE-6C4B6DF82721}" srcOrd="1" destOrd="0" parTransId="{744DC51F-DB2C-4BB0-A77C-59352FE6DC6A}" sibTransId="{BF49BCB9-E083-4AB1-B0FA-F2384F13ADCA}"/>
    <dgm:cxn modelId="{0B5DF044-753D-40D5-9129-A02BE804B138}" srcId="{0A1A95A0-30E4-4BB1-ACBE-6C4B6DF82721}" destId="{2ABF3F17-801E-43C3-A4A9-2425257AF303}" srcOrd="5" destOrd="0" parTransId="{9F43D6E3-3969-4EE3-A016-1BF75F9AA3D7}" sibTransId="{EB1F31A5-FBAE-4A1F-A775-7C2D2BBE12BF}"/>
    <dgm:cxn modelId="{CCFFCF45-AB46-43B9-B09F-676A8D9E6F82}" type="presOf" srcId="{7C6471C1-AC9F-4E96-A228-50F6F37397ED}" destId="{8707B2F2-1F77-40B9-A9DB-2E8B86C60A8D}" srcOrd="0" destOrd="8" presId="urn:microsoft.com/office/officeart/2005/8/layout/hList6"/>
    <dgm:cxn modelId="{6954656A-6E87-4794-97E8-186AB700297E}" srcId="{68598059-5A4A-43B6-91B8-EAC0275C3E98}" destId="{A7EA0FC1-BD5C-4F02-BE82-64A23F7DA064}" srcOrd="6" destOrd="0" parTransId="{1D6C4DA8-962B-43CA-9596-2B8C94DCBE2B}" sibTransId="{B226F743-FBEF-4DE7-B1D3-2B7D80272361}"/>
    <dgm:cxn modelId="{A5A3504B-AEF4-426A-9322-F7CBDBC0C876}" srcId="{68598059-5A4A-43B6-91B8-EAC0275C3E98}" destId="{51CC5C4C-BABE-45C7-9AFC-ABA10C3D26F3}" srcOrd="8" destOrd="0" parTransId="{D35F3A2F-4F4F-4F62-A541-7C9C6D4892E7}" sibTransId="{187F1521-F929-4B98-83C3-9B60CB0049FA}"/>
    <dgm:cxn modelId="{F0000171-B075-4E89-8BDF-EB5B3BCB6825}" type="presOf" srcId="{2CFF9F43-5504-49EB-9FCC-1ECF783946A4}" destId="{5FB7421B-A4F0-47FD-88C4-8624A8340E92}" srcOrd="0" destOrd="5" presId="urn:microsoft.com/office/officeart/2005/8/layout/hList6"/>
    <dgm:cxn modelId="{C1BF1571-87A4-4448-B234-0CEC406F8069}" type="presOf" srcId="{A10A9A86-9469-49B1-85A9-9BED585B5AB3}" destId="{7E8A7D16-EFDA-412F-80BE-71633B4CCB52}" srcOrd="0" destOrd="4" presId="urn:microsoft.com/office/officeart/2005/8/layout/hList6"/>
    <dgm:cxn modelId="{9D8BC171-CC1C-4F9F-9771-2BA72C61B173}" srcId="{FB6D36D3-7DD5-4EE4-9D99-48B198216EF6}" destId="{68598059-5A4A-43B6-91B8-EAC0275C3E98}" srcOrd="2" destOrd="0" parTransId="{8FA6D194-C0E7-4382-9C2B-F4B8A2A8BE47}" sibTransId="{693070E9-63B9-4575-81BA-E59586A2D6FE}"/>
    <dgm:cxn modelId="{58BD6F78-3093-45EF-B2AD-2FAE8A19402D}" srcId="{0A1A95A0-30E4-4BB1-ACBE-6C4B6DF82721}" destId="{7C6471C1-AC9F-4E96-A228-50F6F37397ED}" srcOrd="7" destOrd="0" parTransId="{B97795E0-CDAE-4E83-8AA2-352564D734E7}" sibTransId="{C737A5B0-CB6F-4F72-BF56-5510FD9CBB2D}"/>
    <dgm:cxn modelId="{3AA55578-0BBD-4F42-B96A-A4271450B3C5}" srcId="{68598059-5A4A-43B6-91B8-EAC0275C3E98}" destId="{8D3C30C2-3C44-4FD2-B555-2142A2BE7A9A}" srcOrd="2" destOrd="0" parTransId="{37790809-A69E-4D0C-83EF-011D1B3683DF}" sibTransId="{AA0A5F63-AAE1-4226-BF93-67968F50AEF7}"/>
    <dgm:cxn modelId="{4B4F8B78-0708-4ED0-84A7-BD1B7B408A6D}" srcId="{0A1A95A0-30E4-4BB1-ACBE-6C4B6DF82721}" destId="{87DB3E48-44A4-4219-AAF1-19F9194B1DA1}" srcOrd="4" destOrd="0" parTransId="{43573960-4B83-460E-9429-4983379F4016}" sibTransId="{ACA10DFD-DBF8-469D-8593-800B3F4584A6}"/>
    <dgm:cxn modelId="{A2657C87-70C5-4094-B6BC-7253CE79B7E5}" type="presOf" srcId="{2B3E67F0-2856-41B5-88F9-A6A66BBF3B58}" destId="{7E8A7D16-EFDA-412F-80BE-71633B4CCB52}" srcOrd="0" destOrd="5" presId="urn:microsoft.com/office/officeart/2005/8/layout/hList6"/>
    <dgm:cxn modelId="{9CD58288-6046-4F51-B082-A80FFDB6ED65}" srcId="{A6FC1C86-785B-41BC-BE96-38958E4E4E31}" destId="{1714A415-FB77-4861-9242-C46EA0FE25B5}" srcOrd="0" destOrd="0" parTransId="{03A54A41-3FE8-4F07-909C-AF67E573DE5C}" sibTransId="{918D4CC6-4FCE-4775-8814-4CFF79187726}"/>
    <dgm:cxn modelId="{98A64589-5E29-43A1-8167-069C495C57C0}" srcId="{A6FC1C86-785B-41BC-BE96-38958E4E4E31}" destId="{BFB6C7CE-D3EB-42C1-AEF7-88E78E3F9B50}" srcOrd="5" destOrd="0" parTransId="{FD817642-77A3-4626-A2BF-767EEF9106B9}" sibTransId="{298C4D13-8134-419C-A412-3856A566A11C}"/>
    <dgm:cxn modelId="{5365518D-2274-4686-94CC-6C60F56136A1}" type="presOf" srcId="{7E7C0CCE-A5FA-4C6C-9107-E41E361F071B}" destId="{8707B2F2-1F77-40B9-A9DB-2E8B86C60A8D}" srcOrd="0" destOrd="1" presId="urn:microsoft.com/office/officeart/2005/8/layout/hList6"/>
    <dgm:cxn modelId="{6271F594-F565-4C66-82A9-F6EA9BC52861}" srcId="{68598059-5A4A-43B6-91B8-EAC0275C3E98}" destId="{78FAE94F-5EA1-40B6-925D-D446B66F6AAF}" srcOrd="5" destOrd="0" parTransId="{E3DD5850-3111-4662-BBF8-BD69025BCACF}" sibTransId="{F049A777-4D8A-4275-A5DC-6FA9AC9BC7CA}"/>
    <dgm:cxn modelId="{74361E96-1F04-4996-9AD7-C830DA3F6851}" srcId="{A6FC1C86-785B-41BC-BE96-38958E4E4E31}" destId="{1EE745BF-5D1D-4371-A75A-D7F407D2B034}" srcOrd="2" destOrd="0" parTransId="{7B9CE306-FE9F-4843-83CA-DD0DC76AD832}" sibTransId="{D3F6CCA9-70A0-4359-90C3-8D7751635F3B}"/>
    <dgm:cxn modelId="{3761B996-8D41-4BAB-9C4B-95D6653737BA}" srcId="{68598059-5A4A-43B6-91B8-EAC0275C3E98}" destId="{2CFF9F43-5504-49EB-9FCC-1ECF783946A4}" srcOrd="4" destOrd="0" parTransId="{947D6202-CD3F-44FE-B7C1-C59C9C0144D0}" sibTransId="{762B9037-1D52-4D9F-A88A-42E5D7838543}"/>
    <dgm:cxn modelId="{CE33169A-2EF3-427A-94B8-3485CCE699F8}" type="presOf" srcId="{8D3C30C2-3C44-4FD2-B555-2142A2BE7A9A}" destId="{5FB7421B-A4F0-47FD-88C4-8624A8340E92}" srcOrd="0" destOrd="3" presId="urn:microsoft.com/office/officeart/2005/8/layout/hList6"/>
    <dgm:cxn modelId="{A0DA5F9A-614B-42B0-B9F5-E3A4FBAB4DFD}" type="presOf" srcId="{8A9A4A81-8171-4602-9A69-F165E7402C51}" destId="{7E8A7D16-EFDA-412F-80BE-71633B4CCB52}" srcOrd="0" destOrd="7" presId="urn:microsoft.com/office/officeart/2005/8/layout/hList6"/>
    <dgm:cxn modelId="{B006339D-AAE1-4AEB-BD87-FE8FA4EE1A3A}" type="presOf" srcId="{51CC5C4C-BABE-45C7-9AFC-ABA10C3D26F3}" destId="{5FB7421B-A4F0-47FD-88C4-8624A8340E92}" srcOrd="0" destOrd="9" presId="urn:microsoft.com/office/officeart/2005/8/layout/hList6"/>
    <dgm:cxn modelId="{A61F9FA1-F9E4-4769-8798-7AA0F03FE754}" srcId="{0A1A95A0-30E4-4BB1-ACBE-6C4B6DF82721}" destId="{F6881D48-9B74-458F-B9E6-88D98214C7D7}" srcOrd="3" destOrd="0" parTransId="{6FE5BAA0-0056-4768-831C-3AD0FD333877}" sibTransId="{940302C4-8D54-452D-A1B6-F2406D8699FB}"/>
    <dgm:cxn modelId="{BE30B1A3-C629-4D74-9AA3-8B2C9FC5754B}" srcId="{FB6D36D3-7DD5-4EE4-9D99-48B198216EF6}" destId="{A6FC1C86-785B-41BC-BE96-38958E4E4E31}" srcOrd="0" destOrd="0" parTransId="{DA71A63D-6531-4A86-8BDF-47669F007752}" sibTransId="{8D5BD321-5139-418C-8162-676E940C4E34}"/>
    <dgm:cxn modelId="{D5E15FA4-CD8A-4FCE-AD5E-1FED3695F4A8}" type="presOf" srcId="{B60A4D6C-739C-499F-B7DC-291E641F9F99}" destId="{8707B2F2-1F77-40B9-A9DB-2E8B86C60A8D}" srcOrd="0" destOrd="2" presId="urn:microsoft.com/office/officeart/2005/8/layout/hList6"/>
    <dgm:cxn modelId="{5E82F3A6-54E2-47B9-B1AA-BFCD8794DC8B}" srcId="{68598059-5A4A-43B6-91B8-EAC0275C3E98}" destId="{180A5235-0A76-45D2-8013-2AFF8CC60ACF}" srcOrd="1" destOrd="0" parTransId="{12A2CD2A-E902-4199-9169-D551711CDFBF}" sibTransId="{D021AFA6-F62E-4CA2-8A9E-FC2BCB69A25F}"/>
    <dgm:cxn modelId="{F26A83AF-3428-422E-99DE-BE87B01D7A26}" srcId="{A6FC1C86-785B-41BC-BE96-38958E4E4E31}" destId="{8A9A4A81-8171-4602-9A69-F165E7402C51}" srcOrd="6" destOrd="0" parTransId="{73BA5EC9-C926-4493-9DE7-638D97D9B688}" sibTransId="{4E006C02-F3BF-47A9-9E3F-77AB67F73354}"/>
    <dgm:cxn modelId="{B92DFDB2-7F0E-4659-A5FB-543E899EB468}" type="presOf" srcId="{0A1A95A0-30E4-4BB1-ACBE-6C4B6DF82721}" destId="{8707B2F2-1F77-40B9-A9DB-2E8B86C60A8D}" srcOrd="0" destOrd="0" presId="urn:microsoft.com/office/officeart/2005/8/layout/hList6"/>
    <dgm:cxn modelId="{65CC56B8-ED8E-49B2-86D3-0F4846125CED}" srcId="{0A1A95A0-30E4-4BB1-ACBE-6C4B6DF82721}" destId="{82232561-E3A1-43AF-93B4-B1EAC3E08E38}" srcOrd="6" destOrd="0" parTransId="{797440E1-1603-4907-9C53-385704F1798B}" sibTransId="{70E9928F-49D6-4A4F-84D4-7C546C83D008}"/>
    <dgm:cxn modelId="{09C4EEB9-C0C5-42B4-B0A1-4F8639F88DBC}" srcId="{0A1A95A0-30E4-4BB1-ACBE-6C4B6DF82721}" destId="{B60A4D6C-739C-499F-B7DC-291E641F9F99}" srcOrd="1" destOrd="0" parTransId="{20DD553B-C368-4FB5-9BFF-267FAE31CF7E}" sibTransId="{6B764077-1410-4861-9030-55C74F1E0E1E}"/>
    <dgm:cxn modelId="{37CD9FBE-F379-4E70-8239-B1B7406FE134}" srcId="{A6FC1C86-785B-41BC-BE96-38958E4E4E31}" destId="{8783872A-A6D1-4E5B-9A25-785F4AB7A973}" srcOrd="7" destOrd="0" parTransId="{2222E20E-6276-48A7-9D04-D6F79D5118F7}" sibTransId="{0588BD51-01C6-4877-9503-C2FBAFD5C35F}"/>
    <dgm:cxn modelId="{348B72BF-46C0-40E4-8013-CB367FCF713E}" type="presOf" srcId="{BFB6C7CE-D3EB-42C1-AEF7-88E78E3F9B50}" destId="{7E8A7D16-EFDA-412F-80BE-71633B4CCB52}" srcOrd="0" destOrd="6" presId="urn:microsoft.com/office/officeart/2005/8/layout/hList6"/>
    <dgm:cxn modelId="{ABF497BF-59EB-48C9-B15B-8C0E1E639292}" srcId="{68598059-5A4A-43B6-91B8-EAC0275C3E98}" destId="{38526159-4537-44F4-A0F9-950767148F59}" srcOrd="0" destOrd="0" parTransId="{33D7E9AE-EE26-414B-B341-4CBCDB0F535A}" sibTransId="{960F10FF-4947-4770-B267-57ED1148A7C2}"/>
    <dgm:cxn modelId="{D19483CC-13A5-4287-92CE-491DC0ACC39F}" type="presOf" srcId="{1EE745BF-5D1D-4371-A75A-D7F407D2B034}" destId="{7E8A7D16-EFDA-412F-80BE-71633B4CCB52}" srcOrd="0" destOrd="3" presId="urn:microsoft.com/office/officeart/2005/8/layout/hList6"/>
    <dgm:cxn modelId="{59EA69CE-0CD0-4C45-B703-10D2D345138B}" srcId="{0A1A95A0-30E4-4BB1-ACBE-6C4B6DF82721}" destId="{7E7C0CCE-A5FA-4C6C-9107-E41E361F071B}" srcOrd="0" destOrd="0" parTransId="{6554B68A-5E70-4252-A655-69D57E8F25AF}" sibTransId="{26C280F4-EB0E-44B0-AE26-5A085ECF154F}"/>
    <dgm:cxn modelId="{30F56CD2-32CF-4870-945D-038AC08559C4}" srcId="{0A1A95A0-30E4-4BB1-ACBE-6C4B6DF82721}" destId="{C039354C-4825-46F7-BC24-8822B889A22C}" srcOrd="2" destOrd="0" parTransId="{992DA358-130C-4DF8-9B5F-28EE90567EFE}" sibTransId="{CE133308-F47E-47DC-98C9-04E89CC925F8}"/>
    <dgm:cxn modelId="{B61CFCD5-4EAA-4E40-B07E-383368F5A55E}" type="presOf" srcId="{68598059-5A4A-43B6-91B8-EAC0275C3E98}" destId="{5FB7421B-A4F0-47FD-88C4-8624A8340E92}" srcOrd="0" destOrd="0" presId="urn:microsoft.com/office/officeart/2005/8/layout/hList6"/>
    <dgm:cxn modelId="{C9DC86E0-FF6A-47FC-A9B5-6A4782F0E218}" srcId="{A6FC1C86-785B-41BC-BE96-38958E4E4E31}" destId="{A10A9A86-9469-49B1-85A9-9BED585B5AB3}" srcOrd="3" destOrd="0" parTransId="{C152B559-34E8-4450-BC82-F390698B1B43}" sibTransId="{9B5B7E5D-249F-467A-85F0-1FA66C53535F}"/>
    <dgm:cxn modelId="{2D3071F2-B876-4D03-82A0-E6F53695D594}" srcId="{A6FC1C86-785B-41BC-BE96-38958E4E4E31}" destId="{2B3E67F0-2856-41B5-88F9-A6A66BBF3B58}" srcOrd="4" destOrd="0" parTransId="{2976A8D2-4C21-40A3-AFFD-311A21A46190}" sibTransId="{536E2E40-07BD-4843-920A-0DCCE0836B5C}"/>
    <dgm:cxn modelId="{952DFEF2-4953-4EAA-939A-457A1E3B5AE9}" type="presOf" srcId="{A7EA0FC1-BD5C-4F02-BE82-64A23F7DA064}" destId="{5FB7421B-A4F0-47FD-88C4-8624A8340E92}" srcOrd="0" destOrd="7" presId="urn:microsoft.com/office/officeart/2005/8/layout/hList6"/>
    <dgm:cxn modelId="{E6BADFF5-BBA7-44DE-B639-8B619F7382EF}" type="presOf" srcId="{C039354C-4825-46F7-BC24-8822B889A22C}" destId="{8707B2F2-1F77-40B9-A9DB-2E8B86C60A8D}" srcOrd="0" destOrd="3" presId="urn:microsoft.com/office/officeart/2005/8/layout/hList6"/>
    <dgm:cxn modelId="{1CDF4EF7-08E8-48C1-B690-AD71E349F20B}" srcId="{A6FC1C86-785B-41BC-BE96-38958E4E4E31}" destId="{7F8C3899-84B5-417F-96C8-37DE425D11AB}" srcOrd="1" destOrd="0" parTransId="{7BA70E05-5528-4DDB-869A-12EA526324F7}" sibTransId="{ED2ABE8C-6857-42C6-A1B9-BC61CFE97A4C}"/>
    <dgm:cxn modelId="{7E3E79FA-029B-4EA6-93F1-E3409583313A}" type="presOf" srcId="{78FAE94F-5EA1-40B6-925D-D446B66F6AAF}" destId="{5FB7421B-A4F0-47FD-88C4-8624A8340E92}" srcOrd="0" destOrd="6" presId="urn:microsoft.com/office/officeart/2005/8/layout/hList6"/>
    <dgm:cxn modelId="{67AA59FA-682E-40DC-BBB3-91150E814AC7}" type="presOf" srcId="{A6FC1C86-785B-41BC-BE96-38958E4E4E31}" destId="{7E8A7D16-EFDA-412F-80BE-71633B4CCB52}" srcOrd="0" destOrd="0" presId="urn:microsoft.com/office/officeart/2005/8/layout/hList6"/>
    <dgm:cxn modelId="{FFDCE8FD-9999-4DBA-B766-32E21B2009AE}" type="presOf" srcId="{FB6D36D3-7DD5-4EE4-9D99-48B198216EF6}" destId="{8279D896-92BF-41E0-A7A0-33658379E0C1}" srcOrd="0" destOrd="0" presId="urn:microsoft.com/office/officeart/2005/8/layout/hList6"/>
    <dgm:cxn modelId="{B2321C83-ADB3-4EC9-B6A3-6C7B77513109}" type="presParOf" srcId="{8279D896-92BF-41E0-A7A0-33658379E0C1}" destId="{7E8A7D16-EFDA-412F-80BE-71633B4CCB52}" srcOrd="0" destOrd="0" presId="urn:microsoft.com/office/officeart/2005/8/layout/hList6"/>
    <dgm:cxn modelId="{FDE3D0A0-2C37-4DDD-8489-F86288C59A8E}" type="presParOf" srcId="{8279D896-92BF-41E0-A7A0-33658379E0C1}" destId="{8BA079B4-8852-46D0-8790-07737E2E408E}" srcOrd="1" destOrd="0" presId="urn:microsoft.com/office/officeart/2005/8/layout/hList6"/>
    <dgm:cxn modelId="{1E8D71E4-2F52-4409-A997-8ECA78703FAE}" type="presParOf" srcId="{8279D896-92BF-41E0-A7A0-33658379E0C1}" destId="{8707B2F2-1F77-40B9-A9DB-2E8B86C60A8D}" srcOrd="2" destOrd="0" presId="urn:microsoft.com/office/officeart/2005/8/layout/hList6"/>
    <dgm:cxn modelId="{3B0BD461-2158-4074-BB12-C9E6C6644527}" type="presParOf" srcId="{8279D896-92BF-41E0-A7A0-33658379E0C1}" destId="{630C45AF-3427-422B-A298-FB5916822A98}" srcOrd="3" destOrd="0" presId="urn:microsoft.com/office/officeart/2005/8/layout/hList6"/>
    <dgm:cxn modelId="{021CA814-A0D3-4F49-909F-A35104FDAF4F}" type="presParOf" srcId="{8279D896-92BF-41E0-A7A0-33658379E0C1}" destId="{5FB7421B-A4F0-47FD-88C4-8624A8340E9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B2EB9-EF00-40DF-846E-45608CA66F86}" type="doc">
      <dgm:prSet loTypeId="urn:microsoft.com/office/officeart/2005/8/layout/vList3" loCatId="list" qsTypeId="urn:microsoft.com/office/officeart/2005/8/quickstyle/simple1" qsCatId="simple" csTypeId="urn:microsoft.com/office/officeart/2005/8/colors/accent3_2" csCatId="accent3" phldr="1"/>
      <dgm:spPr/>
    </dgm:pt>
    <dgm:pt modelId="{0011B683-B906-4B82-BC5F-052EF8C29E30}">
      <dgm:prSet phldrT="[Tekst]"/>
      <dgm:spPr>
        <a:solidFill>
          <a:schemeClr val="accent3"/>
        </a:solidFill>
      </dgm:spPr>
      <dgm:t>
        <a:bodyPr/>
        <a:lstStyle/>
        <a:p>
          <a:r>
            <a:rPr lang="nb-NO" dirty="0"/>
            <a:t>Nasjonal målarkitektur for datadeling </a:t>
          </a:r>
        </a:p>
      </dgm:t>
    </dgm:pt>
    <dgm:pt modelId="{E0A54BFC-835F-4562-84B7-37C3F1B051ED}" type="parTrans" cxnId="{2DD4ED22-FC34-4D96-AFDE-82451AB053DA}">
      <dgm:prSet/>
      <dgm:spPr/>
      <dgm:t>
        <a:bodyPr/>
        <a:lstStyle/>
        <a:p>
          <a:endParaRPr lang="nb-NO"/>
        </a:p>
      </dgm:t>
    </dgm:pt>
    <dgm:pt modelId="{31D69367-300B-457B-AA8E-9FC06E654B76}" type="sibTrans" cxnId="{2DD4ED22-FC34-4D96-AFDE-82451AB053DA}">
      <dgm:prSet/>
      <dgm:spPr/>
      <dgm:t>
        <a:bodyPr/>
        <a:lstStyle/>
        <a:p>
          <a:endParaRPr lang="nb-NO"/>
        </a:p>
      </dgm:t>
    </dgm:pt>
    <dgm:pt modelId="{C2890B5A-CAA8-4210-9333-53FD316AE6DF}">
      <dgm:prSet phldrT="[Tekst]"/>
      <dgm:spPr/>
      <dgm:t>
        <a:bodyPr/>
        <a:lstStyle/>
        <a:p>
          <a:pPr>
            <a:buFont typeface="+mj-lt"/>
            <a:buAutoNum type="arabicPeriod"/>
          </a:pPr>
          <a:r>
            <a:rPr lang="nb-NO" dirty="0"/>
            <a:t>Felles krav og retningslinjer for dokumentdeling </a:t>
          </a:r>
        </a:p>
      </dgm:t>
    </dgm:pt>
    <dgm:pt modelId="{992EA757-62B2-4A88-A993-DF6B232DC964}" type="parTrans" cxnId="{6A46A822-21C0-455F-8D07-BBAB38F35E1B}">
      <dgm:prSet/>
      <dgm:spPr/>
      <dgm:t>
        <a:bodyPr/>
        <a:lstStyle/>
        <a:p>
          <a:endParaRPr lang="nb-NO"/>
        </a:p>
      </dgm:t>
    </dgm:pt>
    <dgm:pt modelId="{C75FDC0C-D3C0-4DC9-BA27-781722EA7EDB}" type="sibTrans" cxnId="{6A46A822-21C0-455F-8D07-BBAB38F35E1B}">
      <dgm:prSet/>
      <dgm:spPr/>
      <dgm:t>
        <a:bodyPr/>
        <a:lstStyle/>
        <a:p>
          <a:endParaRPr lang="nb-NO"/>
        </a:p>
      </dgm:t>
    </dgm:pt>
    <dgm:pt modelId="{4D9564F1-04BE-4CE5-90C2-506501BB3EB8}">
      <dgm:prSet phldrT="[Tekst]"/>
      <dgm:spPr/>
      <dgm:t>
        <a:bodyPr/>
        <a:lstStyle/>
        <a:p>
          <a:pPr>
            <a:buFont typeface="+mj-lt"/>
            <a:buAutoNum type="arabicPeriod"/>
          </a:pPr>
          <a:r>
            <a:rPr lang="nb-NO" dirty="0"/>
            <a:t>Modell for koordinert utvikling og forvaltning av felles grunnmur</a:t>
          </a:r>
        </a:p>
      </dgm:t>
    </dgm:pt>
    <dgm:pt modelId="{0834A980-0D05-4F1E-BDFF-FED90A03A4AC}" type="parTrans" cxnId="{C4576C6D-A618-4DDB-A78A-68CABBF49358}">
      <dgm:prSet/>
      <dgm:spPr/>
      <dgm:t>
        <a:bodyPr/>
        <a:lstStyle/>
        <a:p>
          <a:endParaRPr lang="nb-NO"/>
        </a:p>
      </dgm:t>
    </dgm:pt>
    <dgm:pt modelId="{D9FD5EFA-A29B-41AE-B4BF-CACDC21E0EE8}" type="sibTrans" cxnId="{C4576C6D-A618-4DDB-A78A-68CABBF49358}">
      <dgm:prSet/>
      <dgm:spPr/>
      <dgm:t>
        <a:bodyPr/>
        <a:lstStyle/>
        <a:p>
          <a:endParaRPr lang="nb-NO"/>
        </a:p>
      </dgm:t>
    </dgm:pt>
    <dgm:pt modelId="{60FABFD0-B3F6-43AD-A040-9D096362FA9A}">
      <dgm:prSet phldrT="[Tekst]"/>
      <dgm:spPr/>
      <dgm:t>
        <a:bodyPr/>
        <a:lstStyle/>
        <a:p>
          <a:pPr>
            <a:buFont typeface="+mj-lt"/>
            <a:buAutoNum type="arabicPeriod"/>
          </a:pPr>
          <a:r>
            <a:rPr lang="nb-NO" dirty="0"/>
            <a:t>Felles avtalemodell for data- og dokumentdeling</a:t>
          </a:r>
        </a:p>
      </dgm:t>
    </dgm:pt>
    <dgm:pt modelId="{B84E6694-A8BF-4A4C-A60E-B372B03179F5}" type="parTrans" cxnId="{6E2F1790-6731-4320-809C-BA81263F07DA}">
      <dgm:prSet/>
      <dgm:spPr/>
      <dgm:t>
        <a:bodyPr/>
        <a:lstStyle/>
        <a:p>
          <a:endParaRPr lang="nb-NO"/>
        </a:p>
      </dgm:t>
    </dgm:pt>
    <dgm:pt modelId="{D6E7960F-E953-474B-B43A-214902C6E422}" type="sibTrans" cxnId="{6E2F1790-6731-4320-809C-BA81263F07DA}">
      <dgm:prSet/>
      <dgm:spPr/>
      <dgm:t>
        <a:bodyPr/>
        <a:lstStyle/>
        <a:p>
          <a:endParaRPr lang="nb-NO"/>
        </a:p>
      </dgm:t>
    </dgm:pt>
    <dgm:pt modelId="{E9135B8B-E693-4A8A-81E7-D028DA7CB5A4}" type="pres">
      <dgm:prSet presAssocID="{2ECB2EB9-EF00-40DF-846E-45608CA66F86}" presName="linearFlow" presStyleCnt="0">
        <dgm:presLayoutVars>
          <dgm:dir/>
          <dgm:resizeHandles val="exact"/>
        </dgm:presLayoutVars>
      </dgm:prSet>
      <dgm:spPr/>
    </dgm:pt>
    <dgm:pt modelId="{266F34B7-222F-4A5B-A591-8873667144A9}" type="pres">
      <dgm:prSet presAssocID="{0011B683-B906-4B82-BC5F-052EF8C29E30}" presName="composite" presStyleCnt="0"/>
      <dgm:spPr/>
    </dgm:pt>
    <dgm:pt modelId="{A16A8C78-0BEB-405C-B6C1-F363849BF39B}" type="pres">
      <dgm:prSet presAssocID="{0011B683-B906-4B82-BC5F-052EF8C29E30}"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link"/>
        </a:ext>
      </dgm:extLst>
    </dgm:pt>
    <dgm:pt modelId="{BA6026F1-2F38-4C9E-9A45-D950A3309C92}" type="pres">
      <dgm:prSet presAssocID="{0011B683-B906-4B82-BC5F-052EF8C29E30}" presName="txShp" presStyleLbl="node1" presStyleIdx="0" presStyleCnt="4" custScaleY="63414">
        <dgm:presLayoutVars>
          <dgm:bulletEnabled val="1"/>
        </dgm:presLayoutVars>
      </dgm:prSet>
      <dgm:spPr/>
    </dgm:pt>
    <dgm:pt modelId="{756D6E53-7043-4F89-A671-C042AE8B19B3}" type="pres">
      <dgm:prSet presAssocID="{31D69367-300B-457B-AA8E-9FC06E654B76}" presName="spacing" presStyleCnt="0"/>
      <dgm:spPr/>
    </dgm:pt>
    <dgm:pt modelId="{D30B0D2A-62E4-4BB0-89F3-64E8220C0B07}" type="pres">
      <dgm:prSet presAssocID="{C2890B5A-CAA8-4210-9333-53FD316AE6DF}" presName="composite" presStyleCnt="0"/>
      <dgm:spPr/>
    </dgm:pt>
    <dgm:pt modelId="{95C21655-CDFD-4D6C-896A-093950F6622B}" type="pres">
      <dgm:prSet presAssocID="{C2890B5A-CAA8-4210-9333-53FD316AE6DF}"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kument"/>
        </a:ext>
      </dgm:extLst>
    </dgm:pt>
    <dgm:pt modelId="{F5AC156B-DBE2-4EFC-944F-AE4498ABBB0C}" type="pres">
      <dgm:prSet presAssocID="{C2890B5A-CAA8-4210-9333-53FD316AE6DF}" presName="txShp" presStyleLbl="node1" presStyleIdx="1" presStyleCnt="4" custScaleY="55857">
        <dgm:presLayoutVars>
          <dgm:bulletEnabled val="1"/>
        </dgm:presLayoutVars>
      </dgm:prSet>
      <dgm:spPr/>
    </dgm:pt>
    <dgm:pt modelId="{7E648F44-9860-40F2-8CB3-9C30735D0AAC}" type="pres">
      <dgm:prSet presAssocID="{C75FDC0C-D3C0-4DC9-BA27-781722EA7EDB}" presName="spacing" presStyleCnt="0"/>
      <dgm:spPr/>
    </dgm:pt>
    <dgm:pt modelId="{731A7406-627C-4855-B344-34AA3EF89DF2}" type="pres">
      <dgm:prSet presAssocID="{60FABFD0-B3F6-43AD-A040-9D096362FA9A}" presName="composite" presStyleCnt="0"/>
      <dgm:spPr/>
    </dgm:pt>
    <dgm:pt modelId="{FF341C93-9D60-4609-BBC9-B5B223227EC9}" type="pres">
      <dgm:prSet presAssocID="{60FABFD0-B3F6-43AD-A040-9D096362FA9A}" presName="imgShp" presStyleLbl="fgImgPlace1" presStyleIdx="2" presStyleCnt="4"/>
      <dgm:spPr>
        <a:blipFill rotWithShape="1">
          <a:blip xmlns:r="http://schemas.openxmlformats.org/officeDocument/2006/relationships" r:embed="rId5"/>
          <a:srcRect/>
          <a:stretch>
            <a:fillRect/>
          </a:stretch>
        </a:blipFill>
        <a:ln>
          <a:noFill/>
        </a:ln>
      </dgm:spPr>
    </dgm:pt>
    <dgm:pt modelId="{A834D1AD-EFAA-4E6A-AD26-89BCEB6D14EC}" type="pres">
      <dgm:prSet presAssocID="{60FABFD0-B3F6-43AD-A040-9D096362FA9A}" presName="txShp" presStyleLbl="node1" presStyleIdx="2" presStyleCnt="4" custScaleY="55857">
        <dgm:presLayoutVars>
          <dgm:bulletEnabled val="1"/>
        </dgm:presLayoutVars>
      </dgm:prSet>
      <dgm:spPr/>
    </dgm:pt>
    <dgm:pt modelId="{003CDEB5-D135-4A7C-8E31-2F90E54A4813}" type="pres">
      <dgm:prSet presAssocID="{D6E7960F-E953-474B-B43A-214902C6E422}" presName="spacing" presStyleCnt="0"/>
      <dgm:spPr/>
    </dgm:pt>
    <dgm:pt modelId="{87DCA4C5-63FD-44E0-B9BE-FDAFAFFF6683}" type="pres">
      <dgm:prSet presAssocID="{4D9564F1-04BE-4CE5-90C2-506501BB3EB8}" presName="composite" presStyleCnt="0"/>
      <dgm:spPr/>
    </dgm:pt>
    <dgm:pt modelId="{E17DB90F-5B11-446D-9477-5D878A9B1C2C}" type="pres">
      <dgm:prSet presAssocID="{4D9564F1-04BE-4CE5-90C2-506501BB3EB8}" presName="imgShp" presStyleLbl="fgImgPlace1" presStyleIdx="3"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Håndtrykk"/>
        </a:ext>
      </dgm:extLst>
    </dgm:pt>
    <dgm:pt modelId="{F5714F36-9654-446B-8253-488581492DBE}" type="pres">
      <dgm:prSet presAssocID="{4D9564F1-04BE-4CE5-90C2-506501BB3EB8}" presName="txShp" presStyleLbl="node1" presStyleIdx="3" presStyleCnt="4" custScaleY="63414">
        <dgm:presLayoutVars>
          <dgm:bulletEnabled val="1"/>
        </dgm:presLayoutVars>
      </dgm:prSet>
      <dgm:spPr/>
    </dgm:pt>
  </dgm:ptLst>
  <dgm:cxnLst>
    <dgm:cxn modelId="{E948B001-A782-4AA0-8EC7-B2DBBDFD94C0}" type="presOf" srcId="{C2890B5A-CAA8-4210-9333-53FD316AE6DF}" destId="{F5AC156B-DBE2-4EFC-944F-AE4498ABBB0C}" srcOrd="0" destOrd="0" presId="urn:microsoft.com/office/officeart/2005/8/layout/vList3"/>
    <dgm:cxn modelId="{6A46A822-21C0-455F-8D07-BBAB38F35E1B}" srcId="{2ECB2EB9-EF00-40DF-846E-45608CA66F86}" destId="{C2890B5A-CAA8-4210-9333-53FD316AE6DF}" srcOrd="1" destOrd="0" parTransId="{992EA757-62B2-4A88-A993-DF6B232DC964}" sibTransId="{C75FDC0C-D3C0-4DC9-BA27-781722EA7EDB}"/>
    <dgm:cxn modelId="{2DD4ED22-FC34-4D96-AFDE-82451AB053DA}" srcId="{2ECB2EB9-EF00-40DF-846E-45608CA66F86}" destId="{0011B683-B906-4B82-BC5F-052EF8C29E30}" srcOrd="0" destOrd="0" parTransId="{E0A54BFC-835F-4562-84B7-37C3F1B051ED}" sibTransId="{31D69367-300B-457B-AA8E-9FC06E654B76}"/>
    <dgm:cxn modelId="{C3722831-10C4-4FBE-891E-3B75F5B50726}" type="presOf" srcId="{60FABFD0-B3F6-43AD-A040-9D096362FA9A}" destId="{A834D1AD-EFAA-4E6A-AD26-89BCEB6D14EC}" srcOrd="0" destOrd="0" presId="urn:microsoft.com/office/officeart/2005/8/layout/vList3"/>
    <dgm:cxn modelId="{C4576C6D-A618-4DDB-A78A-68CABBF49358}" srcId="{2ECB2EB9-EF00-40DF-846E-45608CA66F86}" destId="{4D9564F1-04BE-4CE5-90C2-506501BB3EB8}" srcOrd="3" destOrd="0" parTransId="{0834A980-0D05-4F1E-BDFF-FED90A03A4AC}" sibTransId="{D9FD5EFA-A29B-41AE-B4BF-CACDC21E0EE8}"/>
    <dgm:cxn modelId="{6E2F1790-6731-4320-809C-BA81263F07DA}" srcId="{2ECB2EB9-EF00-40DF-846E-45608CA66F86}" destId="{60FABFD0-B3F6-43AD-A040-9D096362FA9A}" srcOrd="2" destOrd="0" parTransId="{B84E6694-A8BF-4A4C-A60E-B372B03179F5}" sibTransId="{D6E7960F-E953-474B-B43A-214902C6E422}"/>
    <dgm:cxn modelId="{EC7B62C4-E736-4B39-9F16-3B352EBF82DC}" type="presOf" srcId="{2ECB2EB9-EF00-40DF-846E-45608CA66F86}" destId="{E9135B8B-E693-4A8A-81E7-D028DA7CB5A4}" srcOrd="0" destOrd="0" presId="urn:microsoft.com/office/officeart/2005/8/layout/vList3"/>
    <dgm:cxn modelId="{A96080E7-21E6-4DC8-8F38-14575F3B11E7}" type="presOf" srcId="{4D9564F1-04BE-4CE5-90C2-506501BB3EB8}" destId="{F5714F36-9654-446B-8253-488581492DBE}" srcOrd="0" destOrd="0" presId="urn:microsoft.com/office/officeart/2005/8/layout/vList3"/>
    <dgm:cxn modelId="{D00CEFEB-B438-4752-98CF-4F6C14CCD98D}" type="presOf" srcId="{0011B683-B906-4B82-BC5F-052EF8C29E30}" destId="{BA6026F1-2F38-4C9E-9A45-D950A3309C92}" srcOrd="0" destOrd="0" presId="urn:microsoft.com/office/officeart/2005/8/layout/vList3"/>
    <dgm:cxn modelId="{0B39EA9C-0976-4368-91CA-BF6AF1B06B28}" type="presParOf" srcId="{E9135B8B-E693-4A8A-81E7-D028DA7CB5A4}" destId="{266F34B7-222F-4A5B-A591-8873667144A9}" srcOrd="0" destOrd="0" presId="urn:microsoft.com/office/officeart/2005/8/layout/vList3"/>
    <dgm:cxn modelId="{57AC8B5C-28CF-4C3C-8CE7-BD595163FD5E}" type="presParOf" srcId="{266F34B7-222F-4A5B-A591-8873667144A9}" destId="{A16A8C78-0BEB-405C-B6C1-F363849BF39B}" srcOrd="0" destOrd="0" presId="urn:microsoft.com/office/officeart/2005/8/layout/vList3"/>
    <dgm:cxn modelId="{D750B3F6-3B07-4213-A92B-CE398447C13A}" type="presParOf" srcId="{266F34B7-222F-4A5B-A591-8873667144A9}" destId="{BA6026F1-2F38-4C9E-9A45-D950A3309C92}" srcOrd="1" destOrd="0" presId="urn:microsoft.com/office/officeart/2005/8/layout/vList3"/>
    <dgm:cxn modelId="{FBE0E626-7A3A-4868-A308-E6D16BBCDBFD}" type="presParOf" srcId="{E9135B8B-E693-4A8A-81E7-D028DA7CB5A4}" destId="{756D6E53-7043-4F89-A671-C042AE8B19B3}" srcOrd="1" destOrd="0" presId="urn:microsoft.com/office/officeart/2005/8/layout/vList3"/>
    <dgm:cxn modelId="{F1C87FE8-5C3D-40EC-B929-C6F33C594B2A}" type="presParOf" srcId="{E9135B8B-E693-4A8A-81E7-D028DA7CB5A4}" destId="{D30B0D2A-62E4-4BB0-89F3-64E8220C0B07}" srcOrd="2" destOrd="0" presId="urn:microsoft.com/office/officeart/2005/8/layout/vList3"/>
    <dgm:cxn modelId="{DA12E5A8-E5B4-4F38-9388-FEFB801B2221}" type="presParOf" srcId="{D30B0D2A-62E4-4BB0-89F3-64E8220C0B07}" destId="{95C21655-CDFD-4D6C-896A-093950F6622B}" srcOrd="0" destOrd="0" presId="urn:microsoft.com/office/officeart/2005/8/layout/vList3"/>
    <dgm:cxn modelId="{1EDD60F4-8ED7-46E2-B816-220F99359F71}" type="presParOf" srcId="{D30B0D2A-62E4-4BB0-89F3-64E8220C0B07}" destId="{F5AC156B-DBE2-4EFC-944F-AE4498ABBB0C}" srcOrd="1" destOrd="0" presId="urn:microsoft.com/office/officeart/2005/8/layout/vList3"/>
    <dgm:cxn modelId="{10CE7FC9-3439-4FBB-9DB7-B9459CD406BE}" type="presParOf" srcId="{E9135B8B-E693-4A8A-81E7-D028DA7CB5A4}" destId="{7E648F44-9860-40F2-8CB3-9C30735D0AAC}" srcOrd="3" destOrd="0" presId="urn:microsoft.com/office/officeart/2005/8/layout/vList3"/>
    <dgm:cxn modelId="{54495815-DB28-493B-A3A7-BF5698035067}" type="presParOf" srcId="{E9135B8B-E693-4A8A-81E7-D028DA7CB5A4}" destId="{731A7406-627C-4855-B344-34AA3EF89DF2}" srcOrd="4" destOrd="0" presId="urn:microsoft.com/office/officeart/2005/8/layout/vList3"/>
    <dgm:cxn modelId="{2A27609B-D94F-40EE-B913-FC2EADA629C5}" type="presParOf" srcId="{731A7406-627C-4855-B344-34AA3EF89DF2}" destId="{FF341C93-9D60-4609-BBC9-B5B223227EC9}" srcOrd="0" destOrd="0" presId="urn:microsoft.com/office/officeart/2005/8/layout/vList3"/>
    <dgm:cxn modelId="{A92CE2AC-D2CB-4A9A-9296-23E11F8D140B}" type="presParOf" srcId="{731A7406-627C-4855-B344-34AA3EF89DF2}" destId="{A834D1AD-EFAA-4E6A-AD26-89BCEB6D14EC}" srcOrd="1" destOrd="0" presId="urn:microsoft.com/office/officeart/2005/8/layout/vList3"/>
    <dgm:cxn modelId="{C6C2F7F8-C5E9-4688-B277-41025A680D5E}" type="presParOf" srcId="{E9135B8B-E693-4A8A-81E7-D028DA7CB5A4}" destId="{003CDEB5-D135-4A7C-8E31-2F90E54A4813}" srcOrd="5" destOrd="0" presId="urn:microsoft.com/office/officeart/2005/8/layout/vList3"/>
    <dgm:cxn modelId="{C06FB155-FBE6-48BA-A6FF-806630F3CC05}" type="presParOf" srcId="{E9135B8B-E693-4A8A-81E7-D028DA7CB5A4}" destId="{87DCA4C5-63FD-44E0-B9BE-FDAFAFFF6683}" srcOrd="6" destOrd="0" presId="urn:microsoft.com/office/officeart/2005/8/layout/vList3"/>
    <dgm:cxn modelId="{05B66A84-90C2-4FFA-B0CC-D3EC24770883}" type="presParOf" srcId="{87DCA4C5-63FD-44E0-B9BE-FDAFAFFF6683}" destId="{E17DB90F-5B11-446D-9477-5D878A9B1C2C}" srcOrd="0" destOrd="0" presId="urn:microsoft.com/office/officeart/2005/8/layout/vList3"/>
    <dgm:cxn modelId="{AE744D50-ED4B-4C65-BE97-E545A80B9985}" type="presParOf" srcId="{87DCA4C5-63FD-44E0-B9BE-FDAFAFFF6683}" destId="{F5714F36-9654-446B-8253-488581492DB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D94633-0934-49CF-944D-C333D8550C3E}"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nb-NO"/>
        </a:p>
      </dgm:t>
    </dgm:pt>
    <dgm:pt modelId="{2DCB1DC3-FA29-4561-9A8C-9CA0A04109A1}">
      <dgm:prSet phldrT="[Tekst]"/>
      <dgm:spPr/>
      <dgm:t>
        <a:bodyPr/>
        <a:lstStyle/>
        <a:p>
          <a:r>
            <a:rPr lang="nb-NO" dirty="0"/>
            <a:t>Dokumentasjon</a:t>
          </a:r>
        </a:p>
      </dgm:t>
    </dgm:pt>
    <dgm:pt modelId="{0B17BA1E-34EA-426C-A568-FCC96B0FFA1A}" type="parTrans" cxnId="{EDAEB8FE-F58F-4069-A88B-144F2B491B39}">
      <dgm:prSet/>
      <dgm:spPr/>
      <dgm:t>
        <a:bodyPr/>
        <a:lstStyle/>
        <a:p>
          <a:endParaRPr lang="nb-NO"/>
        </a:p>
      </dgm:t>
    </dgm:pt>
    <dgm:pt modelId="{1A25BD21-1CD1-42A7-A134-71576F5C78A7}" type="sibTrans" cxnId="{EDAEB8FE-F58F-4069-A88B-144F2B491B39}">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dgm:spPr>
      <dgm:t>
        <a:bodyPr/>
        <a:lstStyle/>
        <a:p>
          <a:endParaRPr lang="nb-NO"/>
        </a:p>
      </dgm:t>
      <dgm:extLst>
        <a:ext uri="{E40237B7-FDA0-4F09-8148-C483321AD2D9}">
          <dgm14:cNvPr xmlns:dgm14="http://schemas.microsoft.com/office/drawing/2010/diagram" id="0" name="" descr="Dokument"/>
        </a:ext>
      </dgm:extLst>
    </dgm:pt>
    <dgm:pt modelId="{5D105CF1-BF25-409F-A9A2-682635A146A0}">
      <dgm:prSet phldrT="[Tekst]"/>
      <dgm:spPr/>
      <dgm:t>
        <a:bodyPr/>
        <a:lstStyle/>
        <a:p>
          <a:r>
            <a:rPr lang="nb-NO" dirty="0"/>
            <a:t>Standarder</a:t>
          </a:r>
        </a:p>
      </dgm:t>
    </dgm:pt>
    <dgm:pt modelId="{77C13FCD-4D1C-4CFD-899B-4B536C6B1768}" type="parTrans" cxnId="{02599B39-C186-4A74-A3AA-4861F1159FFD}">
      <dgm:prSet/>
      <dgm:spPr/>
      <dgm:t>
        <a:bodyPr/>
        <a:lstStyle/>
        <a:p>
          <a:endParaRPr lang="nb-NO"/>
        </a:p>
      </dgm:t>
    </dgm:pt>
    <dgm:pt modelId="{58D45296-E21E-42DA-809E-B557C21F7815}" type="sibTrans" cxnId="{02599B39-C186-4A74-A3AA-4861F1159FFD}">
      <dgm:prSet/>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dgm:spPr>
      <dgm:t>
        <a:bodyPr/>
        <a:lstStyle/>
        <a:p>
          <a:endParaRPr lang="nb-NO"/>
        </a:p>
      </dgm:t>
      <dgm:extLst>
        <a:ext uri="{E40237B7-FDA0-4F09-8148-C483321AD2D9}">
          <dgm14:cNvPr xmlns:dgm14="http://schemas.microsoft.com/office/drawing/2010/diagram" id="0" name="" descr="Møte"/>
        </a:ext>
      </dgm:extLst>
    </dgm:pt>
    <dgm:pt modelId="{4806782A-74E0-44B3-AD7D-46CD4E60D0C1}">
      <dgm:prSet phldrT="[Tekst]"/>
      <dgm:spPr/>
      <dgm:t>
        <a:bodyPr/>
        <a:lstStyle/>
        <a:p>
          <a:r>
            <a:rPr lang="nb-NO" dirty="0"/>
            <a:t>Avtalevilkår</a:t>
          </a:r>
        </a:p>
      </dgm:t>
    </dgm:pt>
    <dgm:pt modelId="{55E941C1-9119-4CB4-9422-9DC1E9504201}" type="parTrans" cxnId="{82D823D5-4D71-4C50-811B-C88A4FCBC2E7}">
      <dgm:prSet/>
      <dgm:spPr/>
      <dgm:t>
        <a:bodyPr/>
        <a:lstStyle/>
        <a:p>
          <a:endParaRPr lang="nb-NO"/>
        </a:p>
      </dgm:t>
    </dgm:pt>
    <dgm:pt modelId="{2CE776BA-4B63-4D35-982D-4997F7E2BD14}" type="sibTrans" cxnId="{82D823D5-4D71-4C50-811B-C88A4FCBC2E7}">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dgm:spPr>
      <dgm:t>
        <a:bodyPr/>
        <a:lstStyle/>
        <a:p>
          <a:endParaRPr lang="nb-NO"/>
        </a:p>
      </dgm:t>
      <dgm:extLst>
        <a:ext uri="{E40237B7-FDA0-4F09-8148-C483321AD2D9}">
          <dgm14:cNvPr xmlns:dgm14="http://schemas.microsoft.com/office/drawing/2010/diagram" id="0" name="" descr="Håndtrykk"/>
        </a:ext>
      </dgm:extLst>
    </dgm:pt>
    <dgm:pt modelId="{4E047941-FF7A-4699-AB28-3C59B92C483B}">
      <dgm:prSet phldrT="[Tekst]"/>
      <dgm:spPr/>
      <dgm:t>
        <a:bodyPr/>
        <a:lstStyle/>
        <a:p>
          <a:r>
            <a:rPr lang="nb-NO" dirty="0"/>
            <a:t>Personvern</a:t>
          </a:r>
        </a:p>
      </dgm:t>
    </dgm:pt>
    <dgm:pt modelId="{70A3D4C6-3641-4E6B-B85C-C3DC83CA3DB3}" type="parTrans" cxnId="{81444C4A-49E2-49D3-B011-A97EE8AE9049}">
      <dgm:prSet/>
      <dgm:spPr/>
      <dgm:t>
        <a:bodyPr/>
        <a:lstStyle/>
        <a:p>
          <a:endParaRPr lang="nb-NO"/>
        </a:p>
      </dgm:t>
    </dgm:pt>
    <dgm:pt modelId="{1A57D25A-A43E-4F49-BC03-B2AC331CDA18}" type="sibTrans" cxnId="{81444C4A-49E2-49D3-B011-A97EE8AE9049}">
      <dgm:prSet/>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dgm:spPr>
      <dgm:t>
        <a:bodyPr/>
        <a:lstStyle/>
        <a:p>
          <a:endParaRPr lang="nb-NO"/>
        </a:p>
      </dgm:t>
      <dgm:extLst>
        <a:ext uri="{E40237B7-FDA0-4F09-8148-C483321AD2D9}">
          <dgm14:cNvPr xmlns:dgm14="http://schemas.microsoft.com/office/drawing/2010/diagram" id="0" name="" descr="Mann"/>
        </a:ext>
      </dgm:extLst>
    </dgm:pt>
    <dgm:pt modelId="{F33AFD09-69E6-4A4C-B03A-A193FF9BD02E}">
      <dgm:prSet phldrT="[Tekst]"/>
      <dgm:spPr/>
      <dgm:t>
        <a:bodyPr/>
        <a:lstStyle/>
        <a:p>
          <a:r>
            <a:rPr lang="nb-NO" dirty="0"/>
            <a:t>Enkel tilgang</a:t>
          </a:r>
        </a:p>
      </dgm:t>
    </dgm:pt>
    <dgm:pt modelId="{F6DB7F3D-2437-41FA-B6EC-14F2F89E6BB2}" type="parTrans" cxnId="{E8EA06BB-A76D-4AC2-9C3D-AA9B2F57B915}">
      <dgm:prSet/>
      <dgm:spPr/>
      <dgm:t>
        <a:bodyPr/>
        <a:lstStyle/>
        <a:p>
          <a:endParaRPr lang="nb-NO"/>
        </a:p>
      </dgm:t>
    </dgm:pt>
    <dgm:pt modelId="{D0512561-0D27-4673-81D9-6DBAF972CB05}" type="sibTrans" cxnId="{E8EA06BB-A76D-4AC2-9C3D-AA9B2F57B915}">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dgm:spPr>
      <dgm:t>
        <a:bodyPr/>
        <a:lstStyle/>
        <a:p>
          <a:endParaRPr lang="nb-NO"/>
        </a:p>
      </dgm:t>
      <dgm:extLst>
        <a:ext uri="{E40237B7-FDA0-4F09-8148-C483321AD2D9}">
          <dgm14:cNvPr xmlns:dgm14="http://schemas.microsoft.com/office/drawing/2010/diagram" id="0" name="" descr="Nettsky"/>
        </a:ext>
      </dgm:extLst>
    </dgm:pt>
    <dgm:pt modelId="{53369317-4DF3-4CFC-A8F0-56D09293745F}">
      <dgm:prSet phldrT="[Tekst]"/>
      <dgm:spPr/>
      <dgm:t>
        <a:bodyPr/>
        <a:lstStyle/>
        <a:p>
          <a:r>
            <a:rPr lang="nb-NO" dirty="0"/>
            <a:t>Omfang</a:t>
          </a:r>
        </a:p>
      </dgm:t>
    </dgm:pt>
    <dgm:pt modelId="{3204CC0E-A0E9-4B0E-8652-5C34DCA4F5EC}" type="parTrans" cxnId="{5B911AD8-381D-4206-BE84-24DED75A77A2}">
      <dgm:prSet/>
      <dgm:spPr/>
      <dgm:t>
        <a:bodyPr/>
        <a:lstStyle/>
        <a:p>
          <a:endParaRPr lang="nb-NO"/>
        </a:p>
      </dgm:t>
    </dgm:pt>
    <dgm:pt modelId="{83919977-C917-49DD-85E6-2343413EAE4F}" type="sibTrans" cxnId="{5B911AD8-381D-4206-BE84-24DED75A77A2}">
      <dgm:prSet/>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8000" b="-8000"/>
          </a:stretch>
        </a:blipFill>
      </dgm:spPr>
      <dgm:t>
        <a:bodyPr/>
        <a:lstStyle/>
        <a:p>
          <a:endParaRPr lang="nb-NO"/>
        </a:p>
      </dgm:t>
      <dgm:extLst>
        <a:ext uri="{E40237B7-FDA0-4F09-8148-C483321AD2D9}">
          <dgm14:cNvPr xmlns:dgm14="http://schemas.microsoft.com/office/drawing/2010/diagram" id="0" name="" descr="Måler"/>
        </a:ext>
      </dgm:extLst>
    </dgm:pt>
    <dgm:pt modelId="{879A0AB1-C615-42D3-B1B0-0E5CD9287B23}" type="pres">
      <dgm:prSet presAssocID="{6BD94633-0934-49CF-944D-C333D8550C3E}" presName="Name0" presStyleCnt="0">
        <dgm:presLayoutVars>
          <dgm:chMax val="21"/>
          <dgm:chPref val="21"/>
        </dgm:presLayoutVars>
      </dgm:prSet>
      <dgm:spPr/>
    </dgm:pt>
    <dgm:pt modelId="{DC9D6BAF-F5AA-4616-961E-C4BFB2CB3C30}" type="pres">
      <dgm:prSet presAssocID="{2DCB1DC3-FA29-4561-9A8C-9CA0A04109A1}" presName="text1" presStyleCnt="0"/>
      <dgm:spPr/>
    </dgm:pt>
    <dgm:pt modelId="{DE70EF04-2704-4DA3-8E5A-823482B7D4F6}" type="pres">
      <dgm:prSet presAssocID="{2DCB1DC3-FA29-4561-9A8C-9CA0A04109A1}" presName="textRepeatNode" presStyleLbl="alignNode1" presStyleIdx="0" presStyleCnt="6" custLinFactNeighborX="84959" custLinFactNeighborY="53091">
        <dgm:presLayoutVars>
          <dgm:chMax val="0"/>
          <dgm:chPref val="0"/>
          <dgm:bulletEnabled val="1"/>
        </dgm:presLayoutVars>
      </dgm:prSet>
      <dgm:spPr/>
    </dgm:pt>
    <dgm:pt modelId="{4AF62B41-46C5-4423-A848-E631A2196D30}" type="pres">
      <dgm:prSet presAssocID="{2DCB1DC3-FA29-4561-9A8C-9CA0A04109A1}" presName="textaccent1" presStyleCnt="0"/>
      <dgm:spPr/>
    </dgm:pt>
    <dgm:pt modelId="{D276F509-DCC1-4ED3-AD77-1FF1A1BFF760}" type="pres">
      <dgm:prSet presAssocID="{2DCB1DC3-FA29-4561-9A8C-9CA0A04109A1}" presName="accentRepeatNode" presStyleLbl="solidAlignAcc1" presStyleIdx="0" presStyleCnt="12" custLinFactX="700000" custLinFactY="406040" custLinFactNeighborX="783316" custLinFactNeighborY="500000"/>
      <dgm:spPr/>
    </dgm:pt>
    <dgm:pt modelId="{0587B99E-9CFF-4CBB-95DB-F80BECFE407E}" type="pres">
      <dgm:prSet presAssocID="{1A25BD21-1CD1-42A7-A134-71576F5C78A7}" presName="image1" presStyleCnt="0"/>
      <dgm:spPr/>
    </dgm:pt>
    <dgm:pt modelId="{A5238EDF-F8C8-42B7-BBBD-F959BDCB5D83}" type="pres">
      <dgm:prSet presAssocID="{1A25BD21-1CD1-42A7-A134-71576F5C78A7}" presName="imageRepeatNode" presStyleLbl="alignAcc1" presStyleIdx="0" presStyleCnt="6" custLinFactX="100000" custLinFactY="62891" custLinFactNeighborX="156951" custLinFactNeighborY="100000"/>
      <dgm:spPr/>
    </dgm:pt>
    <dgm:pt modelId="{27699537-3115-499A-BBFF-DDB1FB1C1960}" type="pres">
      <dgm:prSet presAssocID="{1A25BD21-1CD1-42A7-A134-71576F5C78A7}" presName="imageaccent1" presStyleCnt="0"/>
      <dgm:spPr/>
    </dgm:pt>
    <dgm:pt modelId="{BD4A3C08-97E9-4C7E-A8D5-57A5EB50872B}" type="pres">
      <dgm:prSet presAssocID="{1A25BD21-1CD1-42A7-A134-71576F5C78A7}" presName="accentRepeatNode" presStyleLbl="solidAlignAcc1" presStyleIdx="1" presStyleCnt="12" custLinFactX="700000" custLinFactY="406040" custLinFactNeighborX="783316" custLinFactNeighborY="500000"/>
      <dgm:spPr/>
    </dgm:pt>
    <dgm:pt modelId="{0D19A6B1-37C4-4D26-97F3-66584FA27434}" type="pres">
      <dgm:prSet presAssocID="{5D105CF1-BF25-409F-A9A2-682635A146A0}" presName="text2" presStyleCnt="0"/>
      <dgm:spPr/>
    </dgm:pt>
    <dgm:pt modelId="{831E77F4-5E98-4745-9CB7-041E6C55D922}" type="pres">
      <dgm:prSet presAssocID="{5D105CF1-BF25-409F-A9A2-682635A146A0}" presName="textRepeatNode" presStyleLbl="alignNode1" presStyleIdx="1" presStyleCnt="6">
        <dgm:presLayoutVars>
          <dgm:chMax val="0"/>
          <dgm:chPref val="0"/>
          <dgm:bulletEnabled val="1"/>
        </dgm:presLayoutVars>
      </dgm:prSet>
      <dgm:spPr/>
    </dgm:pt>
    <dgm:pt modelId="{CB8E1100-1AD7-4AB6-A6AA-15E681F82F19}" type="pres">
      <dgm:prSet presAssocID="{5D105CF1-BF25-409F-A9A2-682635A146A0}" presName="textaccent2" presStyleCnt="0"/>
      <dgm:spPr/>
    </dgm:pt>
    <dgm:pt modelId="{FFD9078F-9651-431E-AE8A-6811CDA9691A}" type="pres">
      <dgm:prSet presAssocID="{5D105CF1-BF25-409F-A9A2-682635A146A0}" presName="accentRepeatNode" presStyleLbl="solidAlignAcc1" presStyleIdx="2" presStyleCnt="12"/>
      <dgm:spPr/>
    </dgm:pt>
    <dgm:pt modelId="{E79399AB-BCC2-4139-B79A-15D8D09FF91E}" type="pres">
      <dgm:prSet presAssocID="{58D45296-E21E-42DA-809E-B557C21F7815}" presName="image2" presStyleCnt="0"/>
      <dgm:spPr/>
    </dgm:pt>
    <dgm:pt modelId="{D8969B91-7B34-4C2B-A519-47C2AA6AE69A}" type="pres">
      <dgm:prSet presAssocID="{58D45296-E21E-42DA-809E-B557C21F7815}" presName="imageRepeatNode" presStyleLbl="alignAcc1" presStyleIdx="1" presStyleCnt="6" custLinFactNeighborX="1091" custLinFactNeighborY="-190"/>
      <dgm:spPr/>
    </dgm:pt>
    <dgm:pt modelId="{00773E3E-72B7-4F0B-AB76-16F120CEE20A}" type="pres">
      <dgm:prSet presAssocID="{58D45296-E21E-42DA-809E-B557C21F7815}" presName="imageaccent2" presStyleCnt="0"/>
      <dgm:spPr/>
    </dgm:pt>
    <dgm:pt modelId="{B0B5347A-C5CF-4752-8805-BF53ACCD6B43}" type="pres">
      <dgm:prSet presAssocID="{58D45296-E21E-42DA-809E-B557C21F7815}" presName="accentRepeatNode" presStyleLbl="solidAlignAcc1" presStyleIdx="3" presStyleCnt="12"/>
      <dgm:spPr/>
    </dgm:pt>
    <dgm:pt modelId="{AEEE9F48-425D-488B-843C-B06475B17B38}" type="pres">
      <dgm:prSet presAssocID="{4806782A-74E0-44B3-AD7D-46CD4E60D0C1}" presName="text3" presStyleCnt="0"/>
      <dgm:spPr/>
    </dgm:pt>
    <dgm:pt modelId="{D9F80F97-DE9F-4517-88C3-D8E1964184BC}" type="pres">
      <dgm:prSet presAssocID="{4806782A-74E0-44B3-AD7D-46CD4E60D0C1}" presName="textRepeatNode" presStyleLbl="alignNode1" presStyleIdx="2" presStyleCnt="6" custLinFactX="73857" custLinFactY="-9027" custLinFactNeighborX="100000" custLinFactNeighborY="-100000">
        <dgm:presLayoutVars>
          <dgm:chMax val="0"/>
          <dgm:chPref val="0"/>
          <dgm:bulletEnabled val="1"/>
        </dgm:presLayoutVars>
      </dgm:prSet>
      <dgm:spPr/>
    </dgm:pt>
    <dgm:pt modelId="{83964E44-CE27-454A-8E6B-ED05EFE61F2D}" type="pres">
      <dgm:prSet presAssocID="{4806782A-74E0-44B3-AD7D-46CD4E60D0C1}" presName="textaccent3" presStyleCnt="0"/>
      <dgm:spPr/>
    </dgm:pt>
    <dgm:pt modelId="{41378DBB-1AD9-4120-B2EF-613CA8B59910}" type="pres">
      <dgm:prSet presAssocID="{4806782A-74E0-44B3-AD7D-46CD4E60D0C1}" presName="accentRepeatNode" presStyleLbl="solidAlignAcc1" presStyleIdx="4" presStyleCnt="12" custLinFactX="441506" custLinFactY="-286866" custLinFactNeighborX="500000" custLinFactNeighborY="-300000"/>
      <dgm:spPr/>
    </dgm:pt>
    <dgm:pt modelId="{7AEDF634-A3AE-48BE-9C0D-27700C8BDE41}" type="pres">
      <dgm:prSet presAssocID="{2CE776BA-4B63-4D35-982D-4997F7E2BD14}" presName="image3" presStyleCnt="0"/>
      <dgm:spPr/>
    </dgm:pt>
    <dgm:pt modelId="{A1C06A4D-C021-461E-B149-303FA0DC28B9}" type="pres">
      <dgm:prSet presAssocID="{2CE776BA-4B63-4D35-982D-4997F7E2BD14}" presName="imageRepeatNode" presStyleLbl="alignAcc1" presStyleIdx="2" presStyleCnt="6"/>
      <dgm:spPr/>
    </dgm:pt>
    <dgm:pt modelId="{84E9E3D4-6CD9-4EA0-BA81-219F35AA8301}" type="pres">
      <dgm:prSet presAssocID="{2CE776BA-4B63-4D35-982D-4997F7E2BD14}" presName="imageaccent3" presStyleCnt="0"/>
      <dgm:spPr/>
    </dgm:pt>
    <dgm:pt modelId="{80CAEFA8-E589-44FF-BB16-0B300B8C9773}" type="pres">
      <dgm:prSet presAssocID="{2CE776BA-4B63-4D35-982D-4997F7E2BD14}" presName="accentRepeatNode" presStyleLbl="solidAlignAcc1" presStyleIdx="5" presStyleCnt="12" custLinFactX="259574" custLinFactY="-139765" custLinFactNeighborX="300000" custLinFactNeighborY="-200000"/>
      <dgm:spPr/>
    </dgm:pt>
    <dgm:pt modelId="{33426C99-C935-4D69-B7F7-2891FDA6F016}" type="pres">
      <dgm:prSet presAssocID="{4E047941-FF7A-4699-AB28-3C59B92C483B}" presName="text4" presStyleCnt="0"/>
      <dgm:spPr/>
    </dgm:pt>
    <dgm:pt modelId="{1E81B848-9395-4778-AA08-72309E655EFA}" type="pres">
      <dgm:prSet presAssocID="{4E047941-FF7A-4699-AB28-3C59B92C483B}" presName="textRepeatNode" presStyleLbl="alignNode1" presStyleIdx="3" presStyleCnt="6">
        <dgm:presLayoutVars>
          <dgm:chMax val="0"/>
          <dgm:chPref val="0"/>
          <dgm:bulletEnabled val="1"/>
        </dgm:presLayoutVars>
      </dgm:prSet>
      <dgm:spPr/>
    </dgm:pt>
    <dgm:pt modelId="{5C5DAF18-2506-4231-B410-F6CDDA049A77}" type="pres">
      <dgm:prSet presAssocID="{4E047941-FF7A-4699-AB28-3C59B92C483B}" presName="textaccent4" presStyleCnt="0"/>
      <dgm:spPr/>
    </dgm:pt>
    <dgm:pt modelId="{98C8C1A3-FDCC-4452-8A9F-FA2C85497A20}" type="pres">
      <dgm:prSet presAssocID="{4E047941-FF7A-4699-AB28-3C59B92C483B}" presName="accentRepeatNode" presStyleLbl="solidAlignAcc1" presStyleIdx="6" presStyleCnt="12"/>
      <dgm:spPr/>
    </dgm:pt>
    <dgm:pt modelId="{265C77A1-1BB6-4B96-8B20-44105C7588E9}" type="pres">
      <dgm:prSet presAssocID="{1A57D25A-A43E-4F49-BC03-B2AC331CDA18}" presName="image4" presStyleCnt="0"/>
      <dgm:spPr/>
    </dgm:pt>
    <dgm:pt modelId="{7C300A44-DC41-4C19-9F90-8FE0EC001722}" type="pres">
      <dgm:prSet presAssocID="{1A57D25A-A43E-4F49-BC03-B2AC331CDA18}" presName="imageRepeatNode" presStyleLbl="alignAcc1" presStyleIdx="3" presStyleCnt="6"/>
      <dgm:spPr/>
    </dgm:pt>
    <dgm:pt modelId="{005BA24E-7209-4265-991B-6E3D23882650}" type="pres">
      <dgm:prSet presAssocID="{1A57D25A-A43E-4F49-BC03-B2AC331CDA18}" presName="imageaccent4" presStyleCnt="0"/>
      <dgm:spPr/>
    </dgm:pt>
    <dgm:pt modelId="{DE718D43-A488-4346-8D2F-073AF63482DD}" type="pres">
      <dgm:prSet presAssocID="{1A57D25A-A43E-4F49-BC03-B2AC331CDA18}" presName="accentRepeatNode" presStyleLbl="solidAlignAcc1" presStyleIdx="7" presStyleCnt="12"/>
      <dgm:spPr/>
    </dgm:pt>
    <dgm:pt modelId="{58EA4231-9D86-4883-9045-B9B3BD41CED4}" type="pres">
      <dgm:prSet presAssocID="{F33AFD09-69E6-4A4C-B03A-A193FF9BD02E}" presName="text5" presStyleCnt="0"/>
      <dgm:spPr/>
    </dgm:pt>
    <dgm:pt modelId="{C2CB07CD-749D-4A82-9178-EEA237CA87D1}" type="pres">
      <dgm:prSet presAssocID="{F33AFD09-69E6-4A4C-B03A-A193FF9BD02E}" presName="textRepeatNode" presStyleLbl="alignNode1" presStyleIdx="4" presStyleCnt="6">
        <dgm:presLayoutVars>
          <dgm:chMax val="0"/>
          <dgm:chPref val="0"/>
          <dgm:bulletEnabled val="1"/>
        </dgm:presLayoutVars>
      </dgm:prSet>
      <dgm:spPr/>
    </dgm:pt>
    <dgm:pt modelId="{A21FD6A4-9D6C-4641-A018-A887F0E7A18F}" type="pres">
      <dgm:prSet presAssocID="{F33AFD09-69E6-4A4C-B03A-A193FF9BD02E}" presName="textaccent5" presStyleCnt="0"/>
      <dgm:spPr/>
    </dgm:pt>
    <dgm:pt modelId="{CACBE235-A0BF-487E-9CEA-C3E9C323EE21}" type="pres">
      <dgm:prSet presAssocID="{F33AFD09-69E6-4A4C-B03A-A193FF9BD02E}" presName="accentRepeatNode" presStyleLbl="solidAlignAcc1" presStyleIdx="8" presStyleCnt="12"/>
      <dgm:spPr/>
    </dgm:pt>
    <dgm:pt modelId="{E4CEF143-B23A-49BC-AE9D-3B0564D1BCD0}" type="pres">
      <dgm:prSet presAssocID="{D0512561-0D27-4673-81D9-6DBAF972CB05}" presName="image5" presStyleCnt="0"/>
      <dgm:spPr/>
    </dgm:pt>
    <dgm:pt modelId="{FD2C32D3-2264-41C4-A7B6-AD3692D2D40C}" type="pres">
      <dgm:prSet presAssocID="{D0512561-0D27-4673-81D9-6DBAF972CB05}" presName="imageRepeatNode" presStyleLbl="alignAcc1" presStyleIdx="4" presStyleCnt="6"/>
      <dgm:spPr/>
    </dgm:pt>
    <dgm:pt modelId="{C7F4E92C-CC11-4064-8FA3-8A55C17A4118}" type="pres">
      <dgm:prSet presAssocID="{D0512561-0D27-4673-81D9-6DBAF972CB05}" presName="imageaccent5" presStyleCnt="0"/>
      <dgm:spPr/>
    </dgm:pt>
    <dgm:pt modelId="{D159D98C-9625-4C79-939F-25186F99842C}" type="pres">
      <dgm:prSet presAssocID="{D0512561-0D27-4673-81D9-6DBAF972CB05}" presName="accentRepeatNode" presStyleLbl="solidAlignAcc1" presStyleIdx="9" presStyleCnt="12"/>
      <dgm:spPr/>
    </dgm:pt>
    <dgm:pt modelId="{C796B027-A046-4F42-B6E9-8FD08EA5905F}" type="pres">
      <dgm:prSet presAssocID="{53369317-4DF3-4CFC-A8F0-56D09293745F}" presName="text6" presStyleCnt="0"/>
      <dgm:spPr/>
    </dgm:pt>
    <dgm:pt modelId="{CF3224BA-5AB5-45EE-8008-389A36FD68A9}" type="pres">
      <dgm:prSet presAssocID="{53369317-4DF3-4CFC-A8F0-56D09293745F}" presName="textRepeatNode" presStyleLbl="alignNode1" presStyleIdx="5" presStyleCnt="6">
        <dgm:presLayoutVars>
          <dgm:chMax val="0"/>
          <dgm:chPref val="0"/>
          <dgm:bulletEnabled val="1"/>
        </dgm:presLayoutVars>
      </dgm:prSet>
      <dgm:spPr/>
    </dgm:pt>
    <dgm:pt modelId="{10310ACD-87D0-4E11-92F3-4097AB7C0922}" type="pres">
      <dgm:prSet presAssocID="{53369317-4DF3-4CFC-A8F0-56D09293745F}" presName="textaccent6" presStyleCnt="0"/>
      <dgm:spPr/>
    </dgm:pt>
    <dgm:pt modelId="{9BB3A08E-663B-4556-A7F0-7B0FB680EAD1}" type="pres">
      <dgm:prSet presAssocID="{53369317-4DF3-4CFC-A8F0-56D09293745F}" presName="accentRepeatNode" presStyleLbl="solidAlignAcc1" presStyleIdx="10" presStyleCnt="12"/>
      <dgm:spPr/>
    </dgm:pt>
    <dgm:pt modelId="{02CC3D1D-F26D-42A8-BF6F-0EDFA2EB1350}" type="pres">
      <dgm:prSet presAssocID="{83919977-C917-49DD-85E6-2343413EAE4F}" presName="image6" presStyleCnt="0"/>
      <dgm:spPr/>
    </dgm:pt>
    <dgm:pt modelId="{1483FE43-F242-450B-AC85-93DAA89BE836}" type="pres">
      <dgm:prSet presAssocID="{83919977-C917-49DD-85E6-2343413EAE4F}" presName="imageRepeatNode" presStyleLbl="alignAcc1" presStyleIdx="5" presStyleCnt="6"/>
      <dgm:spPr/>
    </dgm:pt>
    <dgm:pt modelId="{5BF786E4-F442-452F-A68D-EB893C0BCBA1}" type="pres">
      <dgm:prSet presAssocID="{83919977-C917-49DD-85E6-2343413EAE4F}" presName="imageaccent6" presStyleCnt="0"/>
      <dgm:spPr/>
    </dgm:pt>
    <dgm:pt modelId="{19858016-68FB-42A4-A8A8-637FE0D6A838}" type="pres">
      <dgm:prSet presAssocID="{83919977-C917-49DD-85E6-2343413EAE4F}" presName="accentRepeatNode" presStyleLbl="solidAlignAcc1" presStyleIdx="11" presStyleCnt="12"/>
      <dgm:spPr/>
    </dgm:pt>
  </dgm:ptLst>
  <dgm:cxnLst>
    <dgm:cxn modelId="{82624737-45AF-40B8-9085-9B096F007027}" type="presOf" srcId="{6BD94633-0934-49CF-944D-C333D8550C3E}" destId="{879A0AB1-C615-42D3-B1B0-0E5CD9287B23}" srcOrd="0" destOrd="0" presId="urn:microsoft.com/office/officeart/2008/layout/HexagonCluster"/>
    <dgm:cxn modelId="{02599B39-C186-4A74-A3AA-4861F1159FFD}" srcId="{6BD94633-0934-49CF-944D-C333D8550C3E}" destId="{5D105CF1-BF25-409F-A9A2-682635A146A0}" srcOrd="1" destOrd="0" parTransId="{77C13FCD-4D1C-4CFD-899B-4B536C6B1768}" sibTransId="{58D45296-E21E-42DA-809E-B557C21F7815}"/>
    <dgm:cxn modelId="{81444C4A-49E2-49D3-B011-A97EE8AE9049}" srcId="{6BD94633-0934-49CF-944D-C333D8550C3E}" destId="{4E047941-FF7A-4699-AB28-3C59B92C483B}" srcOrd="3" destOrd="0" parTransId="{70A3D4C6-3641-4E6B-B85C-C3DC83CA3DB3}" sibTransId="{1A57D25A-A43E-4F49-BC03-B2AC331CDA18}"/>
    <dgm:cxn modelId="{011DC64D-26B6-449D-B7C4-8CD3C04A7465}" type="presOf" srcId="{1A57D25A-A43E-4F49-BC03-B2AC331CDA18}" destId="{7C300A44-DC41-4C19-9F90-8FE0EC001722}" srcOrd="0" destOrd="0" presId="urn:microsoft.com/office/officeart/2008/layout/HexagonCluster"/>
    <dgm:cxn modelId="{12C5634E-0C2E-4471-B1F5-7C773DB6E40D}" type="presOf" srcId="{1A25BD21-1CD1-42A7-A134-71576F5C78A7}" destId="{A5238EDF-F8C8-42B7-BBBD-F959BDCB5D83}" srcOrd="0" destOrd="0" presId="urn:microsoft.com/office/officeart/2008/layout/HexagonCluster"/>
    <dgm:cxn modelId="{9D45CE6F-BBE5-4FDE-A3EB-5E1E2366E4BB}" type="presOf" srcId="{2CE776BA-4B63-4D35-982D-4997F7E2BD14}" destId="{A1C06A4D-C021-461E-B149-303FA0DC28B9}" srcOrd="0" destOrd="0" presId="urn:microsoft.com/office/officeart/2008/layout/HexagonCluster"/>
    <dgm:cxn modelId="{E062E077-76AE-4D1A-A045-567A07469714}" type="presOf" srcId="{2DCB1DC3-FA29-4561-9A8C-9CA0A04109A1}" destId="{DE70EF04-2704-4DA3-8E5A-823482B7D4F6}" srcOrd="0" destOrd="0" presId="urn:microsoft.com/office/officeart/2008/layout/HexagonCluster"/>
    <dgm:cxn modelId="{1F6BAC78-4488-47F9-826D-76D6E658ACBC}" type="presOf" srcId="{83919977-C917-49DD-85E6-2343413EAE4F}" destId="{1483FE43-F242-450B-AC85-93DAA89BE836}" srcOrd="0" destOrd="0" presId="urn:microsoft.com/office/officeart/2008/layout/HexagonCluster"/>
    <dgm:cxn modelId="{4F359D59-C21E-4ACC-8491-18206DF20B2F}" type="presOf" srcId="{5D105CF1-BF25-409F-A9A2-682635A146A0}" destId="{831E77F4-5E98-4745-9CB7-041E6C55D922}" srcOrd="0" destOrd="0" presId="urn:microsoft.com/office/officeart/2008/layout/HexagonCluster"/>
    <dgm:cxn modelId="{541FFE86-7F88-41C1-AB39-41979A23D2F1}" type="presOf" srcId="{4806782A-74E0-44B3-AD7D-46CD4E60D0C1}" destId="{D9F80F97-DE9F-4517-88C3-D8E1964184BC}" srcOrd="0" destOrd="0" presId="urn:microsoft.com/office/officeart/2008/layout/HexagonCluster"/>
    <dgm:cxn modelId="{3D7DE99A-B1D4-460B-A1F2-548A9F344C50}" type="presOf" srcId="{58D45296-E21E-42DA-809E-B557C21F7815}" destId="{D8969B91-7B34-4C2B-A519-47C2AA6AE69A}" srcOrd="0" destOrd="0" presId="urn:microsoft.com/office/officeart/2008/layout/HexagonCluster"/>
    <dgm:cxn modelId="{5DA3AD9F-8471-4534-999E-F21269940662}" type="presOf" srcId="{53369317-4DF3-4CFC-A8F0-56D09293745F}" destId="{CF3224BA-5AB5-45EE-8008-389A36FD68A9}" srcOrd="0" destOrd="0" presId="urn:microsoft.com/office/officeart/2008/layout/HexagonCluster"/>
    <dgm:cxn modelId="{6AED71A5-9096-4829-A909-507A26ACACD3}" type="presOf" srcId="{D0512561-0D27-4673-81D9-6DBAF972CB05}" destId="{FD2C32D3-2264-41C4-A7B6-AD3692D2D40C}" srcOrd="0" destOrd="0" presId="urn:microsoft.com/office/officeart/2008/layout/HexagonCluster"/>
    <dgm:cxn modelId="{A52773AE-E628-4A38-A00B-DFDEA40FDEDA}" type="presOf" srcId="{F33AFD09-69E6-4A4C-B03A-A193FF9BD02E}" destId="{C2CB07CD-749D-4A82-9178-EEA237CA87D1}" srcOrd="0" destOrd="0" presId="urn:microsoft.com/office/officeart/2008/layout/HexagonCluster"/>
    <dgm:cxn modelId="{E8EA06BB-A76D-4AC2-9C3D-AA9B2F57B915}" srcId="{6BD94633-0934-49CF-944D-C333D8550C3E}" destId="{F33AFD09-69E6-4A4C-B03A-A193FF9BD02E}" srcOrd="4" destOrd="0" parTransId="{F6DB7F3D-2437-41FA-B6EC-14F2F89E6BB2}" sibTransId="{D0512561-0D27-4673-81D9-6DBAF972CB05}"/>
    <dgm:cxn modelId="{82D823D5-4D71-4C50-811B-C88A4FCBC2E7}" srcId="{6BD94633-0934-49CF-944D-C333D8550C3E}" destId="{4806782A-74E0-44B3-AD7D-46CD4E60D0C1}" srcOrd="2" destOrd="0" parTransId="{55E941C1-9119-4CB4-9422-9DC1E9504201}" sibTransId="{2CE776BA-4B63-4D35-982D-4997F7E2BD14}"/>
    <dgm:cxn modelId="{5B911AD8-381D-4206-BE84-24DED75A77A2}" srcId="{6BD94633-0934-49CF-944D-C333D8550C3E}" destId="{53369317-4DF3-4CFC-A8F0-56D09293745F}" srcOrd="5" destOrd="0" parTransId="{3204CC0E-A0E9-4B0E-8652-5C34DCA4F5EC}" sibTransId="{83919977-C917-49DD-85E6-2343413EAE4F}"/>
    <dgm:cxn modelId="{2BA67EFA-F567-4C0D-A954-FD4291D3EEF4}" type="presOf" srcId="{4E047941-FF7A-4699-AB28-3C59B92C483B}" destId="{1E81B848-9395-4778-AA08-72309E655EFA}" srcOrd="0" destOrd="0" presId="urn:microsoft.com/office/officeart/2008/layout/HexagonCluster"/>
    <dgm:cxn modelId="{EDAEB8FE-F58F-4069-A88B-144F2B491B39}" srcId="{6BD94633-0934-49CF-944D-C333D8550C3E}" destId="{2DCB1DC3-FA29-4561-9A8C-9CA0A04109A1}" srcOrd="0" destOrd="0" parTransId="{0B17BA1E-34EA-426C-A568-FCC96B0FFA1A}" sibTransId="{1A25BD21-1CD1-42A7-A134-71576F5C78A7}"/>
    <dgm:cxn modelId="{38545491-1CC1-40E7-9EA4-51DFF5ACF50A}" type="presParOf" srcId="{879A0AB1-C615-42D3-B1B0-0E5CD9287B23}" destId="{DC9D6BAF-F5AA-4616-961E-C4BFB2CB3C30}" srcOrd="0" destOrd="0" presId="urn:microsoft.com/office/officeart/2008/layout/HexagonCluster"/>
    <dgm:cxn modelId="{9D7CDF97-C199-49DA-A423-F35014902FEA}" type="presParOf" srcId="{DC9D6BAF-F5AA-4616-961E-C4BFB2CB3C30}" destId="{DE70EF04-2704-4DA3-8E5A-823482B7D4F6}" srcOrd="0" destOrd="0" presId="urn:microsoft.com/office/officeart/2008/layout/HexagonCluster"/>
    <dgm:cxn modelId="{92B2EDED-B2D1-4B89-80FF-A6699BB78303}" type="presParOf" srcId="{879A0AB1-C615-42D3-B1B0-0E5CD9287B23}" destId="{4AF62B41-46C5-4423-A848-E631A2196D30}" srcOrd="1" destOrd="0" presId="urn:microsoft.com/office/officeart/2008/layout/HexagonCluster"/>
    <dgm:cxn modelId="{75469C71-8B88-4DF9-ACC1-DD13F82FE64F}" type="presParOf" srcId="{4AF62B41-46C5-4423-A848-E631A2196D30}" destId="{D276F509-DCC1-4ED3-AD77-1FF1A1BFF760}" srcOrd="0" destOrd="0" presId="urn:microsoft.com/office/officeart/2008/layout/HexagonCluster"/>
    <dgm:cxn modelId="{1D13FC19-6CA3-4172-A873-FBC53AF5992A}" type="presParOf" srcId="{879A0AB1-C615-42D3-B1B0-0E5CD9287B23}" destId="{0587B99E-9CFF-4CBB-95DB-F80BECFE407E}" srcOrd="2" destOrd="0" presId="urn:microsoft.com/office/officeart/2008/layout/HexagonCluster"/>
    <dgm:cxn modelId="{C48F6427-EE6B-4762-84CE-DBBE4726B962}" type="presParOf" srcId="{0587B99E-9CFF-4CBB-95DB-F80BECFE407E}" destId="{A5238EDF-F8C8-42B7-BBBD-F959BDCB5D83}" srcOrd="0" destOrd="0" presId="urn:microsoft.com/office/officeart/2008/layout/HexagonCluster"/>
    <dgm:cxn modelId="{E20B29A8-E510-4007-AB89-19EBB548DC5F}" type="presParOf" srcId="{879A0AB1-C615-42D3-B1B0-0E5CD9287B23}" destId="{27699537-3115-499A-BBFF-DDB1FB1C1960}" srcOrd="3" destOrd="0" presId="urn:microsoft.com/office/officeart/2008/layout/HexagonCluster"/>
    <dgm:cxn modelId="{6CE6E49D-95CC-4D5A-B2CA-3A5F8E03AD33}" type="presParOf" srcId="{27699537-3115-499A-BBFF-DDB1FB1C1960}" destId="{BD4A3C08-97E9-4C7E-A8D5-57A5EB50872B}" srcOrd="0" destOrd="0" presId="urn:microsoft.com/office/officeart/2008/layout/HexagonCluster"/>
    <dgm:cxn modelId="{D8D42829-AEA9-4EDC-9224-F98085E5C219}" type="presParOf" srcId="{879A0AB1-C615-42D3-B1B0-0E5CD9287B23}" destId="{0D19A6B1-37C4-4D26-97F3-66584FA27434}" srcOrd="4" destOrd="0" presId="urn:microsoft.com/office/officeart/2008/layout/HexagonCluster"/>
    <dgm:cxn modelId="{0A30BDFF-8648-43E4-B7FA-B5803E7136D6}" type="presParOf" srcId="{0D19A6B1-37C4-4D26-97F3-66584FA27434}" destId="{831E77F4-5E98-4745-9CB7-041E6C55D922}" srcOrd="0" destOrd="0" presId="urn:microsoft.com/office/officeart/2008/layout/HexagonCluster"/>
    <dgm:cxn modelId="{C11F5061-4514-47B3-8760-6E3A2C371ACF}" type="presParOf" srcId="{879A0AB1-C615-42D3-B1B0-0E5CD9287B23}" destId="{CB8E1100-1AD7-4AB6-A6AA-15E681F82F19}" srcOrd="5" destOrd="0" presId="urn:microsoft.com/office/officeart/2008/layout/HexagonCluster"/>
    <dgm:cxn modelId="{85C81DC3-D62D-43B3-9442-D71296976DE5}" type="presParOf" srcId="{CB8E1100-1AD7-4AB6-A6AA-15E681F82F19}" destId="{FFD9078F-9651-431E-AE8A-6811CDA9691A}" srcOrd="0" destOrd="0" presId="urn:microsoft.com/office/officeart/2008/layout/HexagonCluster"/>
    <dgm:cxn modelId="{8BEA03D3-3BD4-4AB3-8799-AFE896E51BAD}" type="presParOf" srcId="{879A0AB1-C615-42D3-B1B0-0E5CD9287B23}" destId="{E79399AB-BCC2-4139-B79A-15D8D09FF91E}" srcOrd="6" destOrd="0" presId="urn:microsoft.com/office/officeart/2008/layout/HexagonCluster"/>
    <dgm:cxn modelId="{C18CB27D-C69D-4D3D-8175-858D3062564E}" type="presParOf" srcId="{E79399AB-BCC2-4139-B79A-15D8D09FF91E}" destId="{D8969B91-7B34-4C2B-A519-47C2AA6AE69A}" srcOrd="0" destOrd="0" presId="urn:microsoft.com/office/officeart/2008/layout/HexagonCluster"/>
    <dgm:cxn modelId="{B727814E-85E0-4D33-8207-BEF403CC443E}" type="presParOf" srcId="{879A0AB1-C615-42D3-B1B0-0E5CD9287B23}" destId="{00773E3E-72B7-4F0B-AB76-16F120CEE20A}" srcOrd="7" destOrd="0" presId="urn:microsoft.com/office/officeart/2008/layout/HexagonCluster"/>
    <dgm:cxn modelId="{F2CB32C2-849D-4EA9-A915-939192A11798}" type="presParOf" srcId="{00773E3E-72B7-4F0B-AB76-16F120CEE20A}" destId="{B0B5347A-C5CF-4752-8805-BF53ACCD6B43}" srcOrd="0" destOrd="0" presId="urn:microsoft.com/office/officeart/2008/layout/HexagonCluster"/>
    <dgm:cxn modelId="{4AFD4B24-7FF2-4BAB-9E47-5869A6367491}" type="presParOf" srcId="{879A0AB1-C615-42D3-B1B0-0E5CD9287B23}" destId="{AEEE9F48-425D-488B-843C-B06475B17B38}" srcOrd="8" destOrd="0" presId="urn:microsoft.com/office/officeart/2008/layout/HexagonCluster"/>
    <dgm:cxn modelId="{EBB4EBE7-3A70-4065-A85C-52453FB377E3}" type="presParOf" srcId="{AEEE9F48-425D-488B-843C-B06475B17B38}" destId="{D9F80F97-DE9F-4517-88C3-D8E1964184BC}" srcOrd="0" destOrd="0" presId="urn:microsoft.com/office/officeart/2008/layout/HexagonCluster"/>
    <dgm:cxn modelId="{B587FA3A-D165-4EE4-A374-063CFB435BDD}" type="presParOf" srcId="{879A0AB1-C615-42D3-B1B0-0E5CD9287B23}" destId="{83964E44-CE27-454A-8E6B-ED05EFE61F2D}" srcOrd="9" destOrd="0" presId="urn:microsoft.com/office/officeart/2008/layout/HexagonCluster"/>
    <dgm:cxn modelId="{A1F05F0B-3361-432F-981B-F97D9A1896F8}" type="presParOf" srcId="{83964E44-CE27-454A-8E6B-ED05EFE61F2D}" destId="{41378DBB-1AD9-4120-B2EF-613CA8B59910}" srcOrd="0" destOrd="0" presId="urn:microsoft.com/office/officeart/2008/layout/HexagonCluster"/>
    <dgm:cxn modelId="{CE44572F-D896-447D-8401-C36DE200E7F0}" type="presParOf" srcId="{879A0AB1-C615-42D3-B1B0-0E5CD9287B23}" destId="{7AEDF634-A3AE-48BE-9C0D-27700C8BDE41}" srcOrd="10" destOrd="0" presId="urn:microsoft.com/office/officeart/2008/layout/HexagonCluster"/>
    <dgm:cxn modelId="{A6032287-74C1-439D-B401-0405EE331D34}" type="presParOf" srcId="{7AEDF634-A3AE-48BE-9C0D-27700C8BDE41}" destId="{A1C06A4D-C021-461E-B149-303FA0DC28B9}" srcOrd="0" destOrd="0" presId="urn:microsoft.com/office/officeart/2008/layout/HexagonCluster"/>
    <dgm:cxn modelId="{DC9FDD6C-A3F9-4326-8E0A-7851DB66A212}" type="presParOf" srcId="{879A0AB1-C615-42D3-B1B0-0E5CD9287B23}" destId="{84E9E3D4-6CD9-4EA0-BA81-219F35AA8301}" srcOrd="11" destOrd="0" presId="urn:microsoft.com/office/officeart/2008/layout/HexagonCluster"/>
    <dgm:cxn modelId="{41EFBD5C-5587-4FB1-B08E-79E70E9C47DF}" type="presParOf" srcId="{84E9E3D4-6CD9-4EA0-BA81-219F35AA8301}" destId="{80CAEFA8-E589-44FF-BB16-0B300B8C9773}" srcOrd="0" destOrd="0" presId="urn:microsoft.com/office/officeart/2008/layout/HexagonCluster"/>
    <dgm:cxn modelId="{2CD80E4F-89DE-407B-B441-CCD955A6E94C}" type="presParOf" srcId="{879A0AB1-C615-42D3-B1B0-0E5CD9287B23}" destId="{33426C99-C935-4D69-B7F7-2891FDA6F016}" srcOrd="12" destOrd="0" presId="urn:microsoft.com/office/officeart/2008/layout/HexagonCluster"/>
    <dgm:cxn modelId="{C833813D-F5A9-40F8-8930-F78BE72FA018}" type="presParOf" srcId="{33426C99-C935-4D69-B7F7-2891FDA6F016}" destId="{1E81B848-9395-4778-AA08-72309E655EFA}" srcOrd="0" destOrd="0" presId="urn:microsoft.com/office/officeart/2008/layout/HexagonCluster"/>
    <dgm:cxn modelId="{08ACE722-A8EC-41F3-B97B-47D052F6F0AF}" type="presParOf" srcId="{879A0AB1-C615-42D3-B1B0-0E5CD9287B23}" destId="{5C5DAF18-2506-4231-B410-F6CDDA049A77}" srcOrd="13" destOrd="0" presId="urn:microsoft.com/office/officeart/2008/layout/HexagonCluster"/>
    <dgm:cxn modelId="{6E9AE4A1-96AF-4482-80D2-9BD14C8490C3}" type="presParOf" srcId="{5C5DAF18-2506-4231-B410-F6CDDA049A77}" destId="{98C8C1A3-FDCC-4452-8A9F-FA2C85497A20}" srcOrd="0" destOrd="0" presId="urn:microsoft.com/office/officeart/2008/layout/HexagonCluster"/>
    <dgm:cxn modelId="{9EF720D1-CAF8-4D1B-A6C6-88F4A07B0630}" type="presParOf" srcId="{879A0AB1-C615-42D3-B1B0-0E5CD9287B23}" destId="{265C77A1-1BB6-4B96-8B20-44105C7588E9}" srcOrd="14" destOrd="0" presId="urn:microsoft.com/office/officeart/2008/layout/HexagonCluster"/>
    <dgm:cxn modelId="{F21EF50B-FEBB-4032-88D8-2A282B1C9374}" type="presParOf" srcId="{265C77A1-1BB6-4B96-8B20-44105C7588E9}" destId="{7C300A44-DC41-4C19-9F90-8FE0EC001722}" srcOrd="0" destOrd="0" presId="urn:microsoft.com/office/officeart/2008/layout/HexagonCluster"/>
    <dgm:cxn modelId="{9D07F4CF-80F4-4197-B53A-648B6E5707C6}" type="presParOf" srcId="{879A0AB1-C615-42D3-B1B0-0E5CD9287B23}" destId="{005BA24E-7209-4265-991B-6E3D23882650}" srcOrd="15" destOrd="0" presId="urn:microsoft.com/office/officeart/2008/layout/HexagonCluster"/>
    <dgm:cxn modelId="{DF0394D8-EB72-4EA1-9D07-84BAFE7F282C}" type="presParOf" srcId="{005BA24E-7209-4265-991B-6E3D23882650}" destId="{DE718D43-A488-4346-8D2F-073AF63482DD}" srcOrd="0" destOrd="0" presId="urn:microsoft.com/office/officeart/2008/layout/HexagonCluster"/>
    <dgm:cxn modelId="{3722221D-D02C-4508-8047-5A72B71ADA6B}" type="presParOf" srcId="{879A0AB1-C615-42D3-B1B0-0E5CD9287B23}" destId="{58EA4231-9D86-4883-9045-B9B3BD41CED4}" srcOrd="16" destOrd="0" presId="urn:microsoft.com/office/officeart/2008/layout/HexagonCluster"/>
    <dgm:cxn modelId="{23791FD6-AB49-4D2A-8197-270D9672ED5A}" type="presParOf" srcId="{58EA4231-9D86-4883-9045-B9B3BD41CED4}" destId="{C2CB07CD-749D-4A82-9178-EEA237CA87D1}" srcOrd="0" destOrd="0" presId="urn:microsoft.com/office/officeart/2008/layout/HexagonCluster"/>
    <dgm:cxn modelId="{4759AA6A-4107-49FB-A898-EC9A17BB737F}" type="presParOf" srcId="{879A0AB1-C615-42D3-B1B0-0E5CD9287B23}" destId="{A21FD6A4-9D6C-4641-A018-A887F0E7A18F}" srcOrd="17" destOrd="0" presId="urn:microsoft.com/office/officeart/2008/layout/HexagonCluster"/>
    <dgm:cxn modelId="{7B44340F-06B6-42C1-8A33-58DEA5C97D91}" type="presParOf" srcId="{A21FD6A4-9D6C-4641-A018-A887F0E7A18F}" destId="{CACBE235-A0BF-487E-9CEA-C3E9C323EE21}" srcOrd="0" destOrd="0" presId="urn:microsoft.com/office/officeart/2008/layout/HexagonCluster"/>
    <dgm:cxn modelId="{4C20E7E8-F15A-43F8-AD9D-63B28C249C29}" type="presParOf" srcId="{879A0AB1-C615-42D3-B1B0-0E5CD9287B23}" destId="{E4CEF143-B23A-49BC-AE9D-3B0564D1BCD0}" srcOrd="18" destOrd="0" presId="urn:microsoft.com/office/officeart/2008/layout/HexagonCluster"/>
    <dgm:cxn modelId="{6C2B3AD7-B4EC-4FA2-9215-F582DF5B382B}" type="presParOf" srcId="{E4CEF143-B23A-49BC-AE9D-3B0564D1BCD0}" destId="{FD2C32D3-2264-41C4-A7B6-AD3692D2D40C}" srcOrd="0" destOrd="0" presId="urn:microsoft.com/office/officeart/2008/layout/HexagonCluster"/>
    <dgm:cxn modelId="{F4322C56-9089-4769-BCE2-5453C1A30029}" type="presParOf" srcId="{879A0AB1-C615-42D3-B1B0-0E5CD9287B23}" destId="{C7F4E92C-CC11-4064-8FA3-8A55C17A4118}" srcOrd="19" destOrd="0" presId="urn:microsoft.com/office/officeart/2008/layout/HexagonCluster"/>
    <dgm:cxn modelId="{F18FDC07-0AE5-4F43-81DC-0104FBDD8C99}" type="presParOf" srcId="{C7F4E92C-CC11-4064-8FA3-8A55C17A4118}" destId="{D159D98C-9625-4C79-939F-25186F99842C}" srcOrd="0" destOrd="0" presId="urn:microsoft.com/office/officeart/2008/layout/HexagonCluster"/>
    <dgm:cxn modelId="{BC4B7C7E-1F95-4509-9F65-FE655DE3AB01}" type="presParOf" srcId="{879A0AB1-C615-42D3-B1B0-0E5CD9287B23}" destId="{C796B027-A046-4F42-B6E9-8FD08EA5905F}" srcOrd="20" destOrd="0" presId="urn:microsoft.com/office/officeart/2008/layout/HexagonCluster"/>
    <dgm:cxn modelId="{55FADB5E-23D9-4017-8F7F-F251C139CF65}" type="presParOf" srcId="{C796B027-A046-4F42-B6E9-8FD08EA5905F}" destId="{CF3224BA-5AB5-45EE-8008-389A36FD68A9}" srcOrd="0" destOrd="0" presId="urn:microsoft.com/office/officeart/2008/layout/HexagonCluster"/>
    <dgm:cxn modelId="{4D8DDBDF-3B24-44D3-B842-2BC7B50C5AC6}" type="presParOf" srcId="{879A0AB1-C615-42D3-B1B0-0E5CD9287B23}" destId="{10310ACD-87D0-4E11-92F3-4097AB7C0922}" srcOrd="21" destOrd="0" presId="urn:microsoft.com/office/officeart/2008/layout/HexagonCluster"/>
    <dgm:cxn modelId="{A977654F-26D5-4194-838B-18A1E616EB1D}" type="presParOf" srcId="{10310ACD-87D0-4E11-92F3-4097AB7C0922}" destId="{9BB3A08E-663B-4556-A7F0-7B0FB680EAD1}" srcOrd="0" destOrd="0" presId="urn:microsoft.com/office/officeart/2008/layout/HexagonCluster"/>
    <dgm:cxn modelId="{5C474502-2234-4561-AAB8-4B64BCF24073}" type="presParOf" srcId="{879A0AB1-C615-42D3-B1B0-0E5CD9287B23}" destId="{02CC3D1D-F26D-42A8-BF6F-0EDFA2EB1350}" srcOrd="22" destOrd="0" presId="urn:microsoft.com/office/officeart/2008/layout/HexagonCluster"/>
    <dgm:cxn modelId="{FB298B1D-A7F4-40EB-A8F6-72167E084B80}" type="presParOf" srcId="{02CC3D1D-F26D-42A8-BF6F-0EDFA2EB1350}" destId="{1483FE43-F242-450B-AC85-93DAA89BE836}" srcOrd="0" destOrd="0" presId="urn:microsoft.com/office/officeart/2008/layout/HexagonCluster"/>
    <dgm:cxn modelId="{A5A26A78-8D55-49DA-96BF-450457C5CB0D}" type="presParOf" srcId="{879A0AB1-C615-42D3-B1B0-0E5CD9287B23}" destId="{5BF786E4-F442-452F-A68D-EB893C0BCBA1}" srcOrd="23" destOrd="0" presId="urn:microsoft.com/office/officeart/2008/layout/HexagonCluster"/>
    <dgm:cxn modelId="{BA0B8E85-20B5-482A-B803-935828E28F4B}" type="presParOf" srcId="{5BF786E4-F442-452F-A68D-EB893C0BCBA1}" destId="{19858016-68FB-42A4-A8A8-637FE0D6A838}"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A7D16-EFDA-412F-80BE-71633B4CCB52}">
      <dsp:nvSpPr>
        <dsp:cNvPr id="0" name=""/>
        <dsp:cNvSpPr/>
      </dsp:nvSpPr>
      <dsp:spPr>
        <a:xfrm rot="16200000">
          <a:off x="-2930952" y="2933164"/>
          <a:ext cx="11617422" cy="5751093"/>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0" tIns="0" rIns="291846" bIns="0" numCol="1" spcCol="1270" anchor="t" anchorCtr="0">
          <a:noAutofit/>
        </a:bodyPr>
        <a:lstStyle/>
        <a:p>
          <a:pPr marL="0" lvl="0" indent="0" algn="l" defTabSz="2044700">
            <a:lnSpc>
              <a:spcPct val="90000"/>
            </a:lnSpc>
            <a:spcBef>
              <a:spcPct val="0"/>
            </a:spcBef>
            <a:spcAft>
              <a:spcPct val="35000"/>
            </a:spcAft>
            <a:buNone/>
          </a:pPr>
          <a:r>
            <a:rPr lang="nb-NO" sz="4600" kern="1200" noProof="0" dirty="0"/>
            <a:t>Avgrensning</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Alle systemleverandører </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Brukergrensesnitt</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NHN Koordinerende ansvar</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Ny versjon av standard</a:t>
          </a:r>
        </a:p>
      </dsp:txBody>
      <dsp:txXfrm rot="5400000">
        <a:off x="2212" y="2323484"/>
        <a:ext cx="5751093" cy="6970454"/>
      </dsp:txXfrm>
    </dsp:sp>
    <dsp:sp modelId="{8707B2F2-1F77-40B9-A9DB-2E8B86C60A8D}">
      <dsp:nvSpPr>
        <dsp:cNvPr id="0" name=""/>
        <dsp:cNvSpPr/>
      </dsp:nvSpPr>
      <dsp:spPr>
        <a:xfrm rot="16200000">
          <a:off x="3251473" y="2933164"/>
          <a:ext cx="11617422" cy="5751093"/>
        </a:xfrm>
        <a:prstGeom prst="flowChartManualOperation">
          <a:avLst/>
        </a:prstGeom>
        <a:solidFill>
          <a:schemeClr val="accent2">
            <a:hueOff val="2028528"/>
            <a:satOff val="-5363"/>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0" tIns="0" rIns="291846" bIns="0" numCol="1" spcCol="1270" anchor="t" anchorCtr="0">
          <a:noAutofit/>
        </a:bodyPr>
        <a:lstStyle/>
        <a:p>
          <a:pPr marL="0" lvl="0" indent="0" algn="l" defTabSz="2044700">
            <a:lnSpc>
              <a:spcPct val="90000"/>
            </a:lnSpc>
            <a:spcBef>
              <a:spcPct val="0"/>
            </a:spcBef>
            <a:spcAft>
              <a:spcPct val="35000"/>
            </a:spcAft>
            <a:buNone/>
          </a:pPr>
          <a:r>
            <a:rPr lang="nb-NO" sz="4600" kern="1200" noProof="0" dirty="0"/>
            <a:t>Avhengigheter</a:t>
          </a:r>
        </a:p>
        <a:p>
          <a:pPr marL="0" lvl="0" indent="0" algn="l" defTabSz="2044700">
            <a:lnSpc>
              <a:spcPct val="90000"/>
            </a:lnSpc>
            <a:spcBef>
              <a:spcPct val="0"/>
            </a:spcBef>
            <a:spcAft>
              <a:spcPct val="35000"/>
            </a:spcAft>
            <a:buNone/>
          </a:pPr>
          <a:endParaRPr lang="nb-NO" sz="4600" kern="1200" noProof="0" dirty="0"/>
        </a:p>
        <a:p>
          <a:pPr marL="285750" lvl="1" indent="-285750" algn="l" defTabSz="1600200">
            <a:lnSpc>
              <a:spcPct val="90000"/>
            </a:lnSpc>
            <a:spcBef>
              <a:spcPct val="0"/>
            </a:spcBef>
            <a:spcAft>
              <a:spcPct val="15000"/>
            </a:spcAft>
            <a:buChar char="•"/>
          </a:pPr>
          <a:r>
            <a:rPr lang="nb-NO" sz="3600" kern="1200" noProof="0" dirty="0"/>
            <a:t>Systemleverandører</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Systemoppgradering</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Bruk av dialogmelding 1.0</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Parallell håndtering av versjoner</a:t>
          </a:r>
        </a:p>
        <a:p>
          <a:pPr marL="285750" lvl="1" indent="-285750" algn="l" defTabSz="1600200">
            <a:lnSpc>
              <a:spcPct val="90000"/>
            </a:lnSpc>
            <a:spcBef>
              <a:spcPct val="0"/>
            </a:spcBef>
            <a:spcAft>
              <a:spcPct val="15000"/>
            </a:spcAft>
            <a:buChar char="•"/>
          </a:pPr>
          <a:endParaRPr lang="nb-NO" sz="3600" kern="1200" noProof="0" dirty="0"/>
        </a:p>
      </dsp:txBody>
      <dsp:txXfrm rot="5400000">
        <a:off x="6184637" y="2323484"/>
        <a:ext cx="5751093" cy="6970454"/>
      </dsp:txXfrm>
    </dsp:sp>
    <dsp:sp modelId="{5FB7421B-A4F0-47FD-88C4-8624A8340E92}">
      <dsp:nvSpPr>
        <dsp:cNvPr id="0" name=""/>
        <dsp:cNvSpPr/>
      </dsp:nvSpPr>
      <dsp:spPr>
        <a:xfrm rot="16200000">
          <a:off x="9433898" y="2933164"/>
          <a:ext cx="11617422" cy="5751093"/>
        </a:xfrm>
        <a:prstGeom prst="flowChartManualOperation">
          <a:avLst/>
        </a:prstGeom>
        <a:solidFill>
          <a:schemeClr val="accent2">
            <a:hueOff val="4057056"/>
            <a:satOff val="-10726"/>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0" tIns="0" rIns="291846" bIns="0" numCol="1" spcCol="1270" anchor="t" anchorCtr="0">
          <a:noAutofit/>
        </a:bodyPr>
        <a:lstStyle/>
        <a:p>
          <a:pPr marL="0" lvl="0" indent="0" algn="l" defTabSz="2044700">
            <a:lnSpc>
              <a:spcPct val="90000"/>
            </a:lnSpc>
            <a:spcBef>
              <a:spcPct val="0"/>
            </a:spcBef>
            <a:spcAft>
              <a:spcPct val="35000"/>
            </a:spcAft>
            <a:buNone/>
          </a:pPr>
          <a:r>
            <a:rPr lang="nb-NO" sz="4600" kern="1200" noProof="0" dirty="0"/>
            <a:t>Forutsetninger</a:t>
          </a:r>
        </a:p>
        <a:p>
          <a:pPr marL="285750" lvl="1" indent="-285750" algn="l" defTabSz="1600200">
            <a:lnSpc>
              <a:spcPct val="90000"/>
            </a:lnSpc>
            <a:spcBef>
              <a:spcPct val="0"/>
            </a:spcBef>
            <a:spcAft>
              <a:spcPct val="15000"/>
            </a:spcAft>
            <a:buChar char="•"/>
          </a:pPr>
          <a:r>
            <a:rPr lang="nb-NO" sz="3600" kern="1200" noProof="0" dirty="0"/>
            <a:t>Bestiller</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Meldingsvalidator</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Finansiering og forankring</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Bruk av KS E-komp</a:t>
          </a:r>
        </a:p>
        <a:p>
          <a:pPr marL="285750" lvl="1" indent="-285750" algn="l" defTabSz="1600200">
            <a:lnSpc>
              <a:spcPct val="90000"/>
            </a:lnSpc>
            <a:spcBef>
              <a:spcPct val="0"/>
            </a:spcBef>
            <a:spcAft>
              <a:spcPct val="15000"/>
            </a:spcAft>
            <a:buChar char="•"/>
          </a:pPr>
          <a:endParaRPr lang="nb-NO" sz="3600" kern="1200" noProof="0" dirty="0"/>
        </a:p>
        <a:p>
          <a:pPr marL="285750" lvl="1" indent="-285750" algn="l" defTabSz="1600200">
            <a:lnSpc>
              <a:spcPct val="90000"/>
            </a:lnSpc>
            <a:spcBef>
              <a:spcPct val="0"/>
            </a:spcBef>
            <a:spcAft>
              <a:spcPct val="15000"/>
            </a:spcAft>
            <a:buChar char="•"/>
          </a:pPr>
          <a:r>
            <a:rPr lang="nb-NO" sz="3600" kern="1200" noProof="0" dirty="0"/>
            <a:t>Forankret standard</a:t>
          </a:r>
        </a:p>
      </dsp:txBody>
      <dsp:txXfrm rot="5400000">
        <a:off x="12367062" y="2323484"/>
        <a:ext cx="5751093" cy="6970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026F1-2F38-4C9E-9A45-D950A3309C92}">
      <dsp:nvSpPr>
        <dsp:cNvPr id="0" name=""/>
        <dsp:cNvSpPr/>
      </dsp:nvSpPr>
      <dsp:spPr>
        <a:xfrm rot="10800000">
          <a:off x="3969195" y="375940"/>
          <a:ext cx="13753673" cy="1280770"/>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0630" tIns="140970" rIns="263144" bIns="140970" numCol="1" spcCol="1270" anchor="ctr" anchorCtr="0">
          <a:noAutofit/>
        </a:bodyPr>
        <a:lstStyle/>
        <a:p>
          <a:pPr marL="0" lvl="0" indent="0" algn="ctr" defTabSz="1644650">
            <a:lnSpc>
              <a:spcPct val="90000"/>
            </a:lnSpc>
            <a:spcBef>
              <a:spcPct val="0"/>
            </a:spcBef>
            <a:spcAft>
              <a:spcPct val="35000"/>
            </a:spcAft>
            <a:buNone/>
          </a:pPr>
          <a:r>
            <a:rPr lang="nb-NO" sz="3700" kern="1200" dirty="0"/>
            <a:t>Nasjonal målarkitektur for datadeling </a:t>
          </a:r>
        </a:p>
      </dsp:txBody>
      <dsp:txXfrm rot="10800000">
        <a:off x="4289387" y="375940"/>
        <a:ext cx="13433481" cy="1280770"/>
      </dsp:txXfrm>
    </dsp:sp>
    <dsp:sp modelId="{A16A8C78-0BEB-405C-B6C1-F363849BF39B}">
      <dsp:nvSpPr>
        <dsp:cNvPr id="0" name=""/>
        <dsp:cNvSpPr/>
      </dsp:nvSpPr>
      <dsp:spPr>
        <a:xfrm>
          <a:off x="2959346" y="6477"/>
          <a:ext cx="2019697" cy="201969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AC156B-DBE2-4EFC-944F-AE4498ABBB0C}">
      <dsp:nvSpPr>
        <dsp:cNvPr id="0" name=""/>
        <dsp:cNvSpPr/>
      </dsp:nvSpPr>
      <dsp:spPr>
        <a:xfrm rot="10800000">
          <a:off x="3969195" y="3074846"/>
          <a:ext cx="13753673" cy="112814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0630" tIns="140970" rIns="263144" bIns="140970" numCol="1" spcCol="1270" anchor="ctr" anchorCtr="0">
          <a:noAutofit/>
        </a:bodyPr>
        <a:lstStyle/>
        <a:p>
          <a:pPr marL="0" lvl="0" indent="0" algn="ctr" defTabSz="1644650">
            <a:lnSpc>
              <a:spcPct val="90000"/>
            </a:lnSpc>
            <a:spcBef>
              <a:spcPct val="0"/>
            </a:spcBef>
            <a:spcAft>
              <a:spcPct val="35000"/>
            </a:spcAft>
            <a:buFont typeface="+mj-lt"/>
            <a:buNone/>
          </a:pPr>
          <a:r>
            <a:rPr lang="nb-NO" sz="3700" kern="1200" dirty="0"/>
            <a:t>Felles krav og retningslinjer for dokumentdeling </a:t>
          </a:r>
        </a:p>
      </dsp:txBody>
      <dsp:txXfrm rot="10800000">
        <a:off x="4251230" y="3074846"/>
        <a:ext cx="13471638" cy="1128142"/>
      </dsp:txXfrm>
    </dsp:sp>
    <dsp:sp modelId="{95C21655-CDFD-4D6C-896A-093950F6622B}">
      <dsp:nvSpPr>
        <dsp:cNvPr id="0" name=""/>
        <dsp:cNvSpPr/>
      </dsp:nvSpPr>
      <dsp:spPr>
        <a:xfrm>
          <a:off x="2959346" y="2629069"/>
          <a:ext cx="2019697" cy="201969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834D1AD-EFAA-4E6A-AD26-89BCEB6D14EC}">
      <dsp:nvSpPr>
        <dsp:cNvPr id="0" name=""/>
        <dsp:cNvSpPr/>
      </dsp:nvSpPr>
      <dsp:spPr>
        <a:xfrm rot="10800000">
          <a:off x="3969195" y="5697438"/>
          <a:ext cx="13753673" cy="112814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0630" tIns="140970" rIns="263144" bIns="140970" numCol="1" spcCol="1270" anchor="ctr" anchorCtr="0">
          <a:noAutofit/>
        </a:bodyPr>
        <a:lstStyle/>
        <a:p>
          <a:pPr marL="0" lvl="0" indent="0" algn="ctr" defTabSz="1644650">
            <a:lnSpc>
              <a:spcPct val="90000"/>
            </a:lnSpc>
            <a:spcBef>
              <a:spcPct val="0"/>
            </a:spcBef>
            <a:spcAft>
              <a:spcPct val="35000"/>
            </a:spcAft>
            <a:buFont typeface="+mj-lt"/>
            <a:buNone/>
          </a:pPr>
          <a:r>
            <a:rPr lang="nb-NO" sz="3700" kern="1200" dirty="0"/>
            <a:t>Felles avtalemodell for data- og dokumentdeling</a:t>
          </a:r>
        </a:p>
      </dsp:txBody>
      <dsp:txXfrm rot="10800000">
        <a:off x="4251230" y="5697438"/>
        <a:ext cx="13471638" cy="1128142"/>
      </dsp:txXfrm>
    </dsp:sp>
    <dsp:sp modelId="{FF341C93-9D60-4609-BBC9-B5B223227EC9}">
      <dsp:nvSpPr>
        <dsp:cNvPr id="0" name=""/>
        <dsp:cNvSpPr/>
      </dsp:nvSpPr>
      <dsp:spPr>
        <a:xfrm>
          <a:off x="2959346" y="5251661"/>
          <a:ext cx="2019697" cy="2019697"/>
        </a:xfrm>
        <a:prstGeom prst="ellipse">
          <a:avLst/>
        </a:prstGeom>
        <a:blipFill rotWithShape="1">
          <a:blip xmlns:r="http://schemas.openxmlformats.org/officeDocument/2006/relationships" r:embed="rId5"/>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714F36-9654-446B-8253-488581492DBE}">
      <dsp:nvSpPr>
        <dsp:cNvPr id="0" name=""/>
        <dsp:cNvSpPr/>
      </dsp:nvSpPr>
      <dsp:spPr>
        <a:xfrm rot="10800000">
          <a:off x="3969195" y="8243716"/>
          <a:ext cx="13753673" cy="128077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0630" tIns="140970" rIns="263144" bIns="140970" numCol="1" spcCol="1270" anchor="ctr" anchorCtr="0">
          <a:noAutofit/>
        </a:bodyPr>
        <a:lstStyle/>
        <a:p>
          <a:pPr marL="0" lvl="0" indent="0" algn="ctr" defTabSz="1644650">
            <a:lnSpc>
              <a:spcPct val="90000"/>
            </a:lnSpc>
            <a:spcBef>
              <a:spcPct val="0"/>
            </a:spcBef>
            <a:spcAft>
              <a:spcPct val="35000"/>
            </a:spcAft>
            <a:buFont typeface="+mj-lt"/>
            <a:buNone/>
          </a:pPr>
          <a:r>
            <a:rPr lang="nb-NO" sz="3700" kern="1200" dirty="0"/>
            <a:t>Modell for koordinert utvikling og forvaltning av felles grunnmur</a:t>
          </a:r>
        </a:p>
      </dsp:txBody>
      <dsp:txXfrm rot="10800000">
        <a:off x="4289387" y="8243716"/>
        <a:ext cx="13433481" cy="1280770"/>
      </dsp:txXfrm>
    </dsp:sp>
    <dsp:sp modelId="{E17DB90F-5B11-446D-9477-5D878A9B1C2C}">
      <dsp:nvSpPr>
        <dsp:cNvPr id="0" name=""/>
        <dsp:cNvSpPr/>
      </dsp:nvSpPr>
      <dsp:spPr>
        <a:xfrm>
          <a:off x="2959346" y="7874253"/>
          <a:ext cx="2019697" cy="2019697"/>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EF04-2704-4DA3-8E5A-823482B7D4F6}">
      <dsp:nvSpPr>
        <dsp:cNvPr id="0" name=""/>
        <dsp:cNvSpPr/>
      </dsp:nvSpPr>
      <dsp:spPr>
        <a:xfrm>
          <a:off x="3893612" y="5343833"/>
          <a:ext cx="2276777" cy="195503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nb-NO" sz="1700" kern="1200" dirty="0"/>
            <a:t>Dokumentasjon</a:t>
          </a:r>
        </a:p>
      </dsp:txBody>
      <dsp:txXfrm>
        <a:off x="4246263" y="5646649"/>
        <a:ext cx="1571475" cy="1349402"/>
      </dsp:txXfrm>
    </dsp:sp>
    <dsp:sp modelId="{D276F509-DCC1-4ED3-AD77-1FF1A1BFF760}">
      <dsp:nvSpPr>
        <dsp:cNvPr id="0" name=""/>
        <dsp:cNvSpPr/>
      </dsp:nvSpPr>
      <dsp:spPr>
        <a:xfrm>
          <a:off x="5953056" y="7256052"/>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38EDF-F8C8-42B7-BBBD-F959BDCB5D83}">
      <dsp:nvSpPr>
        <dsp:cNvPr id="0" name=""/>
        <dsp:cNvSpPr/>
      </dsp:nvSpPr>
      <dsp:spPr>
        <a:xfrm>
          <a:off x="5850203" y="6409715"/>
          <a:ext cx="2276777" cy="1955034"/>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A3C08-97E9-4C7E-A8D5-57A5EB50872B}">
      <dsp:nvSpPr>
        <dsp:cNvPr id="0" name=""/>
        <dsp:cNvSpPr/>
      </dsp:nvSpPr>
      <dsp:spPr>
        <a:xfrm>
          <a:off x="5499149" y="6996724"/>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1E77F4-5E98-4745-9CB7-041E6C55D922}">
      <dsp:nvSpPr>
        <dsp:cNvPr id="0" name=""/>
        <dsp:cNvSpPr/>
      </dsp:nvSpPr>
      <dsp:spPr>
        <a:xfrm>
          <a:off x="3918568" y="3219475"/>
          <a:ext cx="2276777" cy="195503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nb-NO" sz="1700" kern="1200" dirty="0"/>
            <a:t>Standarder</a:t>
          </a:r>
        </a:p>
      </dsp:txBody>
      <dsp:txXfrm>
        <a:off x="4271219" y="3522291"/>
        <a:ext cx="1571475" cy="1349402"/>
      </dsp:txXfrm>
    </dsp:sp>
    <dsp:sp modelId="{FFD9078F-9651-431E-AE8A-6811CDA9691A}">
      <dsp:nvSpPr>
        <dsp:cNvPr id="0" name=""/>
        <dsp:cNvSpPr/>
      </dsp:nvSpPr>
      <dsp:spPr>
        <a:xfrm>
          <a:off x="5485513" y="4910146"/>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969B91-7B34-4C2B-A519-47C2AA6AE69A}">
      <dsp:nvSpPr>
        <dsp:cNvPr id="0" name=""/>
        <dsp:cNvSpPr/>
      </dsp:nvSpPr>
      <dsp:spPr>
        <a:xfrm>
          <a:off x="5901485" y="4298394"/>
          <a:ext cx="2276777" cy="1955034"/>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B5347A-C5CF-4752-8805-BF53ACCD6B43}">
      <dsp:nvSpPr>
        <dsp:cNvPr id="0" name=""/>
        <dsp:cNvSpPr/>
      </dsp:nvSpPr>
      <dsp:spPr>
        <a:xfrm>
          <a:off x="5932177" y="5171992"/>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F80F97-DE9F-4517-88C3-D8E1964184BC}">
      <dsp:nvSpPr>
        <dsp:cNvPr id="0" name=""/>
        <dsp:cNvSpPr/>
      </dsp:nvSpPr>
      <dsp:spPr>
        <a:xfrm>
          <a:off x="5917622" y="13508"/>
          <a:ext cx="2276777" cy="195503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nb-NO" sz="1700" kern="1200" dirty="0"/>
            <a:t>Avtalevilkår</a:t>
          </a:r>
        </a:p>
      </dsp:txBody>
      <dsp:txXfrm>
        <a:off x="6270273" y="316324"/>
        <a:ext cx="1571475" cy="1349402"/>
      </dsp:txXfrm>
    </dsp:sp>
    <dsp:sp modelId="{41378DBB-1AD9-4120-B2EF-613CA8B59910}">
      <dsp:nvSpPr>
        <dsp:cNvPr id="0" name=""/>
        <dsp:cNvSpPr/>
      </dsp:nvSpPr>
      <dsp:spPr>
        <a:xfrm>
          <a:off x="6019473" y="837560"/>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C06A4D-C021-461E-B149-303FA0DC28B9}">
      <dsp:nvSpPr>
        <dsp:cNvPr id="0" name=""/>
        <dsp:cNvSpPr/>
      </dsp:nvSpPr>
      <dsp:spPr>
        <a:xfrm>
          <a:off x="3918568" y="1057985"/>
          <a:ext cx="2276777" cy="1955034"/>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CAEFA8-E589-44FF-BB16-0B300B8C9773}">
      <dsp:nvSpPr>
        <dsp:cNvPr id="0" name=""/>
        <dsp:cNvSpPr/>
      </dsp:nvSpPr>
      <dsp:spPr>
        <a:xfrm>
          <a:off x="5468688" y="1145637"/>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81B848-9395-4778-AA08-72309E655EFA}">
      <dsp:nvSpPr>
        <dsp:cNvPr id="0" name=""/>
        <dsp:cNvSpPr/>
      </dsp:nvSpPr>
      <dsp:spPr>
        <a:xfrm>
          <a:off x="5876646" y="2140618"/>
          <a:ext cx="2276777" cy="195503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nb-NO" sz="1700" kern="1200" dirty="0"/>
            <a:t>Personvern</a:t>
          </a:r>
        </a:p>
      </dsp:txBody>
      <dsp:txXfrm>
        <a:off x="6229297" y="2443434"/>
        <a:ext cx="1571475" cy="1349402"/>
      </dsp:txXfrm>
    </dsp:sp>
    <dsp:sp modelId="{98C8C1A3-FDCC-4452-8A9F-FA2C85497A20}">
      <dsp:nvSpPr>
        <dsp:cNvPr id="0" name=""/>
        <dsp:cNvSpPr/>
      </dsp:nvSpPr>
      <dsp:spPr>
        <a:xfrm>
          <a:off x="7846795" y="3006725"/>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00A44-DC41-4C19-9F90-8FE0EC001722}">
      <dsp:nvSpPr>
        <dsp:cNvPr id="0" name=""/>
        <dsp:cNvSpPr/>
      </dsp:nvSpPr>
      <dsp:spPr>
        <a:xfrm>
          <a:off x="7835930" y="3239617"/>
          <a:ext cx="2276777" cy="1955034"/>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718D43-A488-4346-8D2F-073AF63482DD}">
      <dsp:nvSpPr>
        <dsp:cNvPr id="0" name=""/>
        <dsp:cNvSpPr/>
      </dsp:nvSpPr>
      <dsp:spPr>
        <a:xfrm>
          <a:off x="8280179" y="3274866"/>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CB07CD-749D-4A82-9178-EEA237CA87D1}">
      <dsp:nvSpPr>
        <dsp:cNvPr id="0" name=""/>
        <dsp:cNvSpPr/>
      </dsp:nvSpPr>
      <dsp:spPr>
        <a:xfrm>
          <a:off x="7835930" y="1078756"/>
          <a:ext cx="2276777" cy="195503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nb-NO" sz="1700" kern="1200" dirty="0"/>
            <a:t>Enkel tilgang</a:t>
          </a:r>
        </a:p>
      </dsp:txBody>
      <dsp:txXfrm>
        <a:off x="8188581" y="1381572"/>
        <a:ext cx="1571475" cy="1349402"/>
      </dsp:txXfrm>
    </dsp:sp>
    <dsp:sp modelId="{CACBE235-A0BF-487E-9CEA-C3E9C323EE21}">
      <dsp:nvSpPr>
        <dsp:cNvPr id="0" name=""/>
        <dsp:cNvSpPr/>
      </dsp:nvSpPr>
      <dsp:spPr>
        <a:xfrm>
          <a:off x="9806079" y="1954934"/>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2C32D3-2264-41C4-A7B6-AD3692D2D40C}">
      <dsp:nvSpPr>
        <dsp:cNvPr id="0" name=""/>
        <dsp:cNvSpPr/>
      </dsp:nvSpPr>
      <dsp:spPr>
        <a:xfrm>
          <a:off x="9795215" y="2169572"/>
          <a:ext cx="2276777" cy="1955034"/>
        </a:xfrm>
        <a:prstGeom prst="hexagon">
          <a:avLst>
            <a:gd name="adj" fmla="val 25000"/>
            <a:gd name="vf" fmla="val 11547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59D98C-9625-4C79-939F-25186F99842C}">
      <dsp:nvSpPr>
        <dsp:cNvPr id="0" name=""/>
        <dsp:cNvSpPr/>
      </dsp:nvSpPr>
      <dsp:spPr>
        <a:xfrm>
          <a:off x="10249122" y="2213003"/>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3224BA-5AB5-45EE-8008-389A36FD68A9}">
      <dsp:nvSpPr>
        <dsp:cNvPr id="0" name=""/>
        <dsp:cNvSpPr/>
      </dsp:nvSpPr>
      <dsp:spPr>
        <a:xfrm>
          <a:off x="9795215" y="4327286"/>
          <a:ext cx="2276777" cy="1955034"/>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nb-NO" sz="1700" kern="1200" dirty="0"/>
            <a:t>Omfang</a:t>
          </a:r>
        </a:p>
      </dsp:txBody>
      <dsp:txXfrm>
        <a:off x="10147866" y="4630102"/>
        <a:ext cx="1571475" cy="1349402"/>
      </dsp:txXfrm>
    </dsp:sp>
    <dsp:sp modelId="{9BB3A08E-663B-4556-A7F0-7B0FB680EAD1}">
      <dsp:nvSpPr>
        <dsp:cNvPr id="0" name=""/>
        <dsp:cNvSpPr/>
      </dsp:nvSpPr>
      <dsp:spPr>
        <a:xfrm>
          <a:off x="10246707" y="6039358"/>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83FE43-F242-450B-AC85-93DAA89BE836}">
      <dsp:nvSpPr>
        <dsp:cNvPr id="0" name=""/>
        <dsp:cNvSpPr/>
      </dsp:nvSpPr>
      <dsp:spPr>
        <a:xfrm>
          <a:off x="7835930" y="5397331"/>
          <a:ext cx="2276777" cy="1955034"/>
        </a:xfrm>
        <a:prstGeom prst="hexagon">
          <a:avLst>
            <a:gd name="adj" fmla="val 25000"/>
            <a:gd name="vf" fmla="val 11547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8000" b="-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58016-68FB-42A4-A8A8-637FE0D6A838}">
      <dsp:nvSpPr>
        <dsp:cNvPr id="0" name=""/>
        <dsp:cNvSpPr/>
      </dsp:nvSpPr>
      <dsp:spPr>
        <a:xfrm>
          <a:off x="9824187" y="6255255"/>
          <a:ext cx="265583" cy="22911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253DE-7D71-4444-B83E-23771FDD0C33}" type="datetimeFigureOut">
              <a:rPr lang="en-GB" smtClean="0"/>
              <a:t>08/07/2019</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F1791-49DA-4A11-A71B-4DEDB48C96EA}" type="slidenum">
              <a:rPr lang="en-GB" smtClean="0"/>
              <a:t>‹#›</a:t>
            </a:fld>
            <a:endParaRPr lang="en-GB"/>
          </a:p>
        </p:txBody>
      </p:sp>
    </p:spTree>
    <p:extLst>
      <p:ext uri="{BB962C8B-B14F-4D97-AF65-F5344CB8AC3E}">
        <p14:creationId xmlns:p14="http://schemas.microsoft.com/office/powerpoint/2010/main" val="238865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31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baseline="0" dirty="0"/>
              <a:t>Varsle samhandlingsparter før endring!!</a:t>
            </a:r>
          </a:p>
          <a:p>
            <a:pPr marL="0" indent="0">
              <a:buFontTx/>
              <a:buNone/>
            </a:pPr>
            <a:endParaRPr lang="nb-NO" baseline="0" dirty="0"/>
          </a:p>
          <a:p>
            <a:pPr marL="0" indent="0">
              <a:buFontTx/>
              <a:buNone/>
            </a:pPr>
            <a:r>
              <a:rPr lang="nb-NO" baseline="0" dirty="0"/>
              <a:t>Målsetningen er at alle skal ha innført TBA innen utgangen av 2019. </a:t>
            </a:r>
          </a:p>
          <a:p>
            <a:pPr marL="0" indent="0">
              <a:buFontTx/>
              <a:buNone/>
            </a:pPr>
            <a:r>
              <a:rPr lang="nb-NO" baseline="0" dirty="0"/>
              <a:t>Skal ta dere igjennom en kort status på aktiviteten som nå pågår i sektoren.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01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Over 85 %</a:t>
            </a:r>
          </a:p>
          <a:p>
            <a:r>
              <a:rPr lang="nb-NO" dirty="0"/>
              <a:t>HN: Stort sett på plass med TBA, gradvis bedre.</a:t>
            </a:r>
            <a:r>
              <a:rPr lang="nb-NO" baseline="0" dirty="0"/>
              <a:t> Lab og røntgen gjenstår. </a:t>
            </a:r>
          </a:p>
          <a:p>
            <a:r>
              <a:rPr lang="nb-NO" baseline="0" dirty="0"/>
              <a:t>HM: Kan rundes opp til 100 %, veldig bra!</a:t>
            </a:r>
          </a:p>
          <a:p>
            <a:r>
              <a:rPr lang="nb-NO" baseline="0" dirty="0"/>
              <a:t>HV: Jevn stigning, og vil bli lagt ned en innsats i april som vi venter spent på. Satt endring på agendaen i april. </a:t>
            </a:r>
          </a:p>
          <a:p>
            <a:r>
              <a:rPr lang="nb-NO" baseline="0" dirty="0"/>
              <a:t>HSØ: Sør-Øst venter på Visma, og tar oppgradering i bruk straks den er klar. </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48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Over 40 %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Gjelder Fastleger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Geografisk</a:t>
            </a:r>
            <a:r>
              <a:rPr lang="nb-NO" baseline="0" dirty="0"/>
              <a:t> forskjell i avvik gjenspeiler nedslagsområdet til leverandører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aseline="0" dirty="0"/>
              <a:t>Ser det er jevn positiv utvikling</a:t>
            </a:r>
            <a:endParaRPr lang="nb-NO"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Jobbes fortsatt med kravspesifikasjonen</a:t>
            </a:r>
            <a:r>
              <a:rPr lang="nb-NO" baseline="0" dirty="0"/>
              <a:t> </a:t>
            </a:r>
            <a:r>
              <a:rPr lang="nb-NO" dirty="0"/>
              <a:t>i </a:t>
            </a:r>
            <a:r>
              <a:rPr lang="nb-NO" dirty="0" err="1"/>
              <a:t>epj</a:t>
            </a:r>
            <a:r>
              <a:rPr lang="nb-NO" dirty="0"/>
              <a:t>-løftet.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dirty="0"/>
              <a:t>Håper skjer så fort som mulig </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533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baseline="0" dirty="0"/>
              <a:t>Over 75 %</a:t>
            </a:r>
          </a:p>
          <a:p>
            <a:pPr marL="171450" indent="-171450">
              <a:buFontTx/>
              <a:buChar char="-"/>
            </a:pPr>
            <a:r>
              <a:rPr lang="nb-NO" baseline="0" dirty="0"/>
              <a:t>For kommuner er det jevn utvikling</a:t>
            </a:r>
          </a:p>
          <a:p>
            <a:pPr marL="171450" indent="-171450">
              <a:buFontTx/>
              <a:buChar char="-"/>
            </a:pPr>
            <a:r>
              <a:rPr lang="nb-NO" baseline="0" dirty="0"/>
              <a:t>Må få opp tempoet for å klare 75 % som man er avhengig av</a:t>
            </a:r>
          </a:p>
          <a:p>
            <a:pPr marL="171450" indent="-171450">
              <a:buFontTx/>
              <a:buChar char="-"/>
            </a:pPr>
            <a:r>
              <a:rPr lang="nb-NO" baseline="0" dirty="0"/>
              <a:t>Positivt at kommuner i sør-øst topper statistikken, for å lette overgangen til TBA for HSØ</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3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Sist </a:t>
            </a:r>
            <a:r>
              <a:rPr lang="nb-NO" dirty="0" err="1"/>
              <a:t>produktstyre</a:t>
            </a:r>
            <a:r>
              <a:rPr lang="nb-NO" dirty="0"/>
              <a:t> var det 10 nå er det 13.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86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RHF</a:t>
            </a:r>
          </a:p>
          <a:p>
            <a:r>
              <a:rPr lang="nb-NO" dirty="0"/>
              <a:t>Endringer i Helse Vest</a:t>
            </a:r>
            <a:r>
              <a:rPr lang="nb-NO" baseline="0" dirty="0"/>
              <a:t> gikk problemfritt. Ikke støtt på noen problemer på grunn av endringene. Helse vest holder avviklede tjenester åpen for å kartlegge de som fortsatt sender til de tjenestene.</a:t>
            </a:r>
          </a:p>
          <a:p>
            <a:r>
              <a:rPr lang="nb-NO" baseline="0" dirty="0"/>
              <a:t>Har avtalt endringer med Helse </a:t>
            </a:r>
            <a:r>
              <a:rPr lang="nb-NO" baseline="0" dirty="0" err="1"/>
              <a:t>SørØst</a:t>
            </a:r>
            <a:r>
              <a:rPr lang="nb-NO" baseline="0" dirty="0"/>
              <a:t>? </a:t>
            </a:r>
          </a:p>
          <a:p>
            <a:endParaRPr lang="nb-NO" dirty="0"/>
          </a:p>
          <a:p>
            <a:r>
              <a:rPr lang="nb-NO" b="1" dirty="0"/>
              <a:t>Kommune</a:t>
            </a:r>
          </a:p>
          <a:p>
            <a:r>
              <a:rPr lang="nb-NO" b="0" dirty="0"/>
              <a:t>-</a:t>
            </a:r>
            <a:r>
              <a:rPr lang="nb-NO" b="0" baseline="0" dirty="0"/>
              <a:t> </a:t>
            </a:r>
            <a:r>
              <a:rPr lang="nb-NO" b="0" dirty="0"/>
              <a:t>Endringer 27.</a:t>
            </a:r>
            <a:r>
              <a:rPr lang="nb-NO" b="0" baseline="0" dirty="0"/>
              <a:t> mai for kommuner i region øst, sykehuspartner var med å kvalitetssikret arbeidet, så langt ser det bra ut</a:t>
            </a:r>
          </a:p>
          <a:p>
            <a:endParaRPr lang="nb-NO" dirty="0"/>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459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600"/>
              </a:spcBef>
              <a:spcAft>
                <a:spcPts val="200"/>
              </a:spcAft>
            </a:pPr>
            <a:r>
              <a:rPr lang="nb-NO" sz="1200" b="1" dirty="0">
                <a:effectLst/>
                <a:latin typeface="Arial" panose="020B0604020202020204" pitchFamily="34" charset="0"/>
                <a:ea typeface="Arial" panose="020B0604020202020204" pitchFamily="34" charset="0"/>
                <a:cs typeface="Arial" panose="020B0604020202020204" pitchFamily="34" charset="0"/>
              </a:rPr>
              <a:t>Bakgrunn</a:t>
            </a:r>
            <a:endParaRPr lang="nb-NO" sz="1200" dirty="0">
              <a:effectLst/>
              <a:latin typeface="Arial" panose="020B0604020202020204" pitchFamily="34" charset="0"/>
              <a:ea typeface="Arial" panose="020B0604020202020204" pitchFamily="34" charset="0"/>
              <a:cs typeface="Arial" panose="020B0604020202020204" pitchFamily="34" charset="0"/>
            </a:endParaRPr>
          </a:p>
          <a:p>
            <a:pPr>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Direktoratet for e-helse har ansvar for forvaltning av forskrift om IKT-standarder i helse- og omsorgstjenesten (IKT-forskriften). Flere standarder ble i 2015 oppført med to likestilte obligatoriske versjoner </a:t>
            </a:r>
            <a:r>
              <a:rPr lang="nb-NO" sz="1200" dirty="0" err="1">
                <a:effectLst/>
                <a:latin typeface="Arial" panose="020B0604020202020204" pitchFamily="34" charset="0"/>
                <a:ea typeface="Arial" panose="020B0604020202020204" pitchFamily="34" charset="0"/>
                <a:cs typeface="Arial" panose="020B0604020202020204" pitchFamily="34" charset="0"/>
              </a:rPr>
              <a:t>pga</a:t>
            </a:r>
            <a:r>
              <a:rPr lang="nb-NO" sz="1200" dirty="0">
                <a:effectLst/>
                <a:latin typeface="Arial" panose="020B0604020202020204" pitchFamily="34" charset="0"/>
                <a:ea typeface="Arial" panose="020B0604020202020204" pitchFamily="34" charset="0"/>
                <a:cs typeface="Arial" panose="020B0604020202020204" pitchFamily="34" charset="0"/>
              </a:rPr>
              <a:t> at de nyeste versjon av standardene ikke var tilstrekkelig utbredt, men det var en klar ambisjon at virksomhetene skulle gå over til den nyeste versjonen. IKT-forskriften er nå under revisjon.</a:t>
            </a:r>
          </a:p>
          <a:p>
            <a:pPr>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To likestilte versjoner av obligatorisk standard gir utfordringer for samhandling i helse- og omsorgstjenesten. Hvis to virksomheter benytter ulike versjoner av samme forskriftsfestede standard, kan de ikke samhandle elektronisk. Bruk av ulike versjoner bidrar til manglende tillit til om informasjon kommer korrekt frem til mottaker, noe som medfører opprettholdelse av papirrutiner. Sektoren inkl. systemleverandører har gitt tilbakemeldinger om at det kun bør være én versjon i forskriften.</a:t>
            </a:r>
          </a:p>
          <a:p>
            <a:pPr>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Overgang til siste versjon av aktuelle standarder er tidligere behandlet Produktstyre e-helsestandarder (sak 13/18) som støtte forslag om overgang til siste versjon. I møte i </a:t>
            </a:r>
            <a:r>
              <a:rPr lang="nb-NO" sz="1200" dirty="0" err="1">
                <a:effectLst/>
                <a:latin typeface="Arial" panose="020B0604020202020204" pitchFamily="34" charset="0"/>
                <a:ea typeface="Arial" panose="020B0604020202020204" pitchFamily="34" charset="0"/>
                <a:cs typeface="Arial" panose="020B0604020202020204" pitchFamily="34" charset="0"/>
              </a:rPr>
              <a:t>SamUT</a:t>
            </a:r>
            <a:r>
              <a:rPr lang="nb-NO" sz="1200" dirty="0">
                <a:effectLst/>
                <a:latin typeface="Arial" panose="020B0604020202020204" pitchFamily="34" charset="0"/>
                <a:ea typeface="Arial" panose="020B0604020202020204" pitchFamily="34" charset="0"/>
                <a:cs typeface="Arial" panose="020B0604020202020204" pitchFamily="34" charset="0"/>
              </a:rPr>
              <a:t> 5.12.2018 ble det meldt behov for en nasjonal plan og koordinering for overgang til én versjon. </a:t>
            </a:r>
          </a:p>
          <a:p>
            <a:endParaRPr lang="nb-NO" dirty="0"/>
          </a:p>
        </p:txBody>
      </p:sp>
      <p:sp>
        <p:nvSpPr>
          <p:cNvPr id="4" name="Plassholder for lysbildenumm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71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To likestilte versjoner av obligatorisk standard gir utfordringer for samhandling i helse- og omsorgstjenesten. Hvis to virksomheter benytter ulike versjoner av samme forskriftsfestede standard, kan de ikke samhandle elektronisk. Bruk av ulike versjoner bidrar til manglende tillit til om informasjon kommer korrekt frem til mottaker, noe som medfører opprettholdelse av papirrutiner. Sektoren inkl. systemleverandører har gitt tilbakemeldinger om at det kun bør være én versjon i forskriften.</a:t>
            </a:r>
          </a:p>
          <a:p>
            <a:pPr>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Overgang til siste versjon av aktuelle standarder er tidligere behandlet Produktstyre e-helsestandarder (sak 13/18) som støtte forslag om overgang til siste versjon. I møte i </a:t>
            </a:r>
            <a:r>
              <a:rPr lang="nb-NO" sz="1200" dirty="0" err="1">
                <a:effectLst/>
                <a:latin typeface="Arial" panose="020B0604020202020204" pitchFamily="34" charset="0"/>
                <a:ea typeface="Arial" panose="020B0604020202020204" pitchFamily="34" charset="0"/>
                <a:cs typeface="Arial" panose="020B0604020202020204" pitchFamily="34" charset="0"/>
              </a:rPr>
              <a:t>SamUT</a:t>
            </a:r>
            <a:r>
              <a:rPr lang="nb-NO" sz="1200" dirty="0">
                <a:effectLst/>
                <a:latin typeface="Arial" panose="020B0604020202020204" pitchFamily="34" charset="0"/>
                <a:ea typeface="Arial" panose="020B0604020202020204" pitchFamily="34" charset="0"/>
                <a:cs typeface="Arial" panose="020B0604020202020204" pitchFamily="34" charset="0"/>
              </a:rPr>
              <a:t> 5.12.2018 ble det meldt behov for en nasjonal plan og koordinering for overgang til én versjon. </a:t>
            </a:r>
          </a:p>
          <a:p>
            <a:endParaRPr lang="nb-NO" dirty="0"/>
          </a:p>
        </p:txBody>
      </p:sp>
      <p:sp>
        <p:nvSpPr>
          <p:cNvPr id="4" name="Plassholder for lysbildenumm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047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Sektoren inkl. systemleverandører har gitt tilbakemeldinger om at det kun bør være én versjon i forskriften.</a:t>
            </a:r>
          </a:p>
          <a:p>
            <a:r>
              <a:rPr lang="nb-NO" dirty="0"/>
              <a:t>Overgang til siste versjon av aktuelle standarder er tidligere behandlet Produktstyre e-helsestandarder (sak 13/18) som støtte forslag om overgang til siste versjon. I møte i </a:t>
            </a:r>
            <a:r>
              <a:rPr lang="nb-NO" dirty="0" err="1"/>
              <a:t>SamUT</a:t>
            </a:r>
            <a:r>
              <a:rPr lang="nb-NO" dirty="0"/>
              <a:t> 5.12.2018 ble det meldt behov for en nasjonal plan og koordinering for overgang til én versjon. </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42</a:t>
            </a:fld>
            <a:endParaRPr lang="en-GB"/>
          </a:p>
        </p:txBody>
      </p:sp>
    </p:spTree>
    <p:extLst>
      <p:ext uri="{BB962C8B-B14F-4D97-AF65-F5344CB8AC3E}">
        <p14:creationId xmlns:p14="http://schemas.microsoft.com/office/powerpoint/2010/main" val="117997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IKT-forskriften § 6 – flere standarder er oppført med to likestilte versjoner</a:t>
            </a:r>
          </a:p>
          <a:p>
            <a:pPr>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Direktoratet for e-helse har 27.mai 2019 gitt Norsk Helsenett to oppdrag i forbindelse med overgang til siste versjon av obligatoriske standarder.</a:t>
            </a:r>
          </a:p>
          <a:p>
            <a:pPr marL="342900" lvl="0" indent="-342900">
              <a:spcBef>
                <a:spcPts val="600"/>
              </a:spcBef>
              <a:spcAft>
                <a:spcPts val="200"/>
              </a:spcAft>
              <a:buFont typeface="+mj-lt"/>
              <a:buAutoNum type="romanUcPeriod"/>
            </a:pPr>
            <a:r>
              <a:rPr lang="nb-NO" sz="1200" i="1" dirty="0">
                <a:effectLst/>
                <a:latin typeface="Arial" panose="020B0604020202020204" pitchFamily="34" charset="0"/>
                <a:ea typeface="Arial" panose="020B0604020202020204" pitchFamily="34" charset="0"/>
                <a:cs typeface="Arial" panose="020B0604020202020204" pitchFamily="34" charset="0"/>
              </a:rPr>
              <a:t>Kost nytte vurdering</a:t>
            </a:r>
            <a:endParaRPr lang="nb-NO" sz="1200" dirty="0">
              <a:effectLst/>
              <a:latin typeface="Arial" panose="020B0604020202020204" pitchFamily="34" charset="0"/>
              <a:ea typeface="Arial" panose="020B0604020202020204" pitchFamily="34" charset="0"/>
              <a:cs typeface="Arial" panose="020B0604020202020204" pitchFamily="34" charset="0"/>
            </a:endParaRPr>
          </a:p>
          <a:p>
            <a:pPr marL="228600">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Norsk Helsenett skal gjøre en kost nytte vurdering ved bruk av kun én versjon av obligatoriske standarder. I leveransen skal det vurderes kostnader ved å ha to versjoner i bruk. Det skal vurderes økonomisk og kvalitativ effekt av at kun siste versjon skal benyttes i forhold til at nest siste versjon av standarder med to likestilte versjoner benyttes. I tillegg skal leveransen inneholde beskrivelse av risiko knyttet til at kun siste versjon skal benyttes. Frist for leveranse av kost nytte er 31. august 2019. </a:t>
            </a:r>
          </a:p>
          <a:p>
            <a:pPr marL="342900" lvl="0" indent="-342900">
              <a:spcBef>
                <a:spcPts val="600"/>
              </a:spcBef>
              <a:spcAft>
                <a:spcPts val="200"/>
              </a:spcAft>
              <a:buFont typeface="+mj-lt"/>
              <a:buAutoNum type="romanUcPeriod"/>
            </a:pPr>
            <a:r>
              <a:rPr lang="nb-NO" sz="1200" i="1" dirty="0">
                <a:effectLst/>
                <a:latin typeface="Arial" panose="020B0604020202020204" pitchFamily="34" charset="0"/>
                <a:ea typeface="Arial" panose="020B0604020202020204" pitchFamily="34" charset="0"/>
                <a:cs typeface="Arial" panose="020B0604020202020204" pitchFamily="34" charset="0"/>
              </a:rPr>
              <a:t>Nasjonal plan for overgang til bruk av kun siste versjon</a:t>
            </a:r>
            <a:endParaRPr lang="nb-NO" sz="1200" dirty="0">
              <a:effectLst/>
              <a:latin typeface="Arial" panose="020B0604020202020204" pitchFamily="34" charset="0"/>
              <a:ea typeface="Arial" panose="020B0604020202020204" pitchFamily="34" charset="0"/>
              <a:cs typeface="Arial" panose="020B0604020202020204" pitchFamily="34" charset="0"/>
            </a:endParaRPr>
          </a:p>
          <a:p>
            <a:pPr marL="228600">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Norsk Helsenett skal utarbeide en nasjonal plan for overgang til bruk av kun siste versjon av standarder som er oppført med to likestilte versjoner i IKT-forskriften. Oppdraget skal sees i sammenheng med kost nytte vurderingen som prioriteres først.</a:t>
            </a:r>
            <a:r>
              <a:rPr lang="nb-NO"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nb-NO" sz="1200" dirty="0">
              <a:effectLst/>
              <a:latin typeface="Arial" panose="020B0604020202020204" pitchFamily="34" charset="0"/>
              <a:ea typeface="Arial" panose="020B0604020202020204" pitchFamily="34" charset="0"/>
              <a:cs typeface="Arial" panose="020B0604020202020204" pitchFamily="34" charset="0"/>
            </a:endParaRPr>
          </a:p>
          <a:p>
            <a:pPr marL="228600">
              <a:spcBef>
                <a:spcPts val="600"/>
              </a:spcBef>
              <a:spcAft>
                <a:spcPts val="200"/>
              </a:spcAft>
            </a:pPr>
            <a:r>
              <a:rPr lang="nb-NO" sz="1200" dirty="0">
                <a:effectLst/>
                <a:latin typeface="Arial" panose="020B0604020202020204" pitchFamily="34" charset="0"/>
                <a:ea typeface="Arial" panose="020B0604020202020204" pitchFamily="34" charset="0"/>
                <a:cs typeface="Arial" panose="020B0604020202020204" pitchFamily="34" charset="0"/>
              </a:rPr>
              <a:t>Bruk av koblinger mellom relaterte meldinger spesifisert i HITS 2018:2019 inngår i oppdraget. Målsetningen er at alle virksomheter som er angitt i IKT-forskriften § 6 innen 31.12.2020 kun benytter siste versjon av en obligatorisk standard. Leveransen fra Norsk Helsenett skal blant annet inneholde beskrivelse av når leverandørene har implementert eller skal implementere funksjonalitet for de enkelte standarder, hvilke planer virksomhetene/virksomhetsområdene har for håndtering av overgangsperioder (tidspunkter for mottak og sending), Norsk Helsenett sitt koordinerte ansvar og styring i overgangsperiodene, samt beskrivelse av risiko. Frist for leveransen er 22.11.2019.</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43</a:t>
            </a:fld>
            <a:endParaRPr lang="en-GB"/>
          </a:p>
        </p:txBody>
      </p:sp>
    </p:spTree>
    <p:extLst>
      <p:ext uri="{BB962C8B-B14F-4D97-AF65-F5344CB8AC3E}">
        <p14:creationId xmlns:p14="http://schemas.microsoft.com/office/powerpoint/2010/main" val="8318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i="1" kern="1200" dirty="0">
                <a:solidFill>
                  <a:schemeClr val="tx1"/>
                </a:solidFill>
                <a:effectLst/>
                <a:latin typeface="+mn-lt"/>
                <a:ea typeface="+mn-ea"/>
                <a:cs typeface="+mn-cs"/>
              </a:rPr>
              <a:t>Helsefaglig dialog</a:t>
            </a:r>
            <a:r>
              <a:rPr lang="nb-NO" sz="1200" kern="1200" dirty="0">
                <a:solidFill>
                  <a:schemeClr val="tx1"/>
                </a:solidFill>
                <a:effectLst/>
                <a:latin typeface="+mn-lt"/>
                <a:ea typeface="+mn-ea"/>
                <a:cs typeface="+mn-cs"/>
              </a:rPr>
              <a:t> er en standard som er utarbeidet for å dekke behovet for helsefaglig samhandling mellom helsepersonell. Riksrevisjonen påpekte i en rapport fra januar 2018 manglende muligheter for dialog mellom helsepersonell og oppdraget om å innføre </a:t>
            </a:r>
            <a:r>
              <a:rPr lang="nb-NO" sz="1200" i="1" kern="1200" dirty="0">
                <a:solidFill>
                  <a:schemeClr val="tx1"/>
                </a:solidFill>
                <a:effectLst/>
                <a:latin typeface="+mn-lt"/>
                <a:ea typeface="+mn-ea"/>
                <a:cs typeface="+mn-cs"/>
              </a:rPr>
              <a:t>Helsefaglig dialog</a:t>
            </a:r>
            <a:r>
              <a:rPr lang="nb-NO" sz="1200" kern="1200" dirty="0">
                <a:solidFill>
                  <a:schemeClr val="tx1"/>
                </a:solidFill>
                <a:effectLst/>
                <a:latin typeface="+mn-lt"/>
                <a:ea typeface="+mn-ea"/>
                <a:cs typeface="+mn-cs"/>
              </a:rPr>
              <a:t> må sees i sammenheng med denne rapporten. E-helse har konkludert med at </a:t>
            </a:r>
            <a:r>
              <a:rPr lang="nb-NO" sz="1200" i="1" kern="1200" dirty="0">
                <a:solidFill>
                  <a:schemeClr val="tx1"/>
                </a:solidFill>
                <a:effectLst/>
                <a:latin typeface="+mn-lt"/>
                <a:ea typeface="+mn-ea"/>
                <a:cs typeface="+mn-cs"/>
              </a:rPr>
              <a:t>Helsefaglig dialog</a:t>
            </a:r>
            <a:r>
              <a:rPr lang="nb-NO" sz="1200" kern="1200" dirty="0">
                <a:solidFill>
                  <a:schemeClr val="tx1"/>
                </a:solidFill>
                <a:effectLst/>
                <a:latin typeface="+mn-lt"/>
                <a:ea typeface="+mn-ea"/>
                <a:cs typeface="+mn-cs"/>
              </a:rPr>
              <a:t> skal erstatte </a:t>
            </a:r>
            <a:r>
              <a:rPr lang="nb-NO" sz="1200" i="1" kern="1200" dirty="0">
                <a:solidFill>
                  <a:schemeClr val="tx1"/>
                </a:solidFill>
                <a:effectLst/>
                <a:latin typeface="+mn-lt"/>
                <a:ea typeface="+mn-ea"/>
                <a:cs typeface="+mn-cs"/>
              </a:rPr>
              <a:t>Forespørsel</a:t>
            </a:r>
            <a:r>
              <a:rPr lang="nb-NO" sz="1200" kern="1200" dirty="0">
                <a:solidFill>
                  <a:schemeClr val="tx1"/>
                </a:solidFill>
                <a:effectLst/>
                <a:latin typeface="+mn-lt"/>
                <a:ea typeface="+mn-ea"/>
                <a:cs typeface="+mn-cs"/>
              </a:rPr>
              <a:t> og </a:t>
            </a:r>
            <a:r>
              <a:rPr lang="nb-NO" sz="1200" i="1" kern="1200" dirty="0">
                <a:solidFill>
                  <a:schemeClr val="tx1"/>
                </a:solidFill>
                <a:effectLst/>
                <a:latin typeface="+mn-lt"/>
                <a:ea typeface="+mn-ea"/>
                <a:cs typeface="+mn-cs"/>
              </a:rPr>
              <a:t>Svar på forespørsel</a:t>
            </a:r>
            <a:r>
              <a:rPr lang="nb-NO" sz="1200" kern="1200" dirty="0">
                <a:solidFill>
                  <a:schemeClr val="tx1"/>
                </a:solidFill>
                <a:effectLst/>
                <a:latin typeface="+mn-lt"/>
                <a:ea typeface="+mn-ea"/>
                <a:cs typeface="+mn-cs"/>
              </a:rPr>
              <a:t> og lokale varianter av denne for å understøtte målet om enhetlig meldingsutveksling</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Dialogmeldinger ulikt </a:t>
            </a:r>
            <a:r>
              <a:rPr lang="nb-NO" sz="1200" kern="1200" dirty="0" err="1">
                <a:solidFill>
                  <a:schemeClr val="tx1"/>
                </a:solidFill>
                <a:effectLst/>
                <a:latin typeface="+mn-lt"/>
                <a:ea typeface="+mn-ea"/>
                <a:cs typeface="+mn-cs"/>
              </a:rPr>
              <a:t>breddet</a:t>
            </a:r>
            <a:r>
              <a:rPr lang="nb-NO" sz="1200" kern="1200" dirty="0">
                <a:solidFill>
                  <a:schemeClr val="tx1"/>
                </a:solidFill>
                <a:effectLst/>
                <a:latin typeface="+mn-lt"/>
                <a:ea typeface="+mn-ea"/>
                <a:cs typeface="+mn-cs"/>
              </a:rPr>
              <a:t> i dag, primært mellom kommuner-helseforetak, og kommuner-fastleger. Det har også vært dialogmeldinger som er begrenset til samhandling mellom leger. Helsefaglig dialog kan sendes på tvers av yrkesgrupper. NHN</a:t>
            </a:r>
            <a:r>
              <a:rPr lang="nb-NO" sz="1200" kern="1200" baseline="0" dirty="0">
                <a:solidFill>
                  <a:schemeClr val="tx1"/>
                </a:solidFill>
                <a:effectLst/>
                <a:latin typeface="+mn-lt"/>
                <a:ea typeface="+mn-ea"/>
                <a:cs typeface="+mn-cs"/>
              </a:rPr>
              <a:t> fikk oppdraget i oktober 2018 om å utarbeide en nasjonal plan for innføring av Helsefaglig dialog. Oppdragsbesvarelsen vi gav tilbake til e-helse 16.mai 2019 er basert på planer som berørte virksomheter og leverandører har levert NHN.</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pPr marL="0" indent="0">
              <a:buFontTx/>
              <a:buNone/>
            </a:pPr>
            <a:endParaRPr lang="nb-NO"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10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74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0" dirty="0"/>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88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828165"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7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165" rtl="0" eaLnBrk="1" fontAlgn="auto" latinLnBrk="0" hangingPunct="1">
                <a:lnSpc>
                  <a:spcPct val="100000"/>
                </a:lnSpc>
                <a:spcBef>
                  <a:spcPts val="0"/>
                </a:spcBef>
                <a:spcAft>
                  <a:spcPts val="0"/>
                </a:spcAft>
                <a:buClrTx/>
                <a:buSzTx/>
                <a:buFontTx/>
                <a:buNone/>
                <a:tabLst/>
                <a:defRPr/>
              </a:pPr>
              <a:t>47</a:t>
            </a:fld>
            <a:endParaRPr kumimoji="0" lang="en-GB"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2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mange ulike standardiseringsorganisasjoner, som dekker ulike behov. Vi og andre aktører i sektoren er i dag involvert i flere, men det er lite koordinert. Vi ser også et større engasjement hos både </a:t>
            </a:r>
            <a:r>
              <a:rPr lang="nb-NO" dirty="0" err="1"/>
              <a:t>Difi</a:t>
            </a:r>
            <a:r>
              <a:rPr lang="nb-NO" dirty="0"/>
              <a:t> og EU som treffer oss ved at standarder skal koordineres i større grad tverrsektorielt og i Europa. (skal si litt mer om EU etter hvert). Det er en trend å se standarder på tvers av standardiseringsorganisasjonene i en sammenheng, som vi (virksomheter, leverandører og myndighet) må ha oversikt over for å ta de rette valgene.</a:t>
            </a:r>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369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065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2657663"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2657663" rtl="0" eaLnBrk="1" fontAlgn="auto" latinLnBrk="0" hangingPunct="1">
                <a:lnSpc>
                  <a:spcPct val="100000"/>
                </a:lnSpc>
                <a:spcBef>
                  <a:spcPts val="0"/>
                </a:spcBef>
                <a:spcAft>
                  <a:spcPts val="0"/>
                </a:spcAft>
                <a:buClrTx/>
                <a:buSzTx/>
                <a:buFontTx/>
                <a:buNone/>
                <a:tabLst/>
                <a:defRPr/>
              </a:pPr>
              <a:t>50</a:t>
            </a:fld>
            <a:endParaRPr kumimoji="0" lang="en-GB"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815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2657663"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7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2657663" rtl="0" eaLnBrk="1" fontAlgn="auto" latinLnBrk="0" hangingPunct="1">
                <a:lnSpc>
                  <a:spcPct val="100000"/>
                </a:lnSpc>
                <a:spcBef>
                  <a:spcPts val="0"/>
                </a:spcBef>
                <a:spcAft>
                  <a:spcPts val="0"/>
                </a:spcAft>
                <a:buClrTx/>
                <a:buSzTx/>
                <a:buFontTx/>
                <a:buNone/>
                <a:tabLst/>
                <a:defRPr/>
              </a:pPr>
              <a:t>51</a:t>
            </a:fld>
            <a:endParaRPr kumimoji="0" lang="en-GB"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314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618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836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endParaRPr lang="nb-NO" dirty="0"/>
          </a:p>
        </p:txBody>
      </p:sp>
      <p:sp>
        <p:nvSpPr>
          <p:cNvPr id="4" name="Plassholder for lysbildenumm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08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Avgrensning:</a:t>
            </a:r>
          </a:p>
          <a:p>
            <a:pPr marL="171450" indent="-171450">
              <a:buFontTx/>
              <a:buChar char="-"/>
            </a:pPr>
            <a:r>
              <a:rPr lang="nb-NO" dirty="0"/>
              <a:t>Systemleverandører:</a:t>
            </a:r>
            <a:r>
              <a:rPr lang="nb-NO" baseline="0" dirty="0"/>
              <a:t> de som dekker største delen av markedet – med noen unntak – der NHN ser ta det også er positivt å involvere mindre aktører for at de skal innvirke positivt på andre involverte systemleverandører. </a:t>
            </a:r>
          </a:p>
          <a:p>
            <a:pPr marL="171450" indent="-171450">
              <a:buFontTx/>
              <a:buChar char="-"/>
            </a:pPr>
            <a:r>
              <a:rPr lang="nb-NO" baseline="0" dirty="0"/>
              <a:t>Brukergrensesnitt: Ikke føringer for systemleverandørenes brukergrensesnitt – unntak: visning av ARs felter i sluttbrukerens fagsystem</a:t>
            </a:r>
          </a:p>
          <a:p>
            <a:pPr marL="171450" indent="-171450">
              <a:buFontTx/>
              <a:buChar char="-"/>
            </a:pPr>
            <a:r>
              <a:rPr lang="nb-NO" baseline="0" dirty="0"/>
              <a:t>Koordinerende ansvar: NHN koordinerer innføringen – virksomhetene er selv ansvarlig for arbeid med innføring lokalt. E-helse er hovedansvarlig. </a:t>
            </a:r>
          </a:p>
          <a:p>
            <a:pPr marL="171450" indent="-171450">
              <a:buFontTx/>
              <a:buChar char="-"/>
            </a:pPr>
            <a:r>
              <a:rPr lang="nb-NO" sz="1200" b="0" i="0" kern="1200" dirty="0">
                <a:solidFill>
                  <a:schemeClr val="tx1"/>
                </a:solidFill>
                <a:effectLst/>
                <a:latin typeface="+mn-lt"/>
                <a:ea typeface="+mn-ea"/>
                <a:cs typeface="+mn-cs"/>
              </a:rPr>
              <a:t>Meldingstyper: Planen omfatter alle basismeldinger, dialogmeldinger, Pleie og omsorgsmeldinger, meldinger</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tilhørende NAV, meldinger tilhørende Helfo og meldinger tilhørende e-resept.</a:t>
            </a:r>
            <a:endParaRPr lang="nb-NO" baseline="0" dirty="0"/>
          </a:p>
          <a:p>
            <a:pPr marL="171450" indent="-171450">
              <a:buFontTx/>
              <a:buChar char="-"/>
            </a:pPr>
            <a:endParaRPr lang="nb-NO" baseline="0" dirty="0"/>
          </a:p>
          <a:p>
            <a:pPr marL="0" indent="0">
              <a:buFontTx/>
              <a:buNone/>
            </a:pPr>
            <a:r>
              <a:rPr lang="nb-NO" baseline="0" dirty="0"/>
              <a:t>Avhengigheter:</a:t>
            </a:r>
          </a:p>
          <a:p>
            <a:pPr marL="171450" indent="-171450">
              <a:buFontTx/>
              <a:buChar char="-"/>
            </a:pPr>
            <a:r>
              <a:rPr lang="nb-NO" baseline="0" dirty="0"/>
              <a:t>Adresseregisteret: endring av virksomhetenes oppføringer i AR må utføres i samarbeid mellom NHN, virksomhetene og leverandørene. </a:t>
            </a:r>
          </a:p>
          <a:p>
            <a:pPr marL="171450" indent="-171450">
              <a:buFontTx/>
              <a:buChar char="-"/>
            </a:pPr>
            <a:r>
              <a:rPr lang="nb-NO" baseline="0" dirty="0"/>
              <a:t>Systemleverandører: Virksomhetene er avhengig av at leverandørene svarer ut kravene i Standard for TBA del 2 og del 3 samt innfører støtte for kontaktopplysninger.</a:t>
            </a:r>
          </a:p>
          <a:p>
            <a:pPr marL="171450" indent="-171450">
              <a:buFontTx/>
              <a:buChar char="-"/>
            </a:pPr>
            <a:r>
              <a:rPr lang="nb-NO" baseline="0" dirty="0"/>
              <a:t>Systemoppgradering: Planens gjennomførbarhet er avhengig av at virksomhetene tar i bruk godkjent versjon som støtter TBA </a:t>
            </a:r>
            <a:r>
              <a:rPr lang="nb-NO" baseline="0" dirty="0" err="1"/>
              <a:t>inkl</a:t>
            </a:r>
            <a:r>
              <a:rPr lang="nb-NO" baseline="0" dirty="0"/>
              <a:t> kontaktopplysninger når dette gjøres tilgjengelig av leverandører. </a:t>
            </a:r>
          </a:p>
          <a:p>
            <a:pPr marL="171450" indent="-171450">
              <a:buFontTx/>
              <a:buChar char="-"/>
            </a:pPr>
            <a:r>
              <a:rPr lang="nb-NO" baseline="0" dirty="0"/>
              <a:t>NAV/Helfo og e-resept: Nasjonale aktører må innføre TBA på lik linje med alle andre kommunikasjonsparter. </a:t>
            </a:r>
            <a:r>
              <a:rPr lang="nb-NO" sz="1200" kern="1200" dirty="0">
                <a:solidFill>
                  <a:schemeClr val="tx1"/>
                </a:solidFill>
                <a:effectLst/>
                <a:latin typeface="+mn-lt"/>
                <a:ea typeface="+mn-ea"/>
                <a:cs typeface="+mn-cs"/>
              </a:rPr>
              <a:t>Ved manglende innføring av tjenestebasert adressering hos enkelte virksomhetsgrupper kreves det håndtering av flere ulike adresseringsmetodikker parallelt. </a:t>
            </a:r>
            <a:endParaRPr lang="nb-NO" baseline="0" dirty="0"/>
          </a:p>
          <a:p>
            <a:pPr marL="171450" indent="-171450">
              <a:buFontTx/>
              <a:buChar char="-"/>
            </a:pPr>
            <a:endParaRPr lang="nb-NO" baseline="0" dirty="0"/>
          </a:p>
          <a:p>
            <a:pPr marL="0" indent="0">
              <a:buFontTx/>
              <a:buNone/>
            </a:pPr>
            <a:r>
              <a:rPr lang="nb-NO" baseline="0" dirty="0"/>
              <a:t>Forutsetninger: </a:t>
            </a:r>
          </a:p>
          <a:p>
            <a:pPr marL="171450" indent="-171450">
              <a:buFontTx/>
              <a:buChar char="-"/>
            </a:pPr>
            <a:r>
              <a:rPr lang="nb-NO" baseline="0" dirty="0"/>
              <a:t>Meldingsvalidator: Kontinuerlig oppdatert i </a:t>
            </a:r>
            <a:r>
              <a:rPr lang="nb-NO" baseline="0" dirty="0" err="1"/>
              <a:t>hht</a:t>
            </a:r>
            <a:r>
              <a:rPr lang="nb-NO" baseline="0" dirty="0"/>
              <a:t> standard. Benyttes av alle leverandører og virksomheter til kvalitetssikring under utvikling og innføring.</a:t>
            </a:r>
          </a:p>
          <a:p>
            <a:pPr marL="171450" indent="-171450">
              <a:buFontTx/>
              <a:buChar char="-"/>
            </a:pPr>
            <a:r>
              <a:rPr lang="nb-NO" baseline="0" dirty="0"/>
              <a:t>Finansiering: Virksomhetene må selv bestille utvikling hos sine leverandører og finansiere dette. </a:t>
            </a:r>
          </a:p>
          <a:p>
            <a:pPr marL="171450" indent="-171450">
              <a:buFontTx/>
              <a:buChar char="-"/>
            </a:pPr>
            <a:r>
              <a:rPr lang="nb-NO" baseline="0" dirty="0"/>
              <a:t>Bruk av Adresseregisteret: Adressering basert på virksomhets- og tjenestetyper i standarden forutsetter bruk av AR. </a:t>
            </a:r>
          </a:p>
          <a:p>
            <a:pPr marL="171450" indent="-171450">
              <a:buFontTx/>
              <a:buChar char="-"/>
            </a:pPr>
            <a:r>
              <a:rPr lang="nb-NO" baseline="0" dirty="0"/>
              <a:t>Rekkefølge for innføring: del 2 av standarden er innført eller innføres samtidig som adressering basert på nye virksomhets- og tjenestetyper (del 3). </a:t>
            </a:r>
          </a:p>
          <a:p>
            <a:pPr marL="171450" indent="-171450">
              <a:buFontTx/>
              <a:buChar char="-"/>
            </a:pPr>
            <a:r>
              <a:rPr lang="nb-NO" baseline="0" dirty="0"/>
              <a:t>Forankring: virksomhetenes plan for innføring skal være forankret i virksomhetenes organisasjon. </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8364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Finansiering, deltar på egen kost, stiller med ressurser.</a:t>
            </a:r>
          </a:p>
          <a:p>
            <a:pPr lvl="0">
              <a:defRPr/>
            </a:pPr>
            <a:endParaRPr lang="nb-NO" dirty="0"/>
          </a:p>
        </p:txBody>
      </p:sp>
      <p:sp>
        <p:nvSpPr>
          <p:cNvPr id="4" name="Plassholder for lysbildenumm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042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endParaRPr lang="nb-NO" dirty="0"/>
          </a:p>
        </p:txBody>
      </p:sp>
      <p:sp>
        <p:nvSpPr>
          <p:cNvPr id="4" name="Plassholder for lysbildenummer 3"/>
          <p:cNvSpPr>
            <a:spLocks noGrp="1"/>
          </p:cNvSpPr>
          <p:nvPr>
            <p:ph type="sldNum" sz="quarter" idx="5"/>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440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825421"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5421"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71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u="sng" kern="1200" dirty="0">
                <a:solidFill>
                  <a:schemeClr val="tx1"/>
                </a:solidFill>
                <a:effectLst/>
                <a:latin typeface="+mn-lt"/>
                <a:ea typeface="+mn-ea"/>
                <a:cs typeface="+mn-cs"/>
              </a:rPr>
              <a:t>Manus:</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Behov og målsettinger til Felles grunnmur er identifisert gjennom kartlegging av behovene til de strategiske satsingene, prosjekter i Nasjonal e-helseportefølje og i samarbeid med sektoren i etablerte kanaler. </a:t>
            </a:r>
          </a:p>
          <a:p>
            <a:pPr lvl="0"/>
            <a:r>
              <a:rPr lang="nb-NO" sz="1200" kern="1200" dirty="0">
                <a:solidFill>
                  <a:schemeClr val="tx1"/>
                </a:solidFill>
                <a:effectLst/>
                <a:latin typeface="+mn-lt"/>
                <a:ea typeface="+mn-ea"/>
                <a:cs typeface="+mn-cs"/>
              </a:rPr>
              <a:t>Basert på definisjonen av Felles grunnmur, samt prioriteringen av de viktigste behovene grunnmur skal legge til rette for, er følgende målsettinger definert:</a:t>
            </a:r>
          </a:p>
          <a:p>
            <a:br>
              <a:rPr lang="nb-NO" sz="1200" u="sng" kern="1200" dirty="0">
                <a:solidFill>
                  <a:schemeClr val="tx1"/>
                </a:solidFill>
                <a:effectLst/>
                <a:latin typeface="+mn-lt"/>
                <a:ea typeface="+mn-ea"/>
                <a:cs typeface="+mn-cs"/>
              </a:rPr>
            </a:br>
            <a:r>
              <a:rPr lang="nb-NO" sz="1200" u="sng" kern="1200" dirty="0">
                <a:solidFill>
                  <a:schemeClr val="tx1"/>
                </a:solidFill>
                <a:effectLst/>
                <a:latin typeface="+mn-lt"/>
                <a:ea typeface="+mn-ea"/>
                <a:cs typeface="+mn-cs"/>
              </a:rPr>
              <a:t>På slide:</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Målsettinger for Felles grunnmur:</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Mer effektiv og helhetlig samhandling</a:t>
            </a:r>
          </a:p>
          <a:p>
            <a:pPr lvl="0"/>
            <a:r>
              <a:rPr lang="nb-NO" sz="1200" kern="1200" dirty="0">
                <a:solidFill>
                  <a:schemeClr val="tx1"/>
                </a:solidFill>
                <a:effectLst/>
                <a:latin typeface="+mn-lt"/>
                <a:ea typeface="+mn-ea"/>
                <a:cs typeface="+mn-cs"/>
              </a:rPr>
              <a:t>Økt gjennomføringsevne og raskere digitalisering</a:t>
            </a:r>
          </a:p>
          <a:p>
            <a:pPr lvl="0"/>
            <a:r>
              <a:rPr lang="nb-NO" sz="1200" kern="1200" dirty="0">
                <a:solidFill>
                  <a:schemeClr val="tx1"/>
                </a:solidFill>
                <a:effectLst/>
                <a:latin typeface="+mn-lt"/>
                <a:ea typeface="+mn-ea"/>
                <a:cs typeface="+mn-cs"/>
              </a:rPr>
              <a:t>Styrket informasjonssikkerhet og personvern</a:t>
            </a:r>
          </a:p>
          <a:p>
            <a:r>
              <a:rPr lang="nb-NO" sz="1200" kern="1200" dirty="0">
                <a:solidFill>
                  <a:schemeClr val="tx1"/>
                </a:solidFill>
                <a:effectLst/>
                <a:latin typeface="+mn-lt"/>
                <a:ea typeface="+mn-ea"/>
                <a:cs typeface="+mn-cs"/>
              </a:rPr>
              <a:t>Økt innovasjon og næringsutvikling</a:t>
            </a:r>
            <a:r>
              <a:rPr lang="nb-NO" dirty="0">
                <a:effectLst/>
              </a:rPr>
              <a:t>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15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Forsinkelser skyldes i hovedsak manglende finansiering – tiltak er enten utsatt eller påbegynt med mindre ressursinnsats enn planlagt. </a:t>
            </a:r>
          </a:p>
          <a:p>
            <a:endParaRPr lang="nb-NO" dirty="0"/>
          </a:p>
          <a:p>
            <a:r>
              <a:rPr lang="nb-NO" dirty="0"/>
              <a:t>Elin: legg inn liste med tiltak som er redusert/ikke startet i 2019</a:t>
            </a:r>
          </a:p>
          <a:p>
            <a:endParaRPr lang="nb-NO" dirty="0"/>
          </a:p>
        </p:txBody>
      </p:sp>
      <p:sp>
        <p:nvSpPr>
          <p:cNvPr id="4" name="Plassholder for lysbildenummer 3"/>
          <p:cNvSpPr>
            <a:spLocks noGrp="1"/>
          </p:cNvSpPr>
          <p:nvPr>
            <p:ph type="sldNum" sz="quarter" idx="5"/>
          </p:nvPr>
        </p:nvSpPr>
        <p:spPr/>
        <p:txBody>
          <a:bodyPr/>
          <a:lstStyle/>
          <a:p>
            <a:fld id="{371F1791-49DA-4A11-A71B-4DEDB48C96EA}" type="slidenum">
              <a:rPr lang="en-GB" smtClean="0"/>
              <a:t>63</a:t>
            </a:fld>
            <a:endParaRPr lang="en-GB" dirty="0"/>
          </a:p>
        </p:txBody>
      </p:sp>
    </p:spTree>
    <p:extLst>
      <p:ext uri="{BB962C8B-B14F-4D97-AF65-F5344CB8AC3E}">
        <p14:creationId xmlns:p14="http://schemas.microsoft.com/office/powerpoint/2010/main" val="3880174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71F1791-49DA-4A11-A71B-4DEDB48C96EA}" type="slidenum">
              <a:rPr lang="en-GB" smtClean="0"/>
              <a:t>64</a:t>
            </a:fld>
            <a:endParaRPr lang="en-GB"/>
          </a:p>
        </p:txBody>
      </p:sp>
    </p:spTree>
    <p:extLst>
      <p:ext uri="{BB962C8B-B14F-4D97-AF65-F5344CB8AC3E}">
        <p14:creationId xmlns:p14="http://schemas.microsoft.com/office/powerpoint/2010/main" val="12823374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148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371F1791-49DA-4A11-A71B-4DEDB48C96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Aktørgruppene som er representert her er </a:t>
            </a:r>
            <a:r>
              <a:rPr lang="nb-NO" sz="1200" b="1" kern="1200" dirty="0">
                <a:solidFill>
                  <a:schemeClr val="tx1"/>
                </a:solidFill>
                <a:effectLst/>
                <a:latin typeface="+mn-lt"/>
                <a:ea typeface="+mn-ea"/>
                <a:cs typeface="+mn-cs"/>
              </a:rPr>
              <a:t>privatpraktiserende helsepersonell</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kommune</a:t>
            </a:r>
            <a:r>
              <a:rPr lang="nb-NO" sz="1200" kern="1200" dirty="0">
                <a:solidFill>
                  <a:schemeClr val="tx1"/>
                </a:solidFill>
                <a:effectLst/>
                <a:latin typeface="+mn-lt"/>
                <a:ea typeface="+mn-ea"/>
                <a:cs typeface="+mn-cs"/>
              </a:rPr>
              <a:t> og </a:t>
            </a:r>
            <a:r>
              <a:rPr lang="nb-NO" sz="1200" b="1" kern="1200" dirty="0">
                <a:solidFill>
                  <a:schemeClr val="tx1"/>
                </a:solidFill>
                <a:effectLst/>
                <a:latin typeface="+mn-lt"/>
                <a:ea typeface="+mn-ea"/>
                <a:cs typeface="+mn-cs"/>
              </a:rPr>
              <a:t>regionale helseforetak</a:t>
            </a:r>
            <a:r>
              <a:rPr lang="nb-NO" sz="1200" kern="1200" dirty="0">
                <a:solidFill>
                  <a:schemeClr val="tx1"/>
                </a:solidFill>
                <a:effectLst/>
                <a:latin typeface="+mn-lt"/>
                <a:ea typeface="+mn-ea"/>
                <a:cs typeface="+mn-cs"/>
              </a:rPr>
              <a:t>. Det totale antall medisinske meldinger </a:t>
            </a:r>
            <a:r>
              <a:rPr lang="nb-NO" sz="1200" b="1" kern="1200" dirty="0">
                <a:solidFill>
                  <a:schemeClr val="tx1"/>
                </a:solidFill>
                <a:effectLst/>
                <a:latin typeface="+mn-lt"/>
                <a:ea typeface="+mn-ea"/>
                <a:cs typeface="+mn-cs"/>
              </a:rPr>
              <a:t>i 2018 var 207 millioner medisinske meldinger</a:t>
            </a:r>
            <a:r>
              <a:rPr lang="nb-NO" sz="1200" kern="1200" dirty="0">
                <a:solidFill>
                  <a:schemeClr val="tx1"/>
                </a:solidFill>
                <a:effectLst/>
                <a:latin typeface="+mn-lt"/>
                <a:ea typeface="+mn-ea"/>
                <a:cs typeface="+mn-cs"/>
              </a:rPr>
              <a:t>. Figuren gir et bilde på hvor avgjørende det er at alle aktørgruppene er med. Den tydeliggjør også at den sene innføringen i Helse Sør-Øst er helt avgjørende for muligheten til å innføre nasjonalt. Selv om det er det regionale helseforetaket i Sør-Øst som gir den store forsinkelsen kan ikke samhandlingen starte før helseforetakene er klare. Forsinkelsen påvirker alle samhandlingsparter. </a:t>
            </a:r>
          </a:p>
          <a:p>
            <a:r>
              <a:rPr lang="nb-NO" sz="1200" kern="1200" dirty="0">
                <a:solidFill>
                  <a:schemeClr val="tx1"/>
                </a:solidFill>
                <a:effectLst/>
                <a:latin typeface="+mn-lt"/>
                <a:ea typeface="+mn-ea"/>
                <a:cs typeface="+mn-cs"/>
              </a:rPr>
              <a:t>Privatpraktiserende helsepersonell inkluderer blant annet fastlege, fysioterapeuter, avtalespesialister og ergoterapeuter. </a:t>
            </a:r>
          </a:p>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7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Basert på disse innspillene vil innføringsperioden bli svært lang og utfordrende å koordinere. Med dagens forutsetninger anbefaler ikke NHN en innføring av Helsefaglig dialog. Det foreligger derfor ikke en helhetlig nasjonal plan for innføring, men kun en tidslinje med planene fra sektoren. Om forutsetningene blir endret, for eksempel gjennom å forskriftsfeste på et gitt tidspunkt, må det på nytt arbeides med mulige overgangsperioder og innføringsløp. Om forutsetningene ikke endres gjennom et tydelig myndighetskrav er NHN sin anbefaling at Helsefaglig dialog fjernes som standard, for å unngå en mer uoversiktlig situasjon knyttet til bruken av dialogmeldinger.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72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Tidslinjen med tilbakemeldingene</a:t>
            </a:r>
            <a:r>
              <a:rPr lang="nb-NO" baseline="0" dirty="0"/>
              <a:t> fra sektoren.</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7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Innføringsplan!</a:t>
            </a:r>
            <a:r>
              <a:rPr lang="nb-NO" baseline="0" dirty="0"/>
              <a:t> Innføringsstrategi</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21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Dentica</a:t>
            </a:r>
            <a:r>
              <a:rPr lang="nb-NO" dirty="0"/>
              <a:t> (Arken Software)</a:t>
            </a:r>
          </a:p>
          <a:p>
            <a:endParaRPr lang="nb-NO" dirty="0"/>
          </a:p>
          <a:p>
            <a:r>
              <a:rPr lang="nb-NO" dirty="0"/>
              <a:t>Aktiviteten foregår å hos leverandører.</a:t>
            </a:r>
          </a:p>
          <a:p>
            <a:r>
              <a:rPr lang="nb-NO" dirty="0"/>
              <a:t>Flere som har lagt det inn i planene</a:t>
            </a:r>
            <a:r>
              <a:rPr lang="nb-NO" baseline="0" dirty="0"/>
              <a:t> sine at de starter utviklingen og testing etter sommeren. (CGM (mottak først), </a:t>
            </a:r>
          </a:p>
          <a:p>
            <a:r>
              <a:rPr lang="nb-NO" baseline="0" dirty="0"/>
              <a:t>Pasientsky Hove Medical har startet utvikling. </a:t>
            </a:r>
          </a:p>
          <a:p>
            <a:r>
              <a:rPr lang="nb-NO" baseline="0" dirty="0" err="1"/>
              <a:t>Aspit</a:t>
            </a:r>
            <a:r>
              <a:rPr lang="nb-NO" baseline="0" dirty="0"/>
              <a:t> og </a:t>
            </a:r>
            <a:r>
              <a:rPr lang="nb-NO" baseline="0" dirty="0" err="1"/>
              <a:t>Dips</a:t>
            </a:r>
            <a:r>
              <a:rPr lang="nb-NO" baseline="0" dirty="0"/>
              <a:t> Front utvikling i høst</a:t>
            </a:r>
          </a:p>
          <a:p>
            <a:r>
              <a:rPr lang="nb-NO" baseline="0" dirty="0"/>
              <a:t>Visma: 2020</a:t>
            </a:r>
          </a:p>
          <a:p>
            <a:r>
              <a:rPr lang="nb-NO" baseline="0" dirty="0" err="1"/>
              <a:t>Tieto</a:t>
            </a:r>
            <a:r>
              <a:rPr lang="nb-NO" baseline="0" dirty="0"/>
              <a:t>: 2020</a:t>
            </a:r>
          </a:p>
          <a:p>
            <a:r>
              <a:rPr lang="nb-NO" baseline="0" dirty="0" err="1"/>
              <a:t>Infodoc</a:t>
            </a:r>
            <a:r>
              <a:rPr lang="nb-NO" baseline="0" dirty="0"/>
              <a:t>: 2020</a:t>
            </a:r>
          </a:p>
          <a:p>
            <a:endParaRPr lang="nb-NO" baseline="0" dirty="0"/>
          </a:p>
          <a:p>
            <a:r>
              <a:rPr lang="nb-NO" baseline="0" dirty="0"/>
              <a:t>Diakonhjemmet og OUS ser på mulighet for pilot i høst. Diakonhjemmet har på mange områder gått over til Arena (psykiatri)</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87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Tidslinjen med tilbakemeldingene fra sektoren. </a:t>
            </a:r>
          </a:p>
          <a:p>
            <a:endParaRPr lang="nb-NO" dirty="0"/>
          </a:p>
          <a:p>
            <a:r>
              <a:rPr lang="nb-NO" dirty="0"/>
              <a:t>Tannleger og fysioterapeuter bet</a:t>
            </a:r>
            <a:r>
              <a:rPr lang="nb-NO" baseline="0" dirty="0"/>
              <a:t> om å avvente avklaringer mot NAV og E-resept. </a:t>
            </a:r>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D1FED3-AE14-464C-ABC4-74C908433D1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17565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dk2"/>
        </a:solidFill>
        <a:effectLst/>
      </p:bgPr>
    </p:bg>
    <p:spTree>
      <p:nvGrpSpPr>
        <p:cNvPr id="1" name=""/>
        <p:cNvGrpSpPr/>
        <p:nvPr/>
      </p:nvGrpSpPr>
      <p:grpSpPr>
        <a:xfrm>
          <a:off x="0" y="0"/>
          <a:ext cx="0" cy="0"/>
          <a:chOff x="0" y="0"/>
          <a:chExt cx="0" cy="0"/>
        </a:xfrm>
      </p:grpSpPr>
      <p:pic>
        <p:nvPicPr>
          <p:cNvPr id="9" name="Gradertsirkel" hidden="1"/>
          <p:cNvPicPr>
            <a:picLocks noChangeAspect="1"/>
          </p:cNvPicPr>
          <p:nvPr userDrawn="1"/>
        </p:nvPicPr>
        <p:blipFill>
          <a:blip r:embed="rId2">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p:spPr>
      </p:pic>
      <p:sp>
        <p:nvSpPr>
          <p:cNvPr id="2" name="Tittel 1"/>
          <p:cNvSpPr>
            <a:spLocks noGrp="1"/>
          </p:cNvSpPr>
          <p:nvPr>
            <p:ph type="ctrTitle"/>
          </p:nvPr>
        </p:nvSpPr>
        <p:spPr>
          <a:xfrm>
            <a:off x="1800225" y="5106372"/>
            <a:ext cx="17138142" cy="828676"/>
          </a:xfrm>
        </p:spPr>
        <p:txBody>
          <a:bodyPr anchor="b">
            <a:normAutofit/>
          </a:bodyPr>
          <a:lstStyle>
            <a:lvl1pPr algn="l">
              <a:defRPr sz="5700" b="0">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1800225" y="6649441"/>
            <a:ext cx="11215401" cy="3311524"/>
          </a:xfrm>
        </p:spPr>
        <p:txBody>
          <a:bodyPr>
            <a:normAutofit/>
          </a:bodyPr>
          <a:lstStyle>
            <a:lvl1pPr marL="0" indent="0" algn="l">
              <a:lnSpc>
                <a:spcPct val="100000"/>
              </a:lnSpc>
              <a:spcBef>
                <a:spcPts val="0"/>
              </a:spcBef>
              <a:buNone/>
              <a:defRPr sz="40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endParaRPr lang="nb-NO" dirty="0"/>
          </a:p>
        </p:txBody>
      </p:sp>
      <p:pic>
        <p:nvPicPr>
          <p:cNvPr id="16" name="Sort_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180" y="1440180"/>
            <a:ext cx="3154287" cy="2160000"/>
          </a:xfrm>
          <a:prstGeom prst="rect">
            <a:avLst/>
          </a:prstGeom>
        </p:spPr>
      </p:pic>
      <p:pic>
        <p:nvPicPr>
          <p:cNvPr id="17" name="Hvit_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pic>
        <p:nvPicPr>
          <p:cNvPr id="11" name="Blåsirkel" hidden="1"/>
          <p:cNvPicPr>
            <a:picLocks noChangeAspect="1"/>
          </p:cNvPicPr>
          <p:nvPr userDrawn="1"/>
        </p:nvPicPr>
        <p:blipFill>
          <a:blip r:embed="rId5">
            <a:extLst>
              <a:ext uri="{BEBA8EAE-BF5A-486C-A8C5-ECC9F3942E4B}">
                <a14:imgProps xmlns:a14="http://schemas.microsoft.com/office/drawing/2010/main">
                  <a14:imgLayer r:embed="rId6">
                    <a14:imgEffect>
                      <a14:backgroundRemoval t="10000" b="90000" l="50261" r="94473"/>
                    </a14:imgEffect>
                  </a14:imgLayer>
                </a14:imgProps>
              </a:ex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0169E8"/>
          </a:solidFill>
        </p:spPr>
      </p:pic>
      <p:pic>
        <p:nvPicPr>
          <p:cNvPr id="12" name="Hvitsirkel" hidden="1"/>
          <p:cNvPicPr>
            <a:picLocks noChangeAspect="1"/>
          </p:cNvPicPr>
          <p:nvPr userDrawn="1"/>
        </p:nvPicPr>
        <p:blipFill>
          <a:blip r:embed="rId5">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FFFFFF"/>
          </a:solidFill>
        </p:spPr>
      </p:pic>
      <p:pic>
        <p:nvPicPr>
          <p:cNvPr id="13" name="Gråsirkel" hidden="1"/>
          <p:cNvPicPr>
            <a:picLocks noChangeAspect="1"/>
          </p:cNvPicPr>
          <p:nvPr userDrawn="1"/>
        </p:nvPicPr>
        <p:blipFill>
          <a:blip r:embed="rId5">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a:solidFill>
            <a:srgbClr val="EEEEEE"/>
          </a:solidFill>
        </p:spPr>
      </p:pic>
      <p:pic>
        <p:nvPicPr>
          <p:cNvPr id="7" name="Blå_logo" hidden="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
        <p:nvSpPr>
          <p:cNvPr id="14" name="Plassholder for SmartArt 13"/>
          <p:cNvSpPr>
            <a:spLocks noGrp="1"/>
          </p:cNvSpPr>
          <p:nvPr>
            <p:ph type="dgm" sz="quarter" idx="10" hasCustomPrompt="1"/>
          </p:nvPr>
        </p:nvSpPr>
        <p:spPr>
          <a:xfrm>
            <a:off x="1440000" y="1440000"/>
            <a:ext cx="3168000" cy="2167200"/>
          </a:xfrm>
          <a:blipFill>
            <a:blip r:embed="rId4"/>
            <a:stretch>
              <a:fillRect/>
            </a:stretch>
          </a:blipFill>
        </p:spPr>
        <p:txBody>
          <a:bodyPr>
            <a:normAutofit/>
          </a:bodyPr>
          <a:lstStyle>
            <a:lvl1pPr marL="0" indent="0">
              <a:buNone/>
              <a:defRPr sz="100"/>
            </a:lvl1pPr>
          </a:lstStyle>
          <a:p>
            <a:r>
              <a:rPr lang="nb-NO" dirty="0"/>
              <a:t>  </a:t>
            </a:r>
          </a:p>
        </p:txBody>
      </p:sp>
      <p:sp>
        <p:nvSpPr>
          <p:cNvPr id="18" name="Plassholder for SmartArt 13"/>
          <p:cNvSpPr>
            <a:spLocks noGrp="1"/>
          </p:cNvSpPr>
          <p:nvPr>
            <p:ph type="dgm" sz="quarter" idx="11" hasCustomPrompt="1"/>
          </p:nvPr>
        </p:nvSpPr>
        <p:spPr>
          <a:xfrm>
            <a:off x="22092527" y="2376000"/>
            <a:ext cx="2289600" cy="8917200"/>
          </a:xfrm>
          <a:blipFill>
            <a:blip r:embed="rId8"/>
            <a:stretch>
              <a:fillRect/>
            </a:stretch>
          </a:blipFill>
        </p:spPr>
        <p:txBody>
          <a:bodyPr>
            <a:normAutofit/>
          </a:bodyPr>
          <a:lstStyle>
            <a:lvl1pPr marL="0" indent="0">
              <a:buNone/>
              <a:defRPr sz="100"/>
            </a:lvl1pPr>
          </a:lstStyle>
          <a:p>
            <a:r>
              <a:rPr lang="nb-NO" dirty="0"/>
              <a:t>  </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6" name="Plassholder for dato 5"/>
          <p:cNvSpPr>
            <a:spLocks noGrp="1"/>
          </p:cNvSpPr>
          <p:nvPr>
            <p:ph type="dt" sz="half" idx="10"/>
          </p:nvPr>
        </p:nvSpPr>
        <p:spPr/>
        <p:txBody>
          <a:bodyPr/>
          <a:lstStyle/>
          <a:p>
            <a:endParaRPr lang="nb-NO"/>
          </a:p>
        </p:txBody>
      </p:sp>
      <p:sp>
        <p:nvSpPr>
          <p:cNvPr id="7" name="Plassholder for bunntekst 6"/>
          <p:cNvSpPr>
            <a:spLocks noGrp="1"/>
          </p:cNvSpPr>
          <p:nvPr>
            <p:ph type="ftr" sz="quarter" idx="11"/>
          </p:nvPr>
        </p:nvSpPr>
        <p:spPr/>
        <p:txBody>
          <a:bodyPr/>
          <a:lstStyle/>
          <a:p>
            <a:endParaRPr lang="nb-NO" dirty="0"/>
          </a:p>
        </p:txBody>
      </p:sp>
      <p:sp>
        <p:nvSpPr>
          <p:cNvPr id="8" name="Plassholder for lysbildenummer 7"/>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endParaRPr lang="nb-NO"/>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194384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le 1"/>
          <p:cNvSpPr>
            <a:spLocks noGrp="1"/>
          </p:cNvSpPr>
          <p:nvPr>
            <p:ph type="title"/>
          </p:nvPr>
        </p:nvSpPr>
        <p:spPr>
          <a:xfrm>
            <a:off x="1904877" y="5653617"/>
            <a:ext cx="20553612" cy="1593850"/>
          </a:xfrm>
          <a:prstGeom prst="rect">
            <a:avLst/>
          </a:prstGeom>
        </p:spPr>
        <p:txBody>
          <a:bodyPr/>
          <a:lstStyle>
            <a:lvl1pPr algn="ctr">
              <a:defRPr sz="11999">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434327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8" name="Text Placeholder 2"/>
          <p:cNvSpPr>
            <a:spLocks noGrp="1"/>
          </p:cNvSpPr>
          <p:nvPr>
            <p:ph idx="10"/>
          </p:nvPr>
        </p:nvSpPr>
        <p:spPr>
          <a:xfrm>
            <a:off x="1904876" y="2974973"/>
            <a:ext cx="20572661" cy="8188326"/>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Rediger tekststiler i malen</a:t>
            </a:r>
          </a:p>
          <a:p>
            <a:pPr lvl="1"/>
            <a:r>
              <a:rPr lang="nb-NO"/>
              <a:t>Andre nivå</a:t>
            </a:r>
          </a:p>
          <a:p>
            <a:pPr lvl="2"/>
            <a:r>
              <a:rPr lang="nb-NO"/>
              <a:t>Tredje nivå</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nb-NO"/>
              <a:t>Rediger tekststiler i malen</a:t>
            </a:r>
          </a:p>
        </p:txBody>
      </p:sp>
    </p:spTree>
    <p:extLst>
      <p:ext uri="{BB962C8B-B14F-4D97-AF65-F5344CB8AC3E}">
        <p14:creationId xmlns:p14="http://schemas.microsoft.com/office/powerpoint/2010/main" val="261378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a:prstGeom prst="rect">
            <a:avLst/>
          </a:prstGeom>
        </p:spPr>
        <p:txBody>
          <a:bodyPr anchor="b"/>
          <a:lstStyle>
            <a:lvl1pPr>
              <a:defRPr sz="11999">
                <a:solidFill>
                  <a:schemeClr val="bg1"/>
                </a:solidFill>
              </a:defRPr>
            </a:lvl1pPr>
          </a:lstStyle>
          <a:p>
            <a:r>
              <a:rPr lang="nb-NO"/>
              <a:t>Klikk for å redigere tittelstil</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6"/>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b-NO"/>
              <a:t>Rediger tekststiler i malen</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318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nb-NO"/>
              <a:t>Rediger tekststiler i malen</a:t>
            </a:r>
          </a:p>
          <a:p>
            <a:pPr lvl="1"/>
            <a:r>
              <a:rPr lang="nb-NO"/>
              <a:t>Andre nivå</a:t>
            </a:r>
          </a:p>
          <a:p>
            <a:pPr lvl="2"/>
            <a:r>
              <a:rPr lang="nb-NO"/>
              <a:t>Tredje nivå</a:t>
            </a:r>
          </a:p>
        </p:txBody>
      </p:sp>
      <p:sp>
        <p:nvSpPr>
          <p:cNvPr id="4" name="Content Placeholder 3"/>
          <p:cNvSpPr>
            <a:spLocks noGrp="1"/>
          </p:cNvSpPr>
          <p:nvPr>
            <p:ph sz="half" idx="2"/>
          </p:nvPr>
        </p:nvSpPr>
        <p:spPr>
          <a:xfrm>
            <a:off x="12572182" y="2974970"/>
            <a:ext cx="9905355" cy="8702676"/>
          </a:xfrm>
        </p:spPr>
        <p:txBody>
          <a:bodyPr/>
          <a:lstStyle/>
          <a:p>
            <a:pPr lvl="0"/>
            <a:r>
              <a:rPr lang="nb-NO"/>
              <a:t>Rediger tekststiler i malen</a:t>
            </a:r>
          </a:p>
          <a:p>
            <a:pPr lvl="1"/>
            <a:r>
              <a:rPr lang="nb-NO"/>
              <a:t>Andre nivå</a:t>
            </a:r>
          </a:p>
          <a:p>
            <a:pPr lvl="2"/>
            <a:r>
              <a:rPr lang="nb-NO"/>
              <a:t>Tredje nivå</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nb-NO"/>
              <a:t>Rediger tekststiler i malen</a:t>
            </a:r>
          </a:p>
        </p:txBody>
      </p:sp>
    </p:spTree>
    <p:extLst>
      <p:ext uri="{BB962C8B-B14F-4D97-AF65-F5344CB8AC3E}">
        <p14:creationId xmlns:p14="http://schemas.microsoft.com/office/powerpoint/2010/main" val="3287528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17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904877" y="5653617"/>
            <a:ext cx="20553612" cy="1593850"/>
          </a:xfrm>
          <a:prstGeom prst="rect">
            <a:avLst/>
          </a:prstGeom>
        </p:spPr>
        <p:txBody>
          <a:bodyPr/>
          <a:lstStyle>
            <a:lvl1pPr algn="ctr">
              <a:defRPr sz="11999">
                <a:solidFill>
                  <a:schemeClr val="tx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37836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904877" y="5653617"/>
            <a:ext cx="20553612" cy="1593850"/>
          </a:xfrm>
          <a:prstGeom prst="rect">
            <a:avLst/>
          </a:prstGeom>
        </p:spPr>
        <p:txBody>
          <a:bodyPr/>
          <a:lstStyle>
            <a:lvl1pPr algn="ctr">
              <a:defRPr sz="11999">
                <a:solidFill>
                  <a:schemeClr val="tx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282283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7"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37202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telslide">
    <p:bg>
      <p:bgPr>
        <a:solidFill>
          <a:schemeClr val="dk2"/>
        </a:solid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5454682" y="5106372"/>
            <a:ext cx="17138142" cy="828676"/>
          </a:xfrm>
        </p:spPr>
        <p:txBody>
          <a:bodyPr anchor="b">
            <a:normAutofit/>
          </a:bodyPr>
          <a:lstStyle>
            <a:lvl1pPr algn="r">
              <a:defRPr sz="5700" b="0">
                <a:solidFill>
                  <a:schemeClr val="bg1"/>
                </a:solidFill>
              </a:defRPr>
            </a:lvl1pPr>
          </a:lstStyle>
          <a:p>
            <a:r>
              <a:rPr lang="nb-NO" dirty="0"/>
              <a:t>Klikk for å legge inn en kapitteltittel</a:t>
            </a:r>
          </a:p>
        </p:txBody>
      </p:sp>
      <p:sp>
        <p:nvSpPr>
          <p:cNvPr id="3" name="Undertittel 2"/>
          <p:cNvSpPr>
            <a:spLocks noGrp="1"/>
          </p:cNvSpPr>
          <p:nvPr>
            <p:ph type="subTitle" idx="1"/>
          </p:nvPr>
        </p:nvSpPr>
        <p:spPr>
          <a:xfrm>
            <a:off x="11377423" y="6649441"/>
            <a:ext cx="11215401" cy="3311524"/>
          </a:xfrm>
        </p:spPr>
        <p:txBody>
          <a:bodyPr>
            <a:normAutofit/>
          </a:bodyPr>
          <a:lstStyle>
            <a:lvl1pPr marL="0" indent="0" algn="r">
              <a:lnSpc>
                <a:spcPct val="100000"/>
              </a:lnSpc>
              <a:spcBef>
                <a:spcPts val="0"/>
              </a:spcBef>
              <a:buNone/>
              <a:defRPr sz="40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a:t>Klikk for å redigere undertittelstil i malen</a:t>
            </a:r>
            <a:endParaRPr lang="nb-NO" dirty="0"/>
          </a:p>
        </p:txBody>
      </p:sp>
      <p:pic>
        <p:nvPicPr>
          <p:cNvPr id="5" name="Sort_logo"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180" y="1440180"/>
            <a:ext cx="3154287" cy="2160000"/>
          </a:xfrm>
          <a:prstGeom prst="rect">
            <a:avLst/>
          </a:prstGeom>
        </p:spPr>
      </p:pic>
      <p:pic>
        <p:nvPicPr>
          <p:cNvPr id="6" name="Hvit_logo"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sp>
        <p:nvSpPr>
          <p:cNvPr id="7" name="Plassholder for SmartArt 13"/>
          <p:cNvSpPr>
            <a:spLocks noGrp="1"/>
          </p:cNvSpPr>
          <p:nvPr>
            <p:ph type="dgm" sz="quarter" idx="10" hasCustomPrompt="1"/>
          </p:nvPr>
        </p:nvSpPr>
        <p:spPr>
          <a:xfrm>
            <a:off x="1440000" y="1440000"/>
            <a:ext cx="3168000" cy="2167200"/>
          </a:xfrm>
          <a:blipFill>
            <a:blip r:embed="rId3"/>
            <a:stretch>
              <a:fillRect/>
            </a:stretch>
          </a:blipFill>
        </p:spPr>
        <p:txBody>
          <a:bodyPr>
            <a:normAutofit/>
          </a:bodyPr>
          <a:lstStyle>
            <a:lvl1pPr marL="0" indent="0">
              <a:buNone/>
              <a:defRPr sz="100"/>
            </a:lvl1pPr>
          </a:lstStyle>
          <a:p>
            <a:r>
              <a:rPr lang="nb-NO" dirty="0"/>
              <a:t>  </a:t>
            </a:r>
          </a:p>
        </p:txBody>
      </p:sp>
      <p:pic>
        <p:nvPicPr>
          <p:cNvPr id="8" name="Blå_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40000" y="1440000"/>
            <a:ext cx="3168000" cy="2155830"/>
          </a:xfrm>
          <a:prstGeom prst="rect">
            <a:avLst/>
          </a:prstGeom>
        </p:spPr>
      </p:pic>
    </p:spTree>
    <p:extLst>
      <p:ext uri="{BB962C8B-B14F-4D97-AF65-F5344CB8AC3E}">
        <p14:creationId xmlns:p14="http://schemas.microsoft.com/office/powerpoint/2010/main" val="44371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p:spPr>
        <p:txBody>
          <a:bodyPr anchor="b"/>
          <a:lstStyle>
            <a:lvl1pPr>
              <a:defRPr sz="11999">
                <a:solidFill>
                  <a:schemeClr val="tx1"/>
                </a:solidFill>
              </a:defRPr>
            </a:lvl1pPr>
          </a:lstStyle>
          <a:p>
            <a:r>
              <a:rPr lang="en-US" dirty="0"/>
              <a:t>Click to edit Master title style</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935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lstStyle>
            <a:lvl3pP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572182" y="2974970"/>
            <a:ext cx="9905355" cy="8702676"/>
          </a:xfrm>
        </p:spPr>
        <p:txBody>
          <a:bodyPr/>
          <a:lstStyle/>
          <a:p>
            <a:pPr lvl="0"/>
            <a:r>
              <a:rPr lang="en-US" dirty="0"/>
              <a:t>Edit Master text styles</a:t>
            </a:r>
          </a:p>
          <a:p>
            <a:pPr lvl="1"/>
            <a:r>
              <a:rPr lang="en-US" dirty="0"/>
              <a:t>Second level</a:t>
            </a:r>
          </a:p>
          <a:p>
            <a:pPr lvl="2"/>
            <a:r>
              <a:rPr lang="en-US" dirty="0"/>
              <a:t>Third level</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1"/>
                </a:solidFill>
                <a:latin typeface="+mj-lt"/>
              </a:defRPr>
            </a:lvl1pPr>
          </a:lstStyle>
          <a:p>
            <a:pPr lvl="0"/>
            <a:r>
              <a:rPr lang="en-US" dirty="0"/>
              <a:t>Edit Master text style</a:t>
            </a:r>
          </a:p>
        </p:txBody>
      </p:sp>
    </p:spTree>
    <p:extLst>
      <p:ext uri="{BB962C8B-B14F-4D97-AF65-F5344CB8AC3E}">
        <p14:creationId xmlns:p14="http://schemas.microsoft.com/office/powerpoint/2010/main" val="198361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301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1904876" y="2974973"/>
            <a:ext cx="20572661" cy="8188326"/>
          </a:xfrm>
          <a:prstGeom prst="rect">
            <a:avLst/>
          </a:prstGeom>
        </p:spPr>
        <p:txBody>
          <a:bodyPr vert="horz" wrap="square"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cxnSp>
        <p:nvCxnSpPr>
          <p:cNvPr id="9" name="Straight Connector 8"/>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904876" y="930443"/>
            <a:ext cx="20572661" cy="646331"/>
          </a:xfrm>
          <a:prstGeom prst="rect">
            <a:avLst/>
          </a:prstGeom>
          <a:noFill/>
        </p:spPr>
        <p:txBody>
          <a:bodyPr wrap="square" rtlCol="0">
            <a:spAutoFit/>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dirty="0">
              <a:ln>
                <a:noFill/>
              </a:ln>
              <a:solidFill>
                <a:srgbClr val="D3D6DA"/>
              </a:solidFill>
              <a:effectLst/>
              <a:uLnTx/>
              <a:uFillTx/>
              <a:latin typeface="Arial" panose="020B0604020202020204"/>
              <a:ea typeface="+mn-ea"/>
              <a:cs typeface="+mn-cs"/>
            </a:endParaRPr>
          </a:p>
        </p:txBody>
      </p:sp>
      <p:sp>
        <p:nvSpPr>
          <p:cNvPr id="12" name="Text Placeholder 11"/>
          <p:cNvSpPr>
            <a:spLocks noGrp="1"/>
          </p:cNvSpPr>
          <p:nvPr>
            <p:ph type="body" sz="quarter" idx="10"/>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en-US" dirty="0"/>
              <a:t>Edit Master text style</a:t>
            </a:r>
          </a:p>
        </p:txBody>
      </p:sp>
    </p:spTree>
    <p:extLst>
      <p:ext uri="{BB962C8B-B14F-4D97-AF65-F5344CB8AC3E}">
        <p14:creationId xmlns:p14="http://schemas.microsoft.com/office/powerpoint/2010/main" val="2097555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4877" y="5653617"/>
            <a:ext cx="20553612" cy="1593850"/>
          </a:xfrm>
          <a:prstGeom prst="rect">
            <a:avLst/>
          </a:prstGeom>
        </p:spPr>
        <p:txBody>
          <a:bodyPr/>
          <a:lstStyle>
            <a:lvl1pPr algn="ctr">
              <a:defRPr sz="11999">
                <a:solidFill>
                  <a:schemeClr val="bg1"/>
                </a:solidFill>
              </a:defRPr>
            </a:lvl1pPr>
          </a:lstStyle>
          <a:p>
            <a:r>
              <a:rPr lang="en-US" dirty="0"/>
              <a:t>Click to edit Master title style</a:t>
            </a:r>
            <a:endParaRPr lang="nb-NO" dirty="0"/>
          </a:p>
        </p:txBody>
      </p:sp>
    </p:spTree>
    <p:extLst>
      <p:ext uri="{BB962C8B-B14F-4D97-AF65-F5344CB8AC3E}">
        <p14:creationId xmlns:p14="http://schemas.microsoft.com/office/powerpoint/2010/main" val="201697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1904876" y="2974973"/>
            <a:ext cx="20572661" cy="8188326"/>
          </a:xfrm>
          <a:prstGeom prst="rect">
            <a:avLst/>
          </a:prstGeom>
        </p:spPr>
        <p:txBody>
          <a:bodyPr vert="horz" wrap="square"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cxnSp>
        <p:nvCxnSpPr>
          <p:cNvPr id="9" name="Straight Connector 8"/>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1904876" y="930443"/>
            <a:ext cx="20572661" cy="1200329"/>
          </a:xfrm>
          <a:prstGeom prst="rect">
            <a:avLst/>
          </a:prstGeom>
          <a:noFill/>
        </p:spPr>
        <p:txBody>
          <a:bodyPr wrap="square" rtlCol="0">
            <a:spAutoFit/>
          </a:bodyPr>
          <a:lstStyle/>
          <a:p>
            <a:endParaRPr lang="nb-NO" sz="7200" dirty="0">
              <a:solidFill>
                <a:schemeClr val="accent6"/>
              </a:solidFill>
            </a:endParaRPr>
          </a:p>
        </p:txBody>
      </p:sp>
      <p:sp>
        <p:nvSpPr>
          <p:cNvPr id="12" name="Text Placeholder 11"/>
          <p:cNvSpPr>
            <a:spLocks noGrp="1"/>
          </p:cNvSpPr>
          <p:nvPr>
            <p:ph type="body" sz="quarter" idx="10"/>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en-US" dirty="0"/>
              <a:t>Edit Master text style</a:t>
            </a:r>
          </a:p>
        </p:txBody>
      </p:sp>
    </p:spTree>
    <p:extLst>
      <p:ext uri="{BB962C8B-B14F-4D97-AF65-F5344CB8AC3E}">
        <p14:creationId xmlns:p14="http://schemas.microsoft.com/office/powerpoint/2010/main" val="2573000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3627"/>
            <a:ext cx="21029831" cy="5705474"/>
          </a:xfrm>
          <a:prstGeom prst="rect">
            <a:avLst/>
          </a:prstGeom>
        </p:spPr>
        <p:txBody>
          <a:bodyPr anchor="b"/>
          <a:lstStyle>
            <a:lvl1pPr>
              <a:defRPr sz="11999">
                <a:solidFill>
                  <a:schemeClr val="bg1"/>
                </a:solidFill>
              </a:defRPr>
            </a:lvl1pPr>
          </a:lstStyle>
          <a:p>
            <a:r>
              <a:rPr lang="en-US" dirty="0"/>
              <a:t>Click to edit Master title style</a:t>
            </a:r>
            <a:endParaRPr lang="nb-NO" dirty="0"/>
          </a:p>
        </p:txBody>
      </p:sp>
      <p:sp>
        <p:nvSpPr>
          <p:cNvPr id="3" name="Text Placeholder 2"/>
          <p:cNvSpPr>
            <a:spLocks noGrp="1"/>
          </p:cNvSpPr>
          <p:nvPr>
            <p:ph type="body" idx="1"/>
          </p:nvPr>
        </p:nvSpPr>
        <p:spPr>
          <a:xfrm>
            <a:off x="1663592" y="8420103"/>
            <a:ext cx="21029831" cy="3000374"/>
          </a:xfrm>
        </p:spPr>
        <p:txBody>
          <a:bodyPr/>
          <a:lstStyle>
            <a:lvl1pPr marL="0" indent="0">
              <a:buNone/>
              <a:defRPr sz="4800">
                <a:solidFill>
                  <a:schemeClr val="accent6"/>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dirty="0"/>
              <a:t>Edit Master text styles</a:t>
            </a:r>
          </a:p>
        </p:txBody>
      </p:sp>
      <p:cxnSp>
        <p:nvCxnSpPr>
          <p:cNvPr id="8" name="Straight Connector 7"/>
          <p:cNvCxnSpPr/>
          <p:nvPr userDrawn="1"/>
        </p:nvCxnSpPr>
        <p:spPr>
          <a:xfrm>
            <a:off x="1663592" y="8039100"/>
            <a:ext cx="21029831"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25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04876" y="2974970"/>
            <a:ext cx="9448185" cy="8702676"/>
          </a:xfrm>
        </p:spPr>
        <p:txBody>
          <a:bodyPr>
            <a:noAutofit/>
          </a:bodyPr>
          <a:lstStyle>
            <a:lvl3pPr>
              <a:defRPr/>
            </a:lvl3p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12572182" y="2974970"/>
            <a:ext cx="9905355" cy="8702676"/>
          </a:xfrm>
        </p:spPr>
        <p:txBody>
          <a:bodyPr>
            <a:noAutofit/>
          </a:bodyPr>
          <a:lstStyle/>
          <a:p>
            <a:pPr lvl="0"/>
            <a:r>
              <a:rPr lang="en-US" dirty="0"/>
              <a:t>Edit Master text styles</a:t>
            </a:r>
          </a:p>
          <a:p>
            <a:pPr lvl="1"/>
            <a:r>
              <a:rPr lang="en-US" dirty="0"/>
              <a:t>Second level</a:t>
            </a:r>
          </a:p>
          <a:p>
            <a:pPr lvl="2"/>
            <a:r>
              <a:rPr lang="en-US" dirty="0"/>
              <a:t>Third level</a:t>
            </a:r>
          </a:p>
        </p:txBody>
      </p:sp>
      <p:cxnSp>
        <p:nvCxnSpPr>
          <p:cNvPr id="10" name="Straight Connector 9"/>
          <p:cNvCxnSpPr/>
          <p:nvPr userDrawn="1"/>
        </p:nvCxnSpPr>
        <p:spPr>
          <a:xfrm>
            <a:off x="1904876" y="1930400"/>
            <a:ext cx="20572661"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 Placeholder 11"/>
          <p:cNvSpPr>
            <a:spLocks noGrp="1"/>
          </p:cNvSpPr>
          <p:nvPr>
            <p:ph type="body" sz="quarter" idx="11"/>
          </p:nvPr>
        </p:nvSpPr>
        <p:spPr>
          <a:xfrm>
            <a:off x="1904876" y="930276"/>
            <a:ext cx="20572661" cy="1000124"/>
          </a:xfrm>
        </p:spPr>
        <p:txBody>
          <a:bodyPr wrap="none" anchor="b" anchorCtr="0"/>
          <a:lstStyle>
            <a:lvl1pPr marL="0" indent="0">
              <a:buNone/>
              <a:defRPr sz="4800">
                <a:solidFill>
                  <a:schemeClr val="accent6"/>
                </a:solidFill>
                <a:latin typeface="+mj-lt"/>
              </a:defRPr>
            </a:lvl1pPr>
          </a:lstStyle>
          <a:p>
            <a:pPr lvl="0"/>
            <a:r>
              <a:rPr lang="en-US" dirty="0"/>
              <a:t>Edit Master text style</a:t>
            </a:r>
          </a:p>
        </p:txBody>
      </p:sp>
    </p:spTree>
    <p:extLst>
      <p:ext uri="{BB962C8B-B14F-4D97-AF65-F5344CB8AC3E}">
        <p14:creationId xmlns:p14="http://schemas.microsoft.com/office/powerpoint/2010/main" val="532603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08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22125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m under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440179" y="3816000"/>
            <a:ext cx="21566696" cy="8496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ekst 7"/>
          <p:cNvSpPr>
            <a:spLocks noGrp="1"/>
          </p:cNvSpPr>
          <p:nvPr>
            <p:ph type="body" sz="quarter" idx="13"/>
          </p:nvPr>
        </p:nvSpPr>
        <p:spPr>
          <a:xfrm>
            <a:off x="1407320" y="2559920"/>
            <a:ext cx="21599555" cy="742950"/>
          </a:xfrm>
        </p:spPr>
        <p:txBody>
          <a:bodyPr/>
          <a:lstStyle>
            <a:lvl1pPr marL="0" indent="0">
              <a:buNone/>
              <a:defRPr>
                <a:solidFill>
                  <a:srgbClr val="898989"/>
                </a:solidFill>
              </a:defRPr>
            </a:lvl1pPr>
          </a:lstStyle>
          <a:p>
            <a:pPr lvl="0"/>
            <a:r>
              <a:rPr lang="nb-NO"/>
              <a:t>Rediger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5199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6" name="Plassholder for innhold 5"/>
          <p:cNvSpPr>
            <a:spLocks noGrp="1"/>
          </p:cNvSpPr>
          <p:nvPr>
            <p:ph sz="quarter" idx="17"/>
          </p:nvPr>
        </p:nvSpPr>
        <p:spPr>
          <a:xfrm>
            <a:off x="1440177" y="3636000"/>
            <a:ext cx="10549318" cy="8658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innhold 5"/>
          <p:cNvSpPr>
            <a:spLocks noGrp="1"/>
          </p:cNvSpPr>
          <p:nvPr>
            <p:ph sz="quarter" idx="18"/>
          </p:nvPr>
        </p:nvSpPr>
        <p:spPr>
          <a:xfrm>
            <a:off x="12457557" y="3636000"/>
            <a:ext cx="10549318" cy="8658000"/>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
        <p:nvSpPr>
          <p:cNvPr id="5" name="Plassholder for innhold 4"/>
          <p:cNvSpPr>
            <a:spLocks noGrp="1"/>
          </p:cNvSpPr>
          <p:nvPr>
            <p:ph sz="quarter" idx="19"/>
          </p:nvPr>
        </p:nvSpPr>
        <p:spPr>
          <a:xfrm>
            <a:off x="1440180" y="3636000"/>
            <a:ext cx="7056882" cy="86580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innhold 4"/>
          <p:cNvSpPr>
            <a:spLocks noGrp="1"/>
          </p:cNvSpPr>
          <p:nvPr>
            <p:ph sz="quarter" idx="20"/>
          </p:nvPr>
        </p:nvSpPr>
        <p:spPr>
          <a:xfrm>
            <a:off x="8695087" y="3636000"/>
            <a:ext cx="7056882" cy="8658000"/>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15949994" y="3636000"/>
            <a:ext cx="7056882" cy="8658000"/>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0620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bredt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hasCustomPrompt="1"/>
          </p:nvPr>
        </p:nvSpPr>
        <p:spPr>
          <a:xfrm>
            <a:off x="0" y="3816477"/>
            <a:ext cx="24382413" cy="8479060"/>
          </a:xfrm>
          <a:solidFill>
            <a:schemeClr val="lt2"/>
          </a:solidFill>
        </p:spPr>
        <p:txBody>
          <a:bodyPr tIns="1800000" anchor="t" anchorCtr="1"/>
          <a:lstStyle>
            <a:lvl1pPr marL="0" indent="0">
              <a:buNone/>
              <a:defRPr/>
            </a:lvl1pPr>
          </a:lstStyle>
          <a:p>
            <a:pPr lvl="0"/>
            <a:r>
              <a:rPr lang="nb-NO" dirty="0"/>
              <a:t>Sett inn bilde / graf / video</a:t>
            </a:r>
          </a:p>
        </p:txBody>
      </p:sp>
      <p:sp>
        <p:nvSpPr>
          <p:cNvPr id="8" name="Plassholder for tekst 7"/>
          <p:cNvSpPr>
            <a:spLocks noGrp="1"/>
          </p:cNvSpPr>
          <p:nvPr>
            <p:ph type="body" sz="quarter" idx="13"/>
          </p:nvPr>
        </p:nvSpPr>
        <p:spPr>
          <a:xfrm>
            <a:off x="1407320" y="2667000"/>
            <a:ext cx="21599555" cy="742950"/>
          </a:xfrm>
        </p:spPr>
        <p:txBody>
          <a:bodyPr/>
          <a:lstStyle>
            <a:lvl1pPr marL="0" indent="0">
              <a:buNone/>
              <a:defRPr>
                <a:solidFill>
                  <a:srgbClr val="898989"/>
                </a:solidFill>
              </a:defRPr>
            </a:lvl1pPr>
          </a:lstStyle>
          <a:p>
            <a:pPr lvl="0"/>
            <a:r>
              <a:rPr lang="nb-NO"/>
              <a:t>Rediger tekststiler i malen</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21360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innholdssli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0" y="0"/>
            <a:ext cx="24385848" cy="12832004"/>
          </a:xfrm>
          <a:solidFill>
            <a:schemeClr val="bg2"/>
          </a:solidFill>
        </p:spPr>
        <p:txBody>
          <a:bodyPr tIns="4320000" anchor="t" anchorCtr="1"/>
          <a:lstStyle>
            <a:lvl1pPr marL="0" indent="0">
              <a:buNone/>
              <a:defRPr baseline="0"/>
            </a:lvl1pPr>
          </a:lstStyle>
          <a:p>
            <a:pPr lvl="0"/>
            <a:r>
              <a:rPr lang="nb-NO" dirty="0"/>
              <a:t>Klikke for å sette inn bilde / graf / video</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dirty="0"/>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dirty="0"/>
          </a:p>
        </p:txBody>
      </p:sp>
    </p:spTree>
    <p:extLst>
      <p:ext uri="{BB962C8B-B14F-4D97-AF65-F5344CB8AC3E}">
        <p14:creationId xmlns:p14="http://schemas.microsoft.com/office/powerpoint/2010/main" val="41775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439387" y="3633598"/>
            <a:ext cx="10549318" cy="1080135"/>
          </a:xfrm>
        </p:spPr>
        <p:txBody>
          <a:bodyPr anchor="t">
            <a:normAutofit/>
          </a:bodyPr>
          <a:lstStyle>
            <a:lvl1pPr marL="0" indent="0">
              <a:buNone/>
              <a:defRPr sz="44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Rediger tekststiler i malen</a:t>
            </a:r>
          </a:p>
        </p:txBody>
      </p:sp>
      <p:sp>
        <p:nvSpPr>
          <p:cNvPr id="5" name="Plassholder for tekst 4"/>
          <p:cNvSpPr>
            <a:spLocks noGrp="1"/>
          </p:cNvSpPr>
          <p:nvPr>
            <p:ph type="body" sz="quarter" idx="3"/>
          </p:nvPr>
        </p:nvSpPr>
        <p:spPr>
          <a:xfrm>
            <a:off x="12457557" y="3633598"/>
            <a:ext cx="10549318" cy="1080135"/>
          </a:xfrm>
        </p:spPr>
        <p:txBody>
          <a:bodyPr anchor="t">
            <a:normAutofit/>
          </a:bodyPr>
          <a:lstStyle>
            <a:lvl1pPr marL="0" indent="0">
              <a:buNone/>
              <a:defRPr sz="44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Rediger tekststiler i malen</a:t>
            </a:r>
          </a:p>
        </p:txBody>
      </p:sp>
      <p:sp>
        <p:nvSpPr>
          <p:cNvPr id="10" name="Plassholder for dato 9"/>
          <p:cNvSpPr>
            <a:spLocks noGrp="1"/>
          </p:cNvSpPr>
          <p:nvPr>
            <p:ph type="dt" sz="half" idx="10"/>
          </p:nvPr>
        </p:nvSpPr>
        <p:spPr/>
        <p:txBody>
          <a:bodyPr/>
          <a:lstStyle/>
          <a:p>
            <a:endParaRPr lang="nb-NO"/>
          </a:p>
        </p:txBody>
      </p:sp>
      <p:sp>
        <p:nvSpPr>
          <p:cNvPr id="11" name="Plassholder for bunntekst 10"/>
          <p:cNvSpPr>
            <a:spLocks noGrp="1"/>
          </p:cNvSpPr>
          <p:nvPr>
            <p:ph type="ftr" sz="quarter" idx="11"/>
          </p:nvPr>
        </p:nvSpPr>
        <p:spPr/>
        <p:txBody>
          <a:bodyPr/>
          <a:lstStyle/>
          <a:p>
            <a:endParaRPr lang="nb-NO" dirty="0"/>
          </a:p>
        </p:txBody>
      </p:sp>
      <p:sp>
        <p:nvSpPr>
          <p:cNvPr id="12" name="Plassholder for lysbildenummer 11"/>
          <p:cNvSpPr>
            <a:spLocks noGrp="1"/>
          </p:cNvSpPr>
          <p:nvPr>
            <p:ph type="sldNum" sz="quarter" idx="12"/>
          </p:nvPr>
        </p:nvSpPr>
        <p:spPr/>
        <p:txBody>
          <a:bodyPr/>
          <a:lstStyle/>
          <a:p>
            <a:r>
              <a:rPr lang="nb-NO"/>
              <a:t> Side </a:t>
            </a:r>
            <a:fld id="{5751DFAA-887F-4071-8EAD-E8CA316FCF06}" type="slidenum">
              <a:rPr lang="nb-NO" smtClean="0"/>
              <a:pPr/>
              <a:t>‹#›</a:t>
            </a:fld>
            <a:endParaRPr lang="nb-NO" dirty="0"/>
          </a:p>
        </p:txBody>
      </p:sp>
      <p:sp>
        <p:nvSpPr>
          <p:cNvPr id="13" name="Tittel 12"/>
          <p:cNvSpPr>
            <a:spLocks noGrp="1"/>
          </p:cNvSpPr>
          <p:nvPr>
            <p:ph type="title"/>
          </p:nvPr>
        </p:nvSpPr>
        <p:spPr/>
        <p:txBody>
          <a:bodyPr/>
          <a:lstStyle/>
          <a:p>
            <a:r>
              <a:rPr lang="nb-NO"/>
              <a:t>Klikk for å redigere tittelstil</a:t>
            </a:r>
            <a:endParaRPr lang="en-GB"/>
          </a:p>
        </p:txBody>
      </p:sp>
      <p:sp>
        <p:nvSpPr>
          <p:cNvPr id="7" name="Plassholder for innhold 6"/>
          <p:cNvSpPr>
            <a:spLocks noGrp="1"/>
          </p:cNvSpPr>
          <p:nvPr>
            <p:ph sz="quarter" idx="13"/>
          </p:nvPr>
        </p:nvSpPr>
        <p:spPr>
          <a:xfrm>
            <a:off x="1439387" y="4713732"/>
            <a:ext cx="10549318" cy="75802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6"/>
          <p:cNvSpPr>
            <a:spLocks noGrp="1"/>
          </p:cNvSpPr>
          <p:nvPr>
            <p:ph sz="quarter" idx="14"/>
          </p:nvPr>
        </p:nvSpPr>
        <p:spPr>
          <a:xfrm>
            <a:off x="12457557" y="4713732"/>
            <a:ext cx="10549318" cy="7580267"/>
          </a:xfrm>
        </p:spPr>
        <p:txBody>
          <a:bodyPr/>
          <a:lstStyle>
            <a:lvl1pPr rtl="0">
              <a:defRPr/>
            </a:lvl1pPr>
            <a:lvl2pPr rtl="0">
              <a:defRPr/>
            </a:lvl2pPr>
            <a:lvl3pPr rtl="0">
              <a:defRPr/>
            </a:lvl3pPr>
            <a:lvl4pPr rtl="0">
              <a:defRPr/>
            </a:lvl4pPr>
            <a:lvl5pPr rtl="0">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846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440179" y="703095"/>
            <a:ext cx="21566696" cy="1673620"/>
          </a:xfrm>
          <a:prstGeom prst="rect">
            <a:avLst/>
          </a:prstGeom>
        </p:spPr>
        <p:txBody>
          <a:bodyPr vert="horz" lIns="0" tIns="0" rIns="0" bIns="0" rtlCol="0" anchor="ctr" anchorCtr="0">
            <a:normAutofit/>
          </a:bodyPr>
          <a:lstStyle/>
          <a:p>
            <a:r>
              <a:rPr lang="nb-NO" dirty="0"/>
              <a:t>Klikk for å redigere tittelstil</a:t>
            </a:r>
          </a:p>
        </p:txBody>
      </p:sp>
      <p:sp>
        <p:nvSpPr>
          <p:cNvPr id="3" name="Plassholder for tekst 2"/>
          <p:cNvSpPr>
            <a:spLocks noGrp="1"/>
          </p:cNvSpPr>
          <p:nvPr>
            <p:ph type="body" idx="1"/>
          </p:nvPr>
        </p:nvSpPr>
        <p:spPr>
          <a:xfrm>
            <a:off x="1440179" y="3636477"/>
            <a:ext cx="21566696" cy="865906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5760720" y="13069633"/>
            <a:ext cx="1692332" cy="369332"/>
          </a:xfrm>
          <a:prstGeom prst="rect">
            <a:avLst/>
          </a:prstGeom>
        </p:spPr>
        <p:txBody>
          <a:bodyPr vert="horz" lIns="0" tIns="0" rIns="0" bIns="0" rtlCol="0" anchor="ctr">
            <a:normAutofit/>
          </a:bodyPr>
          <a:lstStyle>
            <a:lvl1pPr algn="l">
              <a:defRPr sz="2000">
                <a:solidFill>
                  <a:srgbClr val="C1C1C1"/>
                </a:solidFill>
              </a:defRPr>
            </a:lvl1pPr>
          </a:lstStyle>
          <a:p>
            <a:endParaRPr lang="nb-NO"/>
          </a:p>
        </p:txBody>
      </p:sp>
      <p:sp>
        <p:nvSpPr>
          <p:cNvPr id="5" name="Plassholder for bunntekst 4"/>
          <p:cNvSpPr>
            <a:spLocks noGrp="1"/>
          </p:cNvSpPr>
          <p:nvPr>
            <p:ph type="ftr" sz="quarter" idx="3"/>
          </p:nvPr>
        </p:nvSpPr>
        <p:spPr>
          <a:xfrm>
            <a:off x="9311351" y="13069633"/>
            <a:ext cx="10801350" cy="369332"/>
          </a:xfrm>
          <a:prstGeom prst="rect">
            <a:avLst/>
          </a:prstGeom>
        </p:spPr>
        <p:txBody>
          <a:bodyPr vert="horz" lIns="0" tIns="0" rIns="0" bIns="0" rtlCol="0" anchor="ctr">
            <a:normAutofit/>
          </a:bodyPr>
          <a:lstStyle>
            <a:lvl1pPr algn="ctr">
              <a:defRPr sz="2000">
                <a:solidFill>
                  <a:srgbClr val="C1C1C1"/>
                </a:solidFill>
              </a:defRPr>
            </a:lvl1pPr>
          </a:lstStyle>
          <a:p>
            <a:endParaRPr lang="nb-NO" dirty="0"/>
          </a:p>
        </p:txBody>
      </p:sp>
      <p:sp>
        <p:nvSpPr>
          <p:cNvPr id="6" name="Plassholder for lysbildenummer 5"/>
          <p:cNvSpPr>
            <a:spLocks noGrp="1"/>
          </p:cNvSpPr>
          <p:nvPr>
            <p:ph type="sldNum" sz="quarter" idx="4"/>
          </p:nvPr>
        </p:nvSpPr>
        <p:spPr>
          <a:xfrm>
            <a:off x="21971000" y="13069633"/>
            <a:ext cx="1436097" cy="369332"/>
          </a:xfrm>
          <a:prstGeom prst="rect">
            <a:avLst/>
          </a:prstGeom>
        </p:spPr>
        <p:txBody>
          <a:bodyPr vert="horz" lIns="0" tIns="0" rIns="0" bIns="0" rtlCol="0" anchor="ctr">
            <a:normAutofit/>
          </a:bodyPr>
          <a:lstStyle>
            <a:lvl1pPr algn="r">
              <a:defRPr sz="2000">
                <a:solidFill>
                  <a:srgbClr val="C1C1C1"/>
                </a:solidFill>
              </a:defRPr>
            </a:lvl1pPr>
          </a:lstStyle>
          <a:p>
            <a:r>
              <a:rPr lang="nb-NO"/>
              <a:t> Side </a:t>
            </a:r>
            <a:fld id="{5751DFAA-887F-4071-8EAD-E8CA316FCF06}" type="slidenum">
              <a:rPr lang="nb-NO" smtClean="0"/>
              <a:pPr/>
              <a:t>‹#›</a:t>
            </a:fld>
            <a:endParaRPr lang="nb-NO" dirty="0"/>
          </a:p>
        </p:txBody>
      </p:sp>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4108" y="13094836"/>
            <a:ext cx="4054052" cy="302400"/>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0" r:id="rId4"/>
    <p:sldLayoutId id="2147483652" r:id="rId5"/>
    <p:sldLayoutId id="2147483657" r:id="rId6"/>
    <p:sldLayoutId id="2147483659" r:id="rId7"/>
    <p:sldLayoutId id="2147483658" r:id="rId8"/>
    <p:sldLayoutId id="2147483653" r:id="rId9"/>
    <p:sldLayoutId id="2147483654" r:id="rId10"/>
    <p:sldLayoutId id="2147483655" r:id="rId11"/>
  </p:sldLayoutIdLst>
  <p:hf hdr="0" ftr="0" dt="0"/>
  <p:txStyles>
    <p:title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p:titleStyle>
    <p:body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tx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650428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1828709" rtl="0" eaLnBrk="1" latinLnBrk="0" hangingPunct="1">
        <a:lnSpc>
          <a:spcPct val="90000"/>
        </a:lnSpc>
        <a:spcBef>
          <a:spcPct val="0"/>
        </a:spcBef>
        <a:buNone/>
        <a:defRPr sz="4800" kern="1200">
          <a:solidFill>
            <a:schemeClr val="accent6"/>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chemeClr val="bg2"/>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4876" y="1044575"/>
            <a:ext cx="20572661" cy="885826"/>
          </a:xfrm>
          <a:prstGeom prst="rect">
            <a:avLst/>
          </a:prstGeom>
        </p:spPr>
        <p:txBody>
          <a:bodyPr vert="horz" wrap="none" lIns="91440" tIns="45720" rIns="91440" bIns="0" rtlCol="0" anchor="ctr">
            <a:noAutofit/>
          </a:bodyPr>
          <a:lstStyle/>
          <a:p>
            <a:r>
              <a:rPr lang="en-US" dirty="0"/>
              <a:t>Click to edit Master title style</a:t>
            </a:r>
            <a:endParaRPr lang="nb-NO" dirty="0"/>
          </a:p>
        </p:txBody>
      </p:sp>
      <p:sp>
        <p:nvSpPr>
          <p:cNvPr id="3" name="Text Placeholder 2"/>
          <p:cNvSpPr>
            <a:spLocks noGrp="1"/>
          </p:cNvSpPr>
          <p:nvPr>
            <p:ph type="body" idx="1"/>
          </p:nvPr>
        </p:nvSpPr>
        <p:spPr>
          <a:xfrm>
            <a:off x="1904876" y="2974973"/>
            <a:ext cx="20572661" cy="818832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3969494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81" r:id="rId6"/>
  </p:sldLayoutIdLst>
  <p:txStyles>
    <p:titleStyle>
      <a:lvl1pPr algn="l" defTabSz="1828709"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gs>
            <a:gs pos="100000">
              <a:schemeClr val="tx1"/>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04876" y="2974973"/>
            <a:ext cx="20572661" cy="8188326"/>
          </a:xfrm>
          <a:prstGeom prst="rect">
            <a:avLst/>
          </a:prstGeom>
        </p:spPr>
        <p:txBody>
          <a:bodyPr vert="horz" wrap="square"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70657" y="12685068"/>
            <a:ext cx="3246267" cy="340880"/>
          </a:xfrm>
          <a:prstGeom prst="rect">
            <a:avLst/>
          </a:prstGeom>
        </p:spPr>
      </p:pic>
    </p:spTree>
    <p:extLst>
      <p:ext uri="{BB962C8B-B14F-4D97-AF65-F5344CB8AC3E}">
        <p14:creationId xmlns:p14="http://schemas.microsoft.com/office/powerpoint/2010/main" val="17572644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1828709" rtl="0" eaLnBrk="1" latinLnBrk="0" hangingPunct="1">
        <a:lnSpc>
          <a:spcPct val="90000"/>
        </a:lnSpc>
        <a:spcBef>
          <a:spcPct val="0"/>
        </a:spcBef>
        <a:buNone/>
        <a:defRPr sz="4800" kern="1200">
          <a:solidFill>
            <a:schemeClr val="accent6"/>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bg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bg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bg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jpe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jpeg"/><Relationship Id="rId17" Type="http://schemas.openxmlformats.org/officeDocument/2006/relationships/image" Target="../media/image45.png"/><Relationship Id="rId2" Type="http://schemas.openxmlformats.org/officeDocument/2006/relationships/notesSlide" Target="../notesSlides/notesSlide23.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jfif"/><Relationship Id="rId5" Type="http://schemas.openxmlformats.org/officeDocument/2006/relationships/image" Target="../media/image33.jpeg"/><Relationship Id="rId15" Type="http://schemas.openxmlformats.org/officeDocument/2006/relationships/image" Target="../media/image43.png"/><Relationship Id="rId23" Type="http://schemas.openxmlformats.org/officeDocument/2006/relationships/image" Target="../media/image51.jpe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jpeg"/><Relationship Id="rId22" Type="http://schemas.openxmlformats.org/officeDocument/2006/relationships/image" Target="../media/image50.png"/></Relationships>
</file>

<file path=ppt/slides/_rels/slide4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36.png"/><Relationship Id="rId10" Type="http://schemas.openxmlformats.org/officeDocument/2006/relationships/image" Target="../media/image39.jfif"/><Relationship Id="rId4" Type="http://schemas.openxmlformats.org/officeDocument/2006/relationships/image" Target="../media/image53.png"/><Relationship Id="rId9"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39.jfif"/><Relationship Id="rId3" Type="http://schemas.openxmlformats.org/officeDocument/2006/relationships/image" Target="../media/image31.jpeg"/><Relationship Id="rId21" Type="http://schemas.openxmlformats.org/officeDocument/2006/relationships/image" Target="../media/image48.png"/><Relationship Id="rId7" Type="http://schemas.openxmlformats.org/officeDocument/2006/relationships/image" Target="../media/image61.pn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notesSlide" Target="../notesSlides/notesSlide27.xml"/><Relationship Id="rId16" Type="http://schemas.openxmlformats.org/officeDocument/2006/relationships/image" Target="../media/image37.png"/><Relationship Id="rId20" Type="http://schemas.openxmlformats.org/officeDocument/2006/relationships/image" Target="../media/image66.png"/><Relationship Id="rId1" Type="http://schemas.openxmlformats.org/officeDocument/2006/relationships/slideLayout" Target="../slideLayouts/slideLayout11.xml"/><Relationship Id="rId6" Type="http://schemas.openxmlformats.org/officeDocument/2006/relationships/image" Target="../media/image60.png"/><Relationship Id="rId11" Type="http://schemas.openxmlformats.org/officeDocument/2006/relationships/image" Target="../media/image34.png"/><Relationship Id="rId5" Type="http://schemas.openxmlformats.org/officeDocument/2006/relationships/image" Target="../media/image59.png"/><Relationship Id="rId15" Type="http://schemas.openxmlformats.org/officeDocument/2006/relationships/image" Target="../media/image64.png"/><Relationship Id="rId10" Type="http://schemas.openxmlformats.org/officeDocument/2006/relationships/image" Target="../media/image62.png"/><Relationship Id="rId19" Type="http://schemas.openxmlformats.org/officeDocument/2006/relationships/image" Target="../media/image65.png"/><Relationship Id="rId4" Type="http://schemas.openxmlformats.org/officeDocument/2006/relationships/image" Target="../media/image58.png"/><Relationship Id="rId9" Type="http://schemas.openxmlformats.org/officeDocument/2006/relationships/image" Target="../media/image33.jpeg"/><Relationship Id="rId14" Type="http://schemas.openxmlformats.org/officeDocument/2006/relationships/image" Target="../media/image63.png"/></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4.png"/><Relationship Id="rId9" Type="http://schemas.openxmlformats.org/officeDocument/2006/relationships/image" Target="../media/image74.png"/></Relationships>
</file>

<file path=ppt/slides/_rels/slide5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6.png"/><Relationship Id="rId4" Type="http://schemas.openxmlformats.org/officeDocument/2006/relationships/image" Target="../media/image4.png"/><Relationship Id="rId9" Type="http://schemas.openxmlformats.org/officeDocument/2006/relationships/image" Target="../media/image74.png"/></Relationships>
</file>

<file path=ppt/slides/_rels/slide5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71.png"/><Relationship Id="rId11" Type="http://schemas.openxmlformats.org/officeDocument/2006/relationships/image" Target="../media/image77.png"/><Relationship Id="rId5" Type="http://schemas.openxmlformats.org/officeDocument/2006/relationships/image" Target="../media/image70.png"/><Relationship Id="rId10" Type="http://schemas.openxmlformats.org/officeDocument/2006/relationships/image" Target="../media/image76.png"/><Relationship Id="rId4" Type="http://schemas.openxmlformats.org/officeDocument/2006/relationships/image" Target="../media/image4.png"/><Relationship Id="rId9" Type="http://schemas.openxmlformats.org/officeDocument/2006/relationships/image" Target="../media/image7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81.jpeg"/><Relationship Id="rId5" Type="http://schemas.openxmlformats.org/officeDocument/2006/relationships/image" Target="../media/image80.png"/><Relationship Id="rId4" Type="http://schemas.openxmlformats.org/officeDocument/2006/relationships/image" Target="../media/image79.svg"/><Relationship Id="rId9" Type="http://schemas.openxmlformats.org/officeDocument/2006/relationships/image" Target="../media/image84.png"/></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88.png"/><Relationship Id="rId1" Type="http://schemas.openxmlformats.org/officeDocument/2006/relationships/slideLayout" Target="../slideLayouts/slideLayout10.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66.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svg"/><Relationship Id="rId18" Type="http://schemas.openxmlformats.org/officeDocument/2006/relationships/image" Target="../media/image124.png"/><Relationship Id="rId3" Type="http://schemas.openxmlformats.org/officeDocument/2006/relationships/image" Target="../media/image109.svg"/><Relationship Id="rId7" Type="http://schemas.openxmlformats.org/officeDocument/2006/relationships/image" Target="../media/image113.svg"/><Relationship Id="rId12" Type="http://schemas.openxmlformats.org/officeDocument/2006/relationships/image" Target="../media/image118.png"/><Relationship Id="rId17" Type="http://schemas.openxmlformats.org/officeDocument/2006/relationships/image" Target="../media/image123.svg"/><Relationship Id="rId2" Type="http://schemas.openxmlformats.org/officeDocument/2006/relationships/image" Target="../media/image108.png"/><Relationship Id="rId16"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112.png"/><Relationship Id="rId11" Type="http://schemas.openxmlformats.org/officeDocument/2006/relationships/image" Target="../media/image117.svg"/><Relationship Id="rId5" Type="http://schemas.openxmlformats.org/officeDocument/2006/relationships/image" Target="../media/image111.svg"/><Relationship Id="rId15" Type="http://schemas.openxmlformats.org/officeDocument/2006/relationships/image" Target="../media/image121.svg"/><Relationship Id="rId10" Type="http://schemas.openxmlformats.org/officeDocument/2006/relationships/image" Target="../media/image116.png"/><Relationship Id="rId19" Type="http://schemas.openxmlformats.org/officeDocument/2006/relationships/image" Target="../media/image125.svg"/><Relationship Id="rId4" Type="http://schemas.openxmlformats.org/officeDocument/2006/relationships/image" Target="../media/image110.png"/><Relationship Id="rId9" Type="http://schemas.openxmlformats.org/officeDocument/2006/relationships/image" Target="../media/image115.svg"/><Relationship Id="rId14" Type="http://schemas.openxmlformats.org/officeDocument/2006/relationships/image" Target="../media/image120.png"/></Relationships>
</file>

<file path=ppt/slides/_rels/slide6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0.xml"/><Relationship Id="rId5" Type="http://schemas.openxmlformats.org/officeDocument/2006/relationships/image" Target="../media/image130.png"/><Relationship Id="rId4" Type="http://schemas.openxmlformats.org/officeDocument/2006/relationships/image" Target="../media/image12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9E8"/>
        </a:solidFill>
        <a:effectLst/>
      </p:bgPr>
    </p:bg>
    <p:spTree>
      <p:nvGrpSpPr>
        <p:cNvPr id="1" name=""/>
        <p:cNvGrpSpPr/>
        <p:nvPr/>
      </p:nvGrpSpPr>
      <p:grpSpPr>
        <a:xfrm>
          <a:off x="0" y="0"/>
          <a:ext cx="0" cy="0"/>
          <a:chOff x="0" y="0"/>
          <a:chExt cx="0" cy="0"/>
        </a:xfrm>
      </p:grpSpPr>
      <p:pic>
        <p:nvPicPr>
          <p:cNvPr id="15" name="Gradertsirkel"/>
          <p:cNvPicPr>
            <a:picLocks noChangeAspect="1"/>
          </p:cNvPicPr>
          <p:nvPr/>
        </p:nvPicPr>
        <p:blipFill>
          <a:blip r:embed="rId2">
            <a:extLst>
              <a:ext uri="{28A0092B-C50C-407E-A947-70E740481C1C}">
                <a14:useLocalDpi xmlns:a14="http://schemas.microsoft.com/office/drawing/2010/main" val="0"/>
              </a:ext>
            </a:extLst>
          </a:blip>
          <a:srcRect l="44734"/>
          <a:stretch>
            <a:fillRect/>
          </a:stretch>
        </p:blipFill>
        <p:spPr>
          <a:xfrm>
            <a:off x="22092527" y="2376000"/>
            <a:ext cx="2289886" cy="8915400"/>
          </a:xfrm>
          <a:custGeom>
            <a:avLst/>
            <a:gdLst>
              <a:gd name="connsiteX0" fmla="*/ 2289886 w 2289886"/>
              <a:gd name="connsiteY0" fmla="*/ 0 h 8915400"/>
              <a:gd name="connsiteX1" fmla="*/ 2289886 w 2289886"/>
              <a:gd name="connsiteY1" fmla="*/ 8915400 h 8915400"/>
              <a:gd name="connsiteX2" fmla="*/ 2208748 w 2289886"/>
              <a:gd name="connsiteY2" fmla="*/ 8915400 h 8915400"/>
              <a:gd name="connsiteX3" fmla="*/ 2203568 w 2289886"/>
              <a:gd name="connsiteY3" fmla="*/ 8912226 h 8915400"/>
              <a:gd name="connsiteX4" fmla="*/ 0 w 2289886"/>
              <a:gd name="connsiteY4" fmla="*/ 4482560 h 8915400"/>
              <a:gd name="connsiteX5" fmla="*/ 2203568 w 2289886"/>
              <a:gd name="connsiteY5" fmla="*/ 52895 h 89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9886" h="8915400">
                <a:moveTo>
                  <a:pt x="2289886" y="0"/>
                </a:moveTo>
                <a:lnTo>
                  <a:pt x="2289886" y="8915400"/>
                </a:lnTo>
                <a:lnTo>
                  <a:pt x="2208748" y="8915400"/>
                </a:lnTo>
                <a:lnTo>
                  <a:pt x="2203568" y="8912226"/>
                </a:lnTo>
                <a:cubicBezTo>
                  <a:pt x="891023" y="8059147"/>
                  <a:pt x="0" y="6395348"/>
                  <a:pt x="0" y="4482560"/>
                </a:cubicBezTo>
                <a:cubicBezTo>
                  <a:pt x="0" y="2569772"/>
                  <a:pt x="891023" y="905972"/>
                  <a:pt x="2203568" y="52895"/>
                </a:cubicBezTo>
                <a:close/>
              </a:path>
            </a:pathLst>
          </a:custGeom>
        </p:spPr>
      </p:pic>
      <p:pic>
        <p:nvPicPr>
          <p:cNvPr id="14" name="Hvit_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sp>
        <p:nvSpPr>
          <p:cNvPr id="2" name="Tittel 1"/>
          <p:cNvSpPr>
            <a:spLocks noGrp="1"/>
          </p:cNvSpPr>
          <p:nvPr>
            <p:ph type="ctrTitle"/>
          </p:nvPr>
        </p:nvSpPr>
        <p:spPr/>
        <p:txBody>
          <a:bodyPr/>
          <a:lstStyle/>
          <a:p>
            <a:r>
              <a:rPr lang="nb-NO" dirty="0">
                <a:solidFill>
                  <a:srgbClr val="FFFFFF"/>
                </a:solidFill>
              </a:rPr>
              <a:t>Produktstyre e-helsestandarder</a:t>
            </a:r>
          </a:p>
        </p:txBody>
      </p:sp>
      <p:sp>
        <p:nvSpPr>
          <p:cNvPr id="3" name="Undertittel 2"/>
          <p:cNvSpPr>
            <a:spLocks noGrp="1"/>
          </p:cNvSpPr>
          <p:nvPr>
            <p:ph type="subTitle" idx="1"/>
          </p:nvPr>
        </p:nvSpPr>
        <p:spPr/>
        <p:txBody>
          <a:bodyPr/>
          <a:lstStyle/>
          <a:p>
            <a:r>
              <a:rPr lang="nb-NO" dirty="0">
                <a:solidFill>
                  <a:srgbClr val="FFFFFF"/>
                </a:solidFill>
              </a:rPr>
              <a:t>17. Juni 2019</a:t>
            </a:r>
          </a:p>
        </p:txBody>
      </p:sp>
    </p:spTree>
    <p:extLst>
      <p:ext uri="{BB962C8B-B14F-4D97-AF65-F5344CB8AC3E}">
        <p14:creationId xmlns:p14="http://schemas.microsoft.com/office/powerpoint/2010/main" val="109635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5E6F6-1D6E-436E-9ABD-61EC79ACE6F4}"/>
              </a:ext>
            </a:extLst>
          </p:cNvPr>
          <p:cNvSpPr>
            <a:spLocks noGrp="1"/>
          </p:cNvSpPr>
          <p:nvPr>
            <p:ph type="title"/>
          </p:nvPr>
        </p:nvSpPr>
        <p:spPr/>
        <p:txBody>
          <a:bodyPr/>
          <a:lstStyle/>
          <a:p>
            <a:r>
              <a:rPr lang="nb-NO" dirty="0"/>
              <a:t>Helsefaglig dialog</a:t>
            </a:r>
          </a:p>
        </p:txBody>
      </p:sp>
      <p:sp>
        <p:nvSpPr>
          <p:cNvPr id="3" name="Plassholder for lysbildenummer 2">
            <a:extLst>
              <a:ext uri="{FF2B5EF4-FFF2-40B4-BE49-F238E27FC236}">
                <a16:creationId xmlns:a16="http://schemas.microsoft.com/office/drawing/2014/main" id="{8578BFBF-B7A7-4E76-97C7-137CDFAB0AC0}"/>
              </a:ext>
            </a:extLst>
          </p:cNvPr>
          <p:cNvSpPr>
            <a:spLocks noGrp="1"/>
          </p:cNvSpPr>
          <p:nvPr>
            <p:ph type="sldNum" sz="quarter" idx="16"/>
          </p:nvPr>
        </p:nvSpPr>
        <p:spPr/>
        <p:txBody>
          <a:bodyPr/>
          <a:lstStyle/>
          <a:p>
            <a:r>
              <a:rPr lang="nb-NO"/>
              <a:t> Side </a:t>
            </a:r>
            <a:fld id="{5751DFAA-887F-4071-8EAD-E8CA316FCF06}" type="slidenum">
              <a:rPr lang="nb-NO" smtClean="0"/>
              <a:pPr/>
              <a:t>10</a:t>
            </a:fld>
            <a:endParaRPr lang="nb-NO" dirty="0"/>
          </a:p>
        </p:txBody>
      </p:sp>
      <p:sp>
        <p:nvSpPr>
          <p:cNvPr id="4" name="Plassholder for innhold 3">
            <a:extLst>
              <a:ext uri="{FF2B5EF4-FFF2-40B4-BE49-F238E27FC236}">
                <a16:creationId xmlns:a16="http://schemas.microsoft.com/office/drawing/2014/main" id="{17E1C50E-4015-4163-9B5E-D9F3EC5FCFF9}"/>
              </a:ext>
            </a:extLst>
          </p:cNvPr>
          <p:cNvSpPr>
            <a:spLocks noGrp="1"/>
          </p:cNvSpPr>
          <p:nvPr>
            <p:ph sz="quarter" idx="17"/>
          </p:nvPr>
        </p:nvSpPr>
        <p:spPr/>
        <p:txBody>
          <a:bodyPr/>
          <a:lstStyle/>
          <a:p>
            <a:pPr marL="0" indent="0">
              <a:buNone/>
            </a:pPr>
            <a:r>
              <a:rPr lang="nb-NO" b="1" dirty="0"/>
              <a:t>Gevinster</a:t>
            </a:r>
          </a:p>
          <a:p>
            <a:r>
              <a:rPr lang="nb-NO" dirty="0"/>
              <a:t>Erstatte telefon og papir</a:t>
            </a:r>
          </a:p>
          <a:p>
            <a:r>
              <a:rPr lang="nb-NO" dirty="0"/>
              <a:t>Redusere antall feil henvisninger</a:t>
            </a:r>
          </a:p>
          <a:p>
            <a:r>
              <a:rPr lang="nb-NO" dirty="0"/>
              <a:t>Etterspørre tilleggsinformasjon</a:t>
            </a:r>
          </a:p>
          <a:p>
            <a:r>
              <a:rPr lang="nb-NO" dirty="0"/>
              <a:t>Dialog mellom helsepersonell i ulike virksomheter om helsehjelp</a:t>
            </a:r>
          </a:p>
          <a:p>
            <a:r>
              <a:rPr lang="nb-NO" dirty="0"/>
              <a:t>Bedre oppfølging av pasient etter utskriving </a:t>
            </a:r>
          </a:p>
          <a:p>
            <a:endParaRPr lang="nb-NO" b="1" dirty="0"/>
          </a:p>
        </p:txBody>
      </p:sp>
      <p:sp>
        <p:nvSpPr>
          <p:cNvPr id="5" name="Plassholder for innhold 4">
            <a:extLst>
              <a:ext uri="{FF2B5EF4-FFF2-40B4-BE49-F238E27FC236}">
                <a16:creationId xmlns:a16="http://schemas.microsoft.com/office/drawing/2014/main" id="{44AC8DE0-D8FA-44F4-9DAB-6AD28153BDF2}"/>
              </a:ext>
            </a:extLst>
          </p:cNvPr>
          <p:cNvSpPr>
            <a:spLocks noGrp="1"/>
          </p:cNvSpPr>
          <p:nvPr>
            <p:ph sz="quarter" idx="18"/>
          </p:nvPr>
        </p:nvSpPr>
        <p:spPr/>
        <p:txBody>
          <a:bodyPr/>
          <a:lstStyle/>
          <a:p>
            <a:pPr marL="0" indent="0">
              <a:buNone/>
            </a:pPr>
            <a:r>
              <a:rPr lang="nb-NO" b="1" dirty="0"/>
              <a:t>Viktig funksjonalitet</a:t>
            </a:r>
          </a:p>
          <a:p>
            <a:r>
              <a:rPr lang="nb-NO" dirty="0"/>
              <a:t>Vedlegg</a:t>
            </a:r>
          </a:p>
          <a:p>
            <a:r>
              <a:rPr lang="nb-NO" dirty="0"/>
              <a:t>Dialogreferanser</a:t>
            </a:r>
          </a:p>
          <a:p>
            <a:r>
              <a:rPr lang="nb-NO" dirty="0"/>
              <a:t>Profesjon (for riktig arbeidsflyt)</a:t>
            </a:r>
          </a:p>
          <a:p>
            <a:r>
              <a:rPr lang="nb-NO" dirty="0"/>
              <a:t>Kontaktopplysninger</a:t>
            </a:r>
          </a:p>
        </p:txBody>
      </p:sp>
      <p:pic>
        <p:nvPicPr>
          <p:cNvPr id="6" name="Bilde 5">
            <a:extLst>
              <a:ext uri="{FF2B5EF4-FFF2-40B4-BE49-F238E27FC236}">
                <a16:creationId xmlns:a16="http://schemas.microsoft.com/office/drawing/2014/main" id="{7B583FD7-7D06-4E9C-9C3E-5B8F1AC8B30A}"/>
              </a:ext>
            </a:extLst>
          </p:cNvPr>
          <p:cNvPicPr>
            <a:picLocks noChangeAspect="1"/>
          </p:cNvPicPr>
          <p:nvPr/>
        </p:nvPicPr>
        <p:blipFill>
          <a:blip r:embed="rId2"/>
          <a:stretch>
            <a:fillRect/>
          </a:stretch>
        </p:blipFill>
        <p:spPr>
          <a:xfrm>
            <a:off x="19328351" y="7965000"/>
            <a:ext cx="3613885" cy="5044887"/>
          </a:xfrm>
          <a:prstGeom prst="rect">
            <a:avLst/>
          </a:prstGeom>
        </p:spPr>
      </p:pic>
    </p:spTree>
    <p:extLst>
      <p:ext uri="{BB962C8B-B14F-4D97-AF65-F5344CB8AC3E}">
        <p14:creationId xmlns:p14="http://schemas.microsoft.com/office/powerpoint/2010/main" val="422196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Tekst"/>
          <p:cNvGrpSpPr/>
          <p:nvPr/>
        </p:nvGrpSpPr>
        <p:grpSpPr>
          <a:xfrm>
            <a:off x="3593926" y="1559732"/>
            <a:ext cx="16406316" cy="2276096"/>
            <a:chOff x="1339413" y="1467647"/>
            <a:chExt cx="8203692" cy="1138122"/>
          </a:xfrm>
        </p:grpSpPr>
        <p:sp>
          <p:nvSpPr>
            <p:cNvPr id="21" name="TextBox 20"/>
            <p:cNvSpPr txBox="1"/>
            <p:nvPr/>
          </p:nvSpPr>
          <p:spPr>
            <a:xfrm>
              <a:off x="1339413" y="1574650"/>
              <a:ext cx="8203692" cy="1031119"/>
            </a:xfrm>
            <a:prstGeom prst="rect">
              <a:avLst/>
            </a:prstGeom>
            <a:noFill/>
          </p:spPr>
          <p:txBody>
            <a:bodyPr wrap="square" rtlCol="0">
              <a:spAutoFit/>
            </a:bodyPr>
            <a:lstStyle/>
            <a:p>
              <a:pPr algn="ctr"/>
              <a:r>
                <a:rPr lang="nb-NO" sz="6400" dirty="0">
                  <a:solidFill>
                    <a:srgbClr val="FFFFFF"/>
                  </a:solidFill>
                  <a:latin typeface="Arial Black" panose="020B0A04020102020204" pitchFamily="34" charset="0"/>
                </a:rPr>
                <a:t>INNFØRING AV </a:t>
              </a:r>
            </a:p>
            <a:p>
              <a:pPr algn="ctr"/>
              <a:r>
                <a:rPr lang="nb-NO" sz="6400" dirty="0">
                  <a:solidFill>
                    <a:srgbClr val="FFFFFF"/>
                  </a:solidFill>
                  <a:latin typeface="Arial Black" panose="020B0A04020102020204" pitchFamily="34" charset="0"/>
                </a:rPr>
                <a:t>HELSEFAGLIG DIALOG</a:t>
              </a:r>
            </a:p>
          </p:txBody>
        </p:sp>
        <p:sp>
          <p:nvSpPr>
            <p:cNvPr id="22" name="Title 7"/>
            <p:cNvSpPr txBox="1">
              <a:spLocks/>
            </p:cNvSpPr>
            <p:nvPr/>
          </p:nvSpPr>
          <p:spPr>
            <a:xfrm>
              <a:off x="2621766" y="1467647"/>
              <a:ext cx="5242560" cy="493458"/>
            </a:xfrm>
            <a:prstGeom prst="rect">
              <a:avLst/>
            </a:prstGeom>
          </p:spPr>
          <p:txBody>
            <a:bodyPr anchor="b" anchorCtr="0"/>
            <a:lstStyle>
              <a:lvl1pPr algn="l" defTabSz="914400" rtl="0" eaLnBrk="1" latinLnBrk="0" hangingPunct="1">
                <a:lnSpc>
                  <a:spcPct val="90000"/>
                </a:lnSpc>
                <a:spcBef>
                  <a:spcPct val="0"/>
                </a:spcBef>
                <a:buNone/>
                <a:defRPr sz="2400" kern="1200">
                  <a:solidFill>
                    <a:schemeClr val="accent6"/>
                  </a:solidFill>
                  <a:latin typeface="+mj-lt"/>
                  <a:ea typeface="+mj-ea"/>
                  <a:cs typeface="+mj-cs"/>
                </a:defRPr>
              </a:lvl1pPr>
            </a:lstStyle>
            <a:p>
              <a:pPr algn="ctr" defTabSz="1828709"/>
              <a:endParaRPr lang="nb-NO" sz="4800" dirty="0">
                <a:solidFill>
                  <a:srgbClr val="DAAA00">
                    <a:lumMod val="40000"/>
                    <a:lumOff val="60000"/>
                  </a:srgbClr>
                </a:solidFill>
                <a:latin typeface="Arial" panose="020B0604020202020204"/>
              </a:endParaRPr>
            </a:p>
          </p:txBody>
        </p:sp>
      </p:grpSp>
      <p:grpSp>
        <p:nvGrpSpPr>
          <p:cNvPr id="23" name="Sykehus - stort"/>
          <p:cNvGrpSpPr>
            <a:grpSpLocks noChangeAspect="1"/>
          </p:cNvGrpSpPr>
          <p:nvPr/>
        </p:nvGrpSpPr>
        <p:grpSpPr bwMode="auto">
          <a:xfrm>
            <a:off x="10483126" y="9085327"/>
            <a:ext cx="1824203" cy="1498994"/>
            <a:chOff x="2947" y="1402"/>
            <a:chExt cx="1784" cy="1516"/>
          </a:xfrm>
        </p:grpSpPr>
        <p:sp>
          <p:nvSpPr>
            <p:cNvPr id="25" name="Freeform 24"/>
            <p:cNvSpPr>
              <a:spLocks noEditPoints="1"/>
            </p:cNvSpPr>
            <p:nvPr/>
          </p:nvSpPr>
          <p:spPr bwMode="auto">
            <a:xfrm>
              <a:off x="4254" y="1816"/>
              <a:ext cx="477" cy="1102"/>
            </a:xfrm>
            <a:custGeom>
              <a:avLst/>
              <a:gdLst>
                <a:gd name="T0" fmla="*/ 0 w 477"/>
                <a:gd name="T1" fmla="*/ 1102 h 1102"/>
                <a:gd name="T2" fmla="*/ 477 w 477"/>
                <a:gd name="T3" fmla="*/ 0 h 1102"/>
                <a:gd name="T4" fmla="*/ 213 w 477"/>
                <a:gd name="T5" fmla="*/ 936 h 1102"/>
                <a:gd name="T6" fmla="*/ 80 w 477"/>
                <a:gd name="T7" fmla="*/ 852 h 1102"/>
                <a:gd name="T8" fmla="*/ 213 w 477"/>
                <a:gd name="T9" fmla="*/ 936 h 1102"/>
                <a:gd name="T10" fmla="*/ 80 w 477"/>
                <a:gd name="T11" fmla="*/ 787 h 1102"/>
                <a:gd name="T12" fmla="*/ 213 w 477"/>
                <a:gd name="T13" fmla="*/ 703 h 1102"/>
                <a:gd name="T14" fmla="*/ 213 w 477"/>
                <a:gd name="T15" fmla="*/ 637 h 1102"/>
                <a:gd name="T16" fmla="*/ 80 w 477"/>
                <a:gd name="T17" fmla="*/ 553 h 1102"/>
                <a:gd name="T18" fmla="*/ 213 w 477"/>
                <a:gd name="T19" fmla="*/ 637 h 1102"/>
                <a:gd name="T20" fmla="*/ 80 w 477"/>
                <a:gd name="T21" fmla="*/ 487 h 1102"/>
                <a:gd name="T22" fmla="*/ 213 w 477"/>
                <a:gd name="T23" fmla="*/ 403 h 1102"/>
                <a:gd name="T24" fmla="*/ 213 w 477"/>
                <a:gd name="T25" fmla="*/ 338 h 1102"/>
                <a:gd name="T26" fmla="*/ 80 w 477"/>
                <a:gd name="T27" fmla="*/ 254 h 1102"/>
                <a:gd name="T28" fmla="*/ 213 w 477"/>
                <a:gd name="T29" fmla="*/ 338 h 1102"/>
                <a:gd name="T30" fmla="*/ 80 w 477"/>
                <a:gd name="T31" fmla="*/ 188 h 1102"/>
                <a:gd name="T32" fmla="*/ 213 w 477"/>
                <a:gd name="T33" fmla="*/ 104 h 1102"/>
                <a:gd name="T34" fmla="*/ 397 w 477"/>
                <a:gd name="T35" fmla="*/ 936 h 1102"/>
                <a:gd name="T36" fmla="*/ 264 w 477"/>
                <a:gd name="T37" fmla="*/ 852 h 1102"/>
                <a:gd name="T38" fmla="*/ 397 w 477"/>
                <a:gd name="T39" fmla="*/ 936 h 1102"/>
                <a:gd name="T40" fmla="*/ 264 w 477"/>
                <a:gd name="T41" fmla="*/ 787 h 1102"/>
                <a:gd name="T42" fmla="*/ 397 w 477"/>
                <a:gd name="T43" fmla="*/ 703 h 1102"/>
                <a:gd name="T44" fmla="*/ 397 w 477"/>
                <a:gd name="T45" fmla="*/ 637 h 1102"/>
                <a:gd name="T46" fmla="*/ 264 w 477"/>
                <a:gd name="T47" fmla="*/ 553 h 1102"/>
                <a:gd name="T48" fmla="*/ 397 w 477"/>
                <a:gd name="T49" fmla="*/ 637 h 1102"/>
                <a:gd name="T50" fmla="*/ 264 w 477"/>
                <a:gd name="T51" fmla="*/ 487 h 1102"/>
                <a:gd name="T52" fmla="*/ 397 w 477"/>
                <a:gd name="T53" fmla="*/ 403 h 1102"/>
                <a:gd name="T54" fmla="*/ 397 w 477"/>
                <a:gd name="T55" fmla="*/ 338 h 1102"/>
                <a:gd name="T56" fmla="*/ 264 w 477"/>
                <a:gd name="T57" fmla="*/ 254 h 1102"/>
                <a:gd name="T58" fmla="*/ 397 w 477"/>
                <a:gd name="T59" fmla="*/ 338 h 1102"/>
                <a:gd name="T60" fmla="*/ 264 w 477"/>
                <a:gd name="T61" fmla="*/ 188 h 1102"/>
                <a:gd name="T62" fmla="*/ 397 w 477"/>
                <a:gd name="T63" fmla="*/ 104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1102">
                  <a:moveTo>
                    <a:pt x="0" y="0"/>
                  </a:moveTo>
                  <a:lnTo>
                    <a:pt x="0" y="1102"/>
                  </a:lnTo>
                  <a:lnTo>
                    <a:pt x="477" y="1102"/>
                  </a:lnTo>
                  <a:lnTo>
                    <a:pt x="477" y="0"/>
                  </a:lnTo>
                  <a:lnTo>
                    <a:pt x="0" y="0"/>
                  </a:lnTo>
                  <a:close/>
                  <a:moveTo>
                    <a:pt x="213" y="936"/>
                  </a:moveTo>
                  <a:lnTo>
                    <a:pt x="80" y="936"/>
                  </a:lnTo>
                  <a:lnTo>
                    <a:pt x="80" y="852"/>
                  </a:lnTo>
                  <a:lnTo>
                    <a:pt x="213" y="852"/>
                  </a:lnTo>
                  <a:lnTo>
                    <a:pt x="213" y="936"/>
                  </a:lnTo>
                  <a:close/>
                  <a:moveTo>
                    <a:pt x="213" y="787"/>
                  </a:moveTo>
                  <a:lnTo>
                    <a:pt x="80" y="787"/>
                  </a:lnTo>
                  <a:lnTo>
                    <a:pt x="80" y="703"/>
                  </a:lnTo>
                  <a:lnTo>
                    <a:pt x="213" y="703"/>
                  </a:lnTo>
                  <a:lnTo>
                    <a:pt x="213" y="787"/>
                  </a:lnTo>
                  <a:close/>
                  <a:moveTo>
                    <a:pt x="213" y="637"/>
                  </a:moveTo>
                  <a:lnTo>
                    <a:pt x="80" y="637"/>
                  </a:lnTo>
                  <a:lnTo>
                    <a:pt x="80" y="553"/>
                  </a:lnTo>
                  <a:lnTo>
                    <a:pt x="213" y="553"/>
                  </a:lnTo>
                  <a:lnTo>
                    <a:pt x="213" y="637"/>
                  </a:lnTo>
                  <a:close/>
                  <a:moveTo>
                    <a:pt x="213" y="487"/>
                  </a:moveTo>
                  <a:lnTo>
                    <a:pt x="80" y="487"/>
                  </a:lnTo>
                  <a:lnTo>
                    <a:pt x="80" y="403"/>
                  </a:lnTo>
                  <a:lnTo>
                    <a:pt x="213" y="403"/>
                  </a:lnTo>
                  <a:lnTo>
                    <a:pt x="213" y="487"/>
                  </a:lnTo>
                  <a:close/>
                  <a:moveTo>
                    <a:pt x="213" y="338"/>
                  </a:moveTo>
                  <a:lnTo>
                    <a:pt x="80" y="338"/>
                  </a:lnTo>
                  <a:lnTo>
                    <a:pt x="80" y="254"/>
                  </a:lnTo>
                  <a:lnTo>
                    <a:pt x="213" y="254"/>
                  </a:lnTo>
                  <a:lnTo>
                    <a:pt x="213" y="338"/>
                  </a:lnTo>
                  <a:close/>
                  <a:moveTo>
                    <a:pt x="213" y="188"/>
                  </a:moveTo>
                  <a:lnTo>
                    <a:pt x="80" y="188"/>
                  </a:lnTo>
                  <a:lnTo>
                    <a:pt x="80" y="104"/>
                  </a:lnTo>
                  <a:lnTo>
                    <a:pt x="213" y="104"/>
                  </a:lnTo>
                  <a:lnTo>
                    <a:pt x="213" y="188"/>
                  </a:lnTo>
                  <a:close/>
                  <a:moveTo>
                    <a:pt x="397" y="936"/>
                  </a:moveTo>
                  <a:lnTo>
                    <a:pt x="264" y="936"/>
                  </a:lnTo>
                  <a:lnTo>
                    <a:pt x="264" y="852"/>
                  </a:lnTo>
                  <a:lnTo>
                    <a:pt x="397" y="852"/>
                  </a:lnTo>
                  <a:lnTo>
                    <a:pt x="397" y="936"/>
                  </a:lnTo>
                  <a:close/>
                  <a:moveTo>
                    <a:pt x="397" y="787"/>
                  </a:moveTo>
                  <a:lnTo>
                    <a:pt x="264" y="787"/>
                  </a:lnTo>
                  <a:lnTo>
                    <a:pt x="264" y="703"/>
                  </a:lnTo>
                  <a:lnTo>
                    <a:pt x="397" y="703"/>
                  </a:lnTo>
                  <a:lnTo>
                    <a:pt x="397" y="787"/>
                  </a:lnTo>
                  <a:close/>
                  <a:moveTo>
                    <a:pt x="397" y="637"/>
                  </a:moveTo>
                  <a:lnTo>
                    <a:pt x="264" y="637"/>
                  </a:lnTo>
                  <a:lnTo>
                    <a:pt x="264" y="553"/>
                  </a:lnTo>
                  <a:lnTo>
                    <a:pt x="397" y="553"/>
                  </a:lnTo>
                  <a:lnTo>
                    <a:pt x="397" y="637"/>
                  </a:lnTo>
                  <a:close/>
                  <a:moveTo>
                    <a:pt x="397" y="487"/>
                  </a:moveTo>
                  <a:lnTo>
                    <a:pt x="264" y="487"/>
                  </a:lnTo>
                  <a:lnTo>
                    <a:pt x="264" y="403"/>
                  </a:lnTo>
                  <a:lnTo>
                    <a:pt x="397" y="403"/>
                  </a:lnTo>
                  <a:lnTo>
                    <a:pt x="397" y="487"/>
                  </a:lnTo>
                  <a:close/>
                  <a:moveTo>
                    <a:pt x="397" y="338"/>
                  </a:moveTo>
                  <a:lnTo>
                    <a:pt x="264" y="338"/>
                  </a:lnTo>
                  <a:lnTo>
                    <a:pt x="264" y="254"/>
                  </a:lnTo>
                  <a:lnTo>
                    <a:pt x="397" y="254"/>
                  </a:lnTo>
                  <a:lnTo>
                    <a:pt x="397" y="338"/>
                  </a:lnTo>
                  <a:close/>
                  <a:moveTo>
                    <a:pt x="397" y="188"/>
                  </a:moveTo>
                  <a:lnTo>
                    <a:pt x="264" y="188"/>
                  </a:lnTo>
                  <a:lnTo>
                    <a:pt x="264" y="104"/>
                  </a:lnTo>
                  <a:lnTo>
                    <a:pt x="397" y="104"/>
                  </a:lnTo>
                  <a:lnTo>
                    <a:pt x="397" y="188"/>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DAAA00">
                    <a:lumMod val="20000"/>
                    <a:lumOff val="80000"/>
                  </a:srgbClr>
                </a:solidFill>
                <a:latin typeface="Arial" panose="020B0604020202020204"/>
              </a:endParaRPr>
            </a:p>
          </p:txBody>
        </p:sp>
        <p:sp>
          <p:nvSpPr>
            <p:cNvPr id="26" name="Freeform 25"/>
            <p:cNvSpPr>
              <a:spLocks noEditPoints="1"/>
            </p:cNvSpPr>
            <p:nvPr/>
          </p:nvSpPr>
          <p:spPr bwMode="auto">
            <a:xfrm>
              <a:off x="2947" y="1816"/>
              <a:ext cx="477" cy="1102"/>
            </a:xfrm>
            <a:custGeom>
              <a:avLst/>
              <a:gdLst>
                <a:gd name="T0" fmla="*/ 0 w 477"/>
                <a:gd name="T1" fmla="*/ 1102 h 1102"/>
                <a:gd name="T2" fmla="*/ 477 w 477"/>
                <a:gd name="T3" fmla="*/ 0 h 1102"/>
                <a:gd name="T4" fmla="*/ 213 w 477"/>
                <a:gd name="T5" fmla="*/ 936 h 1102"/>
                <a:gd name="T6" fmla="*/ 82 w 477"/>
                <a:gd name="T7" fmla="*/ 852 h 1102"/>
                <a:gd name="T8" fmla="*/ 213 w 477"/>
                <a:gd name="T9" fmla="*/ 936 h 1102"/>
                <a:gd name="T10" fmla="*/ 82 w 477"/>
                <a:gd name="T11" fmla="*/ 787 h 1102"/>
                <a:gd name="T12" fmla="*/ 213 w 477"/>
                <a:gd name="T13" fmla="*/ 703 h 1102"/>
                <a:gd name="T14" fmla="*/ 213 w 477"/>
                <a:gd name="T15" fmla="*/ 637 h 1102"/>
                <a:gd name="T16" fmla="*/ 82 w 477"/>
                <a:gd name="T17" fmla="*/ 553 h 1102"/>
                <a:gd name="T18" fmla="*/ 213 w 477"/>
                <a:gd name="T19" fmla="*/ 637 h 1102"/>
                <a:gd name="T20" fmla="*/ 82 w 477"/>
                <a:gd name="T21" fmla="*/ 487 h 1102"/>
                <a:gd name="T22" fmla="*/ 213 w 477"/>
                <a:gd name="T23" fmla="*/ 403 h 1102"/>
                <a:gd name="T24" fmla="*/ 213 w 477"/>
                <a:gd name="T25" fmla="*/ 338 h 1102"/>
                <a:gd name="T26" fmla="*/ 82 w 477"/>
                <a:gd name="T27" fmla="*/ 254 h 1102"/>
                <a:gd name="T28" fmla="*/ 213 w 477"/>
                <a:gd name="T29" fmla="*/ 338 h 1102"/>
                <a:gd name="T30" fmla="*/ 82 w 477"/>
                <a:gd name="T31" fmla="*/ 188 h 1102"/>
                <a:gd name="T32" fmla="*/ 213 w 477"/>
                <a:gd name="T33" fmla="*/ 104 h 1102"/>
                <a:gd name="T34" fmla="*/ 397 w 477"/>
                <a:gd name="T35" fmla="*/ 936 h 1102"/>
                <a:gd name="T36" fmla="*/ 264 w 477"/>
                <a:gd name="T37" fmla="*/ 852 h 1102"/>
                <a:gd name="T38" fmla="*/ 397 w 477"/>
                <a:gd name="T39" fmla="*/ 936 h 1102"/>
                <a:gd name="T40" fmla="*/ 264 w 477"/>
                <a:gd name="T41" fmla="*/ 787 h 1102"/>
                <a:gd name="T42" fmla="*/ 397 w 477"/>
                <a:gd name="T43" fmla="*/ 703 h 1102"/>
                <a:gd name="T44" fmla="*/ 397 w 477"/>
                <a:gd name="T45" fmla="*/ 637 h 1102"/>
                <a:gd name="T46" fmla="*/ 264 w 477"/>
                <a:gd name="T47" fmla="*/ 553 h 1102"/>
                <a:gd name="T48" fmla="*/ 397 w 477"/>
                <a:gd name="T49" fmla="*/ 637 h 1102"/>
                <a:gd name="T50" fmla="*/ 264 w 477"/>
                <a:gd name="T51" fmla="*/ 487 h 1102"/>
                <a:gd name="T52" fmla="*/ 397 w 477"/>
                <a:gd name="T53" fmla="*/ 403 h 1102"/>
                <a:gd name="T54" fmla="*/ 397 w 477"/>
                <a:gd name="T55" fmla="*/ 338 h 1102"/>
                <a:gd name="T56" fmla="*/ 264 w 477"/>
                <a:gd name="T57" fmla="*/ 254 h 1102"/>
                <a:gd name="T58" fmla="*/ 397 w 477"/>
                <a:gd name="T59" fmla="*/ 338 h 1102"/>
                <a:gd name="T60" fmla="*/ 264 w 477"/>
                <a:gd name="T61" fmla="*/ 188 h 1102"/>
                <a:gd name="T62" fmla="*/ 397 w 477"/>
                <a:gd name="T63" fmla="*/ 104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7" h="1102">
                  <a:moveTo>
                    <a:pt x="0" y="0"/>
                  </a:moveTo>
                  <a:lnTo>
                    <a:pt x="0" y="1102"/>
                  </a:lnTo>
                  <a:lnTo>
                    <a:pt x="477" y="1102"/>
                  </a:lnTo>
                  <a:lnTo>
                    <a:pt x="477" y="0"/>
                  </a:lnTo>
                  <a:lnTo>
                    <a:pt x="0" y="0"/>
                  </a:lnTo>
                  <a:close/>
                  <a:moveTo>
                    <a:pt x="213" y="936"/>
                  </a:moveTo>
                  <a:lnTo>
                    <a:pt x="82" y="936"/>
                  </a:lnTo>
                  <a:lnTo>
                    <a:pt x="82" y="852"/>
                  </a:lnTo>
                  <a:lnTo>
                    <a:pt x="213" y="852"/>
                  </a:lnTo>
                  <a:lnTo>
                    <a:pt x="213" y="936"/>
                  </a:lnTo>
                  <a:close/>
                  <a:moveTo>
                    <a:pt x="213" y="787"/>
                  </a:moveTo>
                  <a:lnTo>
                    <a:pt x="82" y="787"/>
                  </a:lnTo>
                  <a:lnTo>
                    <a:pt x="82" y="703"/>
                  </a:lnTo>
                  <a:lnTo>
                    <a:pt x="213" y="703"/>
                  </a:lnTo>
                  <a:lnTo>
                    <a:pt x="213" y="787"/>
                  </a:lnTo>
                  <a:close/>
                  <a:moveTo>
                    <a:pt x="213" y="637"/>
                  </a:moveTo>
                  <a:lnTo>
                    <a:pt x="82" y="637"/>
                  </a:lnTo>
                  <a:lnTo>
                    <a:pt x="82" y="553"/>
                  </a:lnTo>
                  <a:lnTo>
                    <a:pt x="213" y="553"/>
                  </a:lnTo>
                  <a:lnTo>
                    <a:pt x="213" y="637"/>
                  </a:lnTo>
                  <a:close/>
                  <a:moveTo>
                    <a:pt x="213" y="487"/>
                  </a:moveTo>
                  <a:lnTo>
                    <a:pt x="82" y="487"/>
                  </a:lnTo>
                  <a:lnTo>
                    <a:pt x="82" y="403"/>
                  </a:lnTo>
                  <a:lnTo>
                    <a:pt x="213" y="403"/>
                  </a:lnTo>
                  <a:lnTo>
                    <a:pt x="213" y="487"/>
                  </a:lnTo>
                  <a:close/>
                  <a:moveTo>
                    <a:pt x="213" y="338"/>
                  </a:moveTo>
                  <a:lnTo>
                    <a:pt x="82" y="338"/>
                  </a:lnTo>
                  <a:lnTo>
                    <a:pt x="82" y="254"/>
                  </a:lnTo>
                  <a:lnTo>
                    <a:pt x="213" y="254"/>
                  </a:lnTo>
                  <a:lnTo>
                    <a:pt x="213" y="338"/>
                  </a:lnTo>
                  <a:close/>
                  <a:moveTo>
                    <a:pt x="213" y="188"/>
                  </a:moveTo>
                  <a:lnTo>
                    <a:pt x="82" y="188"/>
                  </a:lnTo>
                  <a:lnTo>
                    <a:pt x="82" y="104"/>
                  </a:lnTo>
                  <a:lnTo>
                    <a:pt x="213" y="104"/>
                  </a:lnTo>
                  <a:lnTo>
                    <a:pt x="213" y="188"/>
                  </a:lnTo>
                  <a:close/>
                  <a:moveTo>
                    <a:pt x="397" y="936"/>
                  </a:moveTo>
                  <a:lnTo>
                    <a:pt x="264" y="936"/>
                  </a:lnTo>
                  <a:lnTo>
                    <a:pt x="264" y="852"/>
                  </a:lnTo>
                  <a:lnTo>
                    <a:pt x="397" y="852"/>
                  </a:lnTo>
                  <a:lnTo>
                    <a:pt x="397" y="936"/>
                  </a:lnTo>
                  <a:close/>
                  <a:moveTo>
                    <a:pt x="397" y="787"/>
                  </a:moveTo>
                  <a:lnTo>
                    <a:pt x="264" y="787"/>
                  </a:lnTo>
                  <a:lnTo>
                    <a:pt x="264" y="703"/>
                  </a:lnTo>
                  <a:lnTo>
                    <a:pt x="397" y="703"/>
                  </a:lnTo>
                  <a:lnTo>
                    <a:pt x="397" y="787"/>
                  </a:lnTo>
                  <a:close/>
                  <a:moveTo>
                    <a:pt x="397" y="637"/>
                  </a:moveTo>
                  <a:lnTo>
                    <a:pt x="264" y="637"/>
                  </a:lnTo>
                  <a:lnTo>
                    <a:pt x="264" y="553"/>
                  </a:lnTo>
                  <a:lnTo>
                    <a:pt x="397" y="553"/>
                  </a:lnTo>
                  <a:lnTo>
                    <a:pt x="397" y="637"/>
                  </a:lnTo>
                  <a:close/>
                  <a:moveTo>
                    <a:pt x="397" y="487"/>
                  </a:moveTo>
                  <a:lnTo>
                    <a:pt x="264" y="487"/>
                  </a:lnTo>
                  <a:lnTo>
                    <a:pt x="264" y="403"/>
                  </a:lnTo>
                  <a:lnTo>
                    <a:pt x="397" y="403"/>
                  </a:lnTo>
                  <a:lnTo>
                    <a:pt x="397" y="487"/>
                  </a:lnTo>
                  <a:close/>
                  <a:moveTo>
                    <a:pt x="397" y="338"/>
                  </a:moveTo>
                  <a:lnTo>
                    <a:pt x="264" y="338"/>
                  </a:lnTo>
                  <a:lnTo>
                    <a:pt x="264" y="254"/>
                  </a:lnTo>
                  <a:lnTo>
                    <a:pt x="397" y="254"/>
                  </a:lnTo>
                  <a:lnTo>
                    <a:pt x="397" y="338"/>
                  </a:lnTo>
                  <a:close/>
                  <a:moveTo>
                    <a:pt x="397" y="188"/>
                  </a:moveTo>
                  <a:lnTo>
                    <a:pt x="264" y="188"/>
                  </a:lnTo>
                  <a:lnTo>
                    <a:pt x="264" y="104"/>
                  </a:lnTo>
                  <a:lnTo>
                    <a:pt x="397" y="104"/>
                  </a:lnTo>
                  <a:lnTo>
                    <a:pt x="397" y="188"/>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DAAA00">
                    <a:lumMod val="20000"/>
                    <a:lumOff val="80000"/>
                  </a:srgbClr>
                </a:solidFill>
                <a:latin typeface="Arial" panose="020B0604020202020204"/>
              </a:endParaRPr>
            </a:p>
          </p:txBody>
        </p:sp>
        <p:sp>
          <p:nvSpPr>
            <p:cNvPr id="27" name="Freeform 26"/>
            <p:cNvSpPr>
              <a:spLocks noEditPoints="1"/>
            </p:cNvSpPr>
            <p:nvPr/>
          </p:nvSpPr>
          <p:spPr bwMode="auto">
            <a:xfrm>
              <a:off x="3446" y="1402"/>
              <a:ext cx="786" cy="1516"/>
            </a:xfrm>
            <a:custGeom>
              <a:avLst/>
              <a:gdLst>
                <a:gd name="T0" fmla="*/ 589 w 786"/>
                <a:gd name="T1" fmla="*/ 41 h 1516"/>
                <a:gd name="T2" fmla="*/ 548 w 786"/>
                <a:gd name="T3" fmla="*/ 0 h 1516"/>
                <a:gd name="T4" fmla="*/ 197 w 786"/>
                <a:gd name="T5" fmla="*/ 0 h 1516"/>
                <a:gd name="T6" fmla="*/ 197 w 786"/>
                <a:gd name="T7" fmla="*/ 219 h 1516"/>
                <a:gd name="T8" fmla="*/ 0 w 786"/>
                <a:gd name="T9" fmla="*/ 1516 h 1516"/>
                <a:gd name="T10" fmla="*/ 309 w 786"/>
                <a:gd name="T11" fmla="*/ 1516 h 1516"/>
                <a:gd name="T12" fmla="*/ 477 w 786"/>
                <a:gd name="T13" fmla="*/ 1246 h 1516"/>
                <a:gd name="T14" fmla="*/ 747 w 786"/>
                <a:gd name="T15" fmla="*/ 1516 h 1516"/>
                <a:gd name="T16" fmla="*/ 786 w 786"/>
                <a:gd name="T17" fmla="*/ 219 h 1516"/>
                <a:gd name="T18" fmla="*/ 238 w 786"/>
                <a:gd name="T19" fmla="*/ 41 h 1516"/>
                <a:gd name="T20" fmla="*/ 548 w 786"/>
                <a:gd name="T21" fmla="*/ 219 h 1516"/>
                <a:gd name="T22" fmla="*/ 238 w 786"/>
                <a:gd name="T23" fmla="*/ 352 h 1516"/>
                <a:gd name="T24" fmla="*/ 248 w 786"/>
                <a:gd name="T25" fmla="*/ 1350 h 1516"/>
                <a:gd name="T26" fmla="*/ 82 w 786"/>
                <a:gd name="T27" fmla="*/ 1246 h 1516"/>
                <a:gd name="T28" fmla="*/ 248 w 786"/>
                <a:gd name="T29" fmla="*/ 1350 h 1516"/>
                <a:gd name="T30" fmla="*/ 82 w 786"/>
                <a:gd name="T31" fmla="*/ 1184 h 1516"/>
                <a:gd name="T32" fmla="*/ 248 w 786"/>
                <a:gd name="T33" fmla="*/ 1080 h 1516"/>
                <a:gd name="T34" fmla="*/ 248 w 786"/>
                <a:gd name="T35" fmla="*/ 1016 h 1516"/>
                <a:gd name="T36" fmla="*/ 82 w 786"/>
                <a:gd name="T37" fmla="*/ 914 h 1516"/>
                <a:gd name="T38" fmla="*/ 248 w 786"/>
                <a:gd name="T39" fmla="*/ 1016 h 1516"/>
                <a:gd name="T40" fmla="*/ 82 w 786"/>
                <a:gd name="T41" fmla="*/ 850 h 1516"/>
                <a:gd name="T42" fmla="*/ 248 w 786"/>
                <a:gd name="T43" fmla="*/ 748 h 1516"/>
                <a:gd name="T44" fmla="*/ 248 w 786"/>
                <a:gd name="T45" fmla="*/ 684 h 1516"/>
                <a:gd name="T46" fmla="*/ 82 w 786"/>
                <a:gd name="T47" fmla="*/ 580 h 1516"/>
                <a:gd name="T48" fmla="*/ 248 w 786"/>
                <a:gd name="T49" fmla="*/ 684 h 1516"/>
                <a:gd name="T50" fmla="*/ 82 w 786"/>
                <a:gd name="T51" fmla="*/ 518 h 1516"/>
                <a:gd name="T52" fmla="*/ 248 w 786"/>
                <a:gd name="T53" fmla="*/ 414 h 1516"/>
                <a:gd name="T54" fmla="*/ 477 w 786"/>
                <a:gd name="T55" fmla="*/ 1184 h 1516"/>
                <a:gd name="T56" fmla="*/ 309 w 786"/>
                <a:gd name="T57" fmla="*/ 1080 h 1516"/>
                <a:gd name="T58" fmla="*/ 477 w 786"/>
                <a:gd name="T59" fmla="*/ 1184 h 1516"/>
                <a:gd name="T60" fmla="*/ 309 w 786"/>
                <a:gd name="T61" fmla="*/ 1016 h 1516"/>
                <a:gd name="T62" fmla="*/ 477 w 786"/>
                <a:gd name="T63" fmla="*/ 914 h 1516"/>
                <a:gd name="T64" fmla="*/ 477 w 786"/>
                <a:gd name="T65" fmla="*/ 850 h 1516"/>
                <a:gd name="T66" fmla="*/ 309 w 786"/>
                <a:gd name="T67" fmla="*/ 748 h 1516"/>
                <a:gd name="T68" fmla="*/ 477 w 786"/>
                <a:gd name="T69" fmla="*/ 850 h 1516"/>
                <a:gd name="T70" fmla="*/ 309 w 786"/>
                <a:gd name="T71" fmla="*/ 684 h 1516"/>
                <a:gd name="T72" fmla="*/ 477 w 786"/>
                <a:gd name="T73" fmla="*/ 580 h 1516"/>
                <a:gd name="T74" fmla="*/ 477 w 786"/>
                <a:gd name="T75" fmla="*/ 518 h 1516"/>
                <a:gd name="T76" fmla="*/ 309 w 786"/>
                <a:gd name="T77" fmla="*/ 414 h 1516"/>
                <a:gd name="T78" fmla="*/ 477 w 786"/>
                <a:gd name="T79" fmla="*/ 518 h 1516"/>
                <a:gd name="T80" fmla="*/ 538 w 786"/>
                <a:gd name="T81" fmla="*/ 1350 h 1516"/>
                <a:gd name="T82" fmla="*/ 704 w 786"/>
                <a:gd name="T83" fmla="*/ 1246 h 1516"/>
                <a:gd name="T84" fmla="*/ 704 w 786"/>
                <a:gd name="T85" fmla="*/ 1184 h 1516"/>
                <a:gd name="T86" fmla="*/ 538 w 786"/>
                <a:gd name="T87" fmla="*/ 1080 h 1516"/>
                <a:gd name="T88" fmla="*/ 704 w 786"/>
                <a:gd name="T89" fmla="*/ 1184 h 1516"/>
                <a:gd name="T90" fmla="*/ 538 w 786"/>
                <a:gd name="T91" fmla="*/ 1016 h 1516"/>
                <a:gd name="T92" fmla="*/ 704 w 786"/>
                <a:gd name="T93" fmla="*/ 914 h 1516"/>
                <a:gd name="T94" fmla="*/ 704 w 786"/>
                <a:gd name="T95" fmla="*/ 850 h 1516"/>
                <a:gd name="T96" fmla="*/ 538 w 786"/>
                <a:gd name="T97" fmla="*/ 748 h 1516"/>
                <a:gd name="T98" fmla="*/ 704 w 786"/>
                <a:gd name="T99" fmla="*/ 850 h 1516"/>
                <a:gd name="T100" fmla="*/ 538 w 786"/>
                <a:gd name="T101" fmla="*/ 684 h 1516"/>
                <a:gd name="T102" fmla="*/ 704 w 786"/>
                <a:gd name="T103" fmla="*/ 580 h 1516"/>
                <a:gd name="T104" fmla="*/ 704 w 786"/>
                <a:gd name="T105" fmla="*/ 518 h 1516"/>
                <a:gd name="T106" fmla="*/ 538 w 786"/>
                <a:gd name="T107" fmla="*/ 414 h 1516"/>
                <a:gd name="T108" fmla="*/ 704 w 786"/>
                <a:gd name="T109" fmla="*/ 51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6" h="1516">
                  <a:moveTo>
                    <a:pt x="589" y="219"/>
                  </a:moveTo>
                  <a:lnTo>
                    <a:pt x="589" y="41"/>
                  </a:lnTo>
                  <a:lnTo>
                    <a:pt x="589" y="0"/>
                  </a:lnTo>
                  <a:lnTo>
                    <a:pt x="548" y="0"/>
                  </a:lnTo>
                  <a:lnTo>
                    <a:pt x="238" y="0"/>
                  </a:lnTo>
                  <a:lnTo>
                    <a:pt x="197" y="0"/>
                  </a:lnTo>
                  <a:lnTo>
                    <a:pt x="197" y="41"/>
                  </a:lnTo>
                  <a:lnTo>
                    <a:pt x="197" y="219"/>
                  </a:lnTo>
                  <a:lnTo>
                    <a:pt x="0" y="219"/>
                  </a:lnTo>
                  <a:lnTo>
                    <a:pt x="0" y="1516"/>
                  </a:lnTo>
                  <a:lnTo>
                    <a:pt x="51" y="1516"/>
                  </a:lnTo>
                  <a:lnTo>
                    <a:pt x="309" y="1516"/>
                  </a:lnTo>
                  <a:lnTo>
                    <a:pt x="309" y="1246"/>
                  </a:lnTo>
                  <a:lnTo>
                    <a:pt x="477" y="1246"/>
                  </a:lnTo>
                  <a:lnTo>
                    <a:pt x="477" y="1516"/>
                  </a:lnTo>
                  <a:lnTo>
                    <a:pt x="747" y="1516"/>
                  </a:lnTo>
                  <a:lnTo>
                    <a:pt x="786" y="1516"/>
                  </a:lnTo>
                  <a:lnTo>
                    <a:pt x="786" y="219"/>
                  </a:lnTo>
                  <a:lnTo>
                    <a:pt x="589" y="219"/>
                  </a:lnTo>
                  <a:close/>
                  <a:moveTo>
                    <a:pt x="238" y="41"/>
                  </a:moveTo>
                  <a:lnTo>
                    <a:pt x="548" y="41"/>
                  </a:lnTo>
                  <a:lnTo>
                    <a:pt x="548" y="219"/>
                  </a:lnTo>
                  <a:lnTo>
                    <a:pt x="548" y="352"/>
                  </a:lnTo>
                  <a:lnTo>
                    <a:pt x="238" y="352"/>
                  </a:lnTo>
                  <a:lnTo>
                    <a:pt x="238" y="41"/>
                  </a:lnTo>
                  <a:close/>
                  <a:moveTo>
                    <a:pt x="248" y="1350"/>
                  </a:moveTo>
                  <a:lnTo>
                    <a:pt x="82" y="1350"/>
                  </a:lnTo>
                  <a:lnTo>
                    <a:pt x="82" y="1246"/>
                  </a:lnTo>
                  <a:lnTo>
                    <a:pt x="248" y="1246"/>
                  </a:lnTo>
                  <a:lnTo>
                    <a:pt x="248" y="1350"/>
                  </a:lnTo>
                  <a:close/>
                  <a:moveTo>
                    <a:pt x="248" y="1184"/>
                  </a:moveTo>
                  <a:lnTo>
                    <a:pt x="82" y="1184"/>
                  </a:lnTo>
                  <a:lnTo>
                    <a:pt x="82" y="1080"/>
                  </a:lnTo>
                  <a:lnTo>
                    <a:pt x="248" y="1080"/>
                  </a:lnTo>
                  <a:lnTo>
                    <a:pt x="248" y="1184"/>
                  </a:lnTo>
                  <a:close/>
                  <a:moveTo>
                    <a:pt x="248" y="1016"/>
                  </a:moveTo>
                  <a:lnTo>
                    <a:pt x="82" y="1016"/>
                  </a:lnTo>
                  <a:lnTo>
                    <a:pt x="82" y="914"/>
                  </a:lnTo>
                  <a:lnTo>
                    <a:pt x="248" y="914"/>
                  </a:lnTo>
                  <a:lnTo>
                    <a:pt x="248" y="1016"/>
                  </a:lnTo>
                  <a:close/>
                  <a:moveTo>
                    <a:pt x="248" y="850"/>
                  </a:moveTo>
                  <a:lnTo>
                    <a:pt x="82" y="850"/>
                  </a:lnTo>
                  <a:lnTo>
                    <a:pt x="82" y="748"/>
                  </a:lnTo>
                  <a:lnTo>
                    <a:pt x="248" y="748"/>
                  </a:lnTo>
                  <a:lnTo>
                    <a:pt x="248" y="850"/>
                  </a:lnTo>
                  <a:close/>
                  <a:moveTo>
                    <a:pt x="248" y="684"/>
                  </a:moveTo>
                  <a:lnTo>
                    <a:pt x="82" y="684"/>
                  </a:lnTo>
                  <a:lnTo>
                    <a:pt x="82" y="580"/>
                  </a:lnTo>
                  <a:lnTo>
                    <a:pt x="248" y="580"/>
                  </a:lnTo>
                  <a:lnTo>
                    <a:pt x="248" y="684"/>
                  </a:lnTo>
                  <a:close/>
                  <a:moveTo>
                    <a:pt x="248" y="518"/>
                  </a:moveTo>
                  <a:lnTo>
                    <a:pt x="82" y="518"/>
                  </a:lnTo>
                  <a:lnTo>
                    <a:pt x="82" y="414"/>
                  </a:lnTo>
                  <a:lnTo>
                    <a:pt x="248" y="414"/>
                  </a:lnTo>
                  <a:lnTo>
                    <a:pt x="248" y="518"/>
                  </a:lnTo>
                  <a:close/>
                  <a:moveTo>
                    <a:pt x="477" y="1184"/>
                  </a:moveTo>
                  <a:lnTo>
                    <a:pt x="309" y="1184"/>
                  </a:lnTo>
                  <a:lnTo>
                    <a:pt x="309" y="1080"/>
                  </a:lnTo>
                  <a:lnTo>
                    <a:pt x="477" y="1080"/>
                  </a:lnTo>
                  <a:lnTo>
                    <a:pt x="477" y="1184"/>
                  </a:lnTo>
                  <a:close/>
                  <a:moveTo>
                    <a:pt x="477" y="1016"/>
                  </a:moveTo>
                  <a:lnTo>
                    <a:pt x="309" y="1016"/>
                  </a:lnTo>
                  <a:lnTo>
                    <a:pt x="309" y="914"/>
                  </a:lnTo>
                  <a:lnTo>
                    <a:pt x="477" y="914"/>
                  </a:lnTo>
                  <a:lnTo>
                    <a:pt x="477" y="1016"/>
                  </a:lnTo>
                  <a:close/>
                  <a:moveTo>
                    <a:pt x="477" y="850"/>
                  </a:moveTo>
                  <a:lnTo>
                    <a:pt x="309" y="850"/>
                  </a:lnTo>
                  <a:lnTo>
                    <a:pt x="309" y="748"/>
                  </a:lnTo>
                  <a:lnTo>
                    <a:pt x="477" y="748"/>
                  </a:lnTo>
                  <a:lnTo>
                    <a:pt x="477" y="850"/>
                  </a:lnTo>
                  <a:close/>
                  <a:moveTo>
                    <a:pt x="477" y="684"/>
                  </a:moveTo>
                  <a:lnTo>
                    <a:pt x="309" y="684"/>
                  </a:lnTo>
                  <a:lnTo>
                    <a:pt x="309" y="580"/>
                  </a:lnTo>
                  <a:lnTo>
                    <a:pt x="477" y="580"/>
                  </a:lnTo>
                  <a:lnTo>
                    <a:pt x="477" y="684"/>
                  </a:lnTo>
                  <a:close/>
                  <a:moveTo>
                    <a:pt x="477" y="518"/>
                  </a:moveTo>
                  <a:lnTo>
                    <a:pt x="309" y="518"/>
                  </a:lnTo>
                  <a:lnTo>
                    <a:pt x="309" y="414"/>
                  </a:lnTo>
                  <a:lnTo>
                    <a:pt x="477" y="414"/>
                  </a:lnTo>
                  <a:lnTo>
                    <a:pt x="477" y="518"/>
                  </a:lnTo>
                  <a:close/>
                  <a:moveTo>
                    <a:pt x="704" y="1350"/>
                  </a:moveTo>
                  <a:lnTo>
                    <a:pt x="538" y="1350"/>
                  </a:lnTo>
                  <a:lnTo>
                    <a:pt x="538" y="1246"/>
                  </a:lnTo>
                  <a:lnTo>
                    <a:pt x="704" y="1246"/>
                  </a:lnTo>
                  <a:lnTo>
                    <a:pt x="704" y="1350"/>
                  </a:lnTo>
                  <a:close/>
                  <a:moveTo>
                    <a:pt x="704" y="1184"/>
                  </a:moveTo>
                  <a:lnTo>
                    <a:pt x="538" y="1184"/>
                  </a:lnTo>
                  <a:lnTo>
                    <a:pt x="538" y="1080"/>
                  </a:lnTo>
                  <a:lnTo>
                    <a:pt x="704" y="1080"/>
                  </a:lnTo>
                  <a:lnTo>
                    <a:pt x="704" y="1184"/>
                  </a:lnTo>
                  <a:close/>
                  <a:moveTo>
                    <a:pt x="704" y="1016"/>
                  </a:moveTo>
                  <a:lnTo>
                    <a:pt x="538" y="1016"/>
                  </a:lnTo>
                  <a:lnTo>
                    <a:pt x="538" y="914"/>
                  </a:lnTo>
                  <a:lnTo>
                    <a:pt x="704" y="914"/>
                  </a:lnTo>
                  <a:lnTo>
                    <a:pt x="704" y="1016"/>
                  </a:lnTo>
                  <a:close/>
                  <a:moveTo>
                    <a:pt x="704" y="850"/>
                  </a:moveTo>
                  <a:lnTo>
                    <a:pt x="538" y="850"/>
                  </a:lnTo>
                  <a:lnTo>
                    <a:pt x="538" y="748"/>
                  </a:lnTo>
                  <a:lnTo>
                    <a:pt x="704" y="748"/>
                  </a:lnTo>
                  <a:lnTo>
                    <a:pt x="704" y="850"/>
                  </a:lnTo>
                  <a:close/>
                  <a:moveTo>
                    <a:pt x="704" y="684"/>
                  </a:moveTo>
                  <a:lnTo>
                    <a:pt x="538" y="684"/>
                  </a:lnTo>
                  <a:lnTo>
                    <a:pt x="538" y="580"/>
                  </a:lnTo>
                  <a:lnTo>
                    <a:pt x="704" y="580"/>
                  </a:lnTo>
                  <a:lnTo>
                    <a:pt x="704" y="684"/>
                  </a:lnTo>
                  <a:close/>
                  <a:moveTo>
                    <a:pt x="704" y="518"/>
                  </a:moveTo>
                  <a:lnTo>
                    <a:pt x="538" y="518"/>
                  </a:lnTo>
                  <a:lnTo>
                    <a:pt x="538" y="414"/>
                  </a:lnTo>
                  <a:lnTo>
                    <a:pt x="704" y="414"/>
                  </a:lnTo>
                  <a:lnTo>
                    <a:pt x="704" y="518"/>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DAAA00">
                    <a:lumMod val="40000"/>
                    <a:lumOff val="60000"/>
                  </a:srgbClr>
                </a:solidFill>
                <a:latin typeface="Arial" panose="020B0604020202020204"/>
              </a:endParaRPr>
            </a:p>
          </p:txBody>
        </p:sp>
        <p:sp>
          <p:nvSpPr>
            <p:cNvPr id="28" name="Freeform 8"/>
            <p:cNvSpPr>
              <a:spLocks/>
            </p:cNvSpPr>
            <p:nvPr/>
          </p:nvSpPr>
          <p:spPr bwMode="auto">
            <a:xfrm>
              <a:off x="3735" y="1494"/>
              <a:ext cx="208" cy="209"/>
            </a:xfrm>
            <a:custGeom>
              <a:avLst/>
              <a:gdLst>
                <a:gd name="T0" fmla="*/ 208 w 208"/>
                <a:gd name="T1" fmla="*/ 78 h 209"/>
                <a:gd name="T2" fmla="*/ 131 w 208"/>
                <a:gd name="T3" fmla="*/ 78 h 209"/>
                <a:gd name="T4" fmla="*/ 131 w 208"/>
                <a:gd name="T5" fmla="*/ 0 h 209"/>
                <a:gd name="T6" fmla="*/ 79 w 208"/>
                <a:gd name="T7" fmla="*/ 0 h 209"/>
                <a:gd name="T8" fmla="*/ 79 w 208"/>
                <a:gd name="T9" fmla="*/ 78 h 209"/>
                <a:gd name="T10" fmla="*/ 0 w 208"/>
                <a:gd name="T11" fmla="*/ 78 h 209"/>
                <a:gd name="T12" fmla="*/ 0 w 208"/>
                <a:gd name="T13" fmla="*/ 129 h 209"/>
                <a:gd name="T14" fmla="*/ 79 w 208"/>
                <a:gd name="T15" fmla="*/ 129 h 209"/>
                <a:gd name="T16" fmla="*/ 79 w 208"/>
                <a:gd name="T17" fmla="*/ 209 h 209"/>
                <a:gd name="T18" fmla="*/ 131 w 208"/>
                <a:gd name="T19" fmla="*/ 209 h 209"/>
                <a:gd name="T20" fmla="*/ 131 w 208"/>
                <a:gd name="T21" fmla="*/ 129 h 209"/>
                <a:gd name="T22" fmla="*/ 208 w 208"/>
                <a:gd name="T23" fmla="*/ 129 h 209"/>
                <a:gd name="T24" fmla="*/ 208 w 208"/>
                <a:gd name="T25" fmla="*/ 7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209">
                  <a:moveTo>
                    <a:pt x="208" y="78"/>
                  </a:moveTo>
                  <a:lnTo>
                    <a:pt x="131" y="78"/>
                  </a:lnTo>
                  <a:lnTo>
                    <a:pt x="131" y="0"/>
                  </a:lnTo>
                  <a:lnTo>
                    <a:pt x="79" y="0"/>
                  </a:lnTo>
                  <a:lnTo>
                    <a:pt x="79" y="78"/>
                  </a:lnTo>
                  <a:lnTo>
                    <a:pt x="0" y="78"/>
                  </a:lnTo>
                  <a:lnTo>
                    <a:pt x="0" y="129"/>
                  </a:lnTo>
                  <a:lnTo>
                    <a:pt x="79" y="129"/>
                  </a:lnTo>
                  <a:lnTo>
                    <a:pt x="79" y="209"/>
                  </a:lnTo>
                  <a:lnTo>
                    <a:pt x="131" y="209"/>
                  </a:lnTo>
                  <a:lnTo>
                    <a:pt x="131" y="129"/>
                  </a:lnTo>
                  <a:lnTo>
                    <a:pt x="208" y="129"/>
                  </a:lnTo>
                  <a:lnTo>
                    <a:pt x="208" y="7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70C1B8">
                    <a:lumMod val="20000"/>
                    <a:lumOff val="80000"/>
                  </a:srgbClr>
                </a:solidFill>
                <a:latin typeface="Arial" panose="020B0604020202020204"/>
              </a:endParaRPr>
            </a:p>
          </p:txBody>
        </p:sp>
      </p:grpSp>
      <p:grpSp>
        <p:nvGrpSpPr>
          <p:cNvPr id="29" name="Fysioterapeut"/>
          <p:cNvGrpSpPr>
            <a:grpSpLocks noChangeAspect="1"/>
          </p:cNvGrpSpPr>
          <p:nvPr/>
        </p:nvGrpSpPr>
        <p:grpSpPr bwMode="auto">
          <a:xfrm>
            <a:off x="8035771" y="8094959"/>
            <a:ext cx="1103808" cy="985804"/>
            <a:chOff x="2170" y="1960"/>
            <a:chExt cx="449" cy="401"/>
          </a:xfrm>
        </p:grpSpPr>
        <p:sp>
          <p:nvSpPr>
            <p:cNvPr id="31" name="Oval 16"/>
            <p:cNvSpPr>
              <a:spLocks noChangeArrowheads="1"/>
            </p:cNvSpPr>
            <p:nvPr/>
          </p:nvSpPr>
          <p:spPr bwMode="auto">
            <a:xfrm>
              <a:off x="2341" y="1960"/>
              <a:ext cx="84" cy="84"/>
            </a:xfrm>
            <a:prstGeom prst="ellipse">
              <a:avLst/>
            </a:pr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32" name="Freeform 17"/>
            <p:cNvSpPr>
              <a:spLocks/>
            </p:cNvSpPr>
            <p:nvPr/>
          </p:nvSpPr>
          <p:spPr bwMode="auto">
            <a:xfrm>
              <a:off x="2232" y="2054"/>
              <a:ext cx="211" cy="160"/>
            </a:xfrm>
            <a:custGeom>
              <a:avLst/>
              <a:gdLst>
                <a:gd name="T0" fmla="*/ 0 w 305"/>
                <a:gd name="T1" fmla="*/ 157 h 231"/>
                <a:gd name="T2" fmla="*/ 73 w 305"/>
                <a:gd name="T3" fmla="*/ 157 h 231"/>
                <a:gd name="T4" fmla="*/ 136 w 305"/>
                <a:gd name="T5" fmla="*/ 88 h 231"/>
                <a:gd name="T6" fmla="*/ 136 w 305"/>
                <a:gd name="T7" fmla="*/ 157 h 231"/>
                <a:gd name="T8" fmla="*/ 202 w 305"/>
                <a:gd name="T9" fmla="*/ 130 h 231"/>
                <a:gd name="T10" fmla="*/ 225 w 305"/>
                <a:gd name="T11" fmla="*/ 78 h 231"/>
                <a:gd name="T12" fmla="*/ 243 w 305"/>
                <a:gd name="T13" fmla="*/ 83 h 231"/>
                <a:gd name="T14" fmla="*/ 227 w 305"/>
                <a:gd name="T15" fmla="*/ 118 h 231"/>
                <a:gd name="T16" fmla="*/ 219 w 305"/>
                <a:gd name="T17" fmla="*/ 145 h 231"/>
                <a:gd name="T18" fmla="*/ 131 w 305"/>
                <a:gd name="T19" fmla="*/ 176 h 231"/>
                <a:gd name="T20" fmla="*/ 115 w 305"/>
                <a:gd name="T21" fmla="*/ 209 h 231"/>
                <a:gd name="T22" fmla="*/ 147 w 305"/>
                <a:gd name="T23" fmla="*/ 221 h 231"/>
                <a:gd name="T24" fmla="*/ 236 w 305"/>
                <a:gd name="T25" fmla="*/ 189 h 231"/>
                <a:gd name="T26" fmla="*/ 250 w 305"/>
                <a:gd name="T27" fmla="*/ 182 h 231"/>
                <a:gd name="T28" fmla="*/ 259 w 305"/>
                <a:gd name="T29" fmla="*/ 164 h 231"/>
                <a:gd name="T30" fmla="*/ 299 w 305"/>
                <a:gd name="T31" fmla="*/ 68 h 231"/>
                <a:gd name="T32" fmla="*/ 288 w 305"/>
                <a:gd name="T33" fmla="*/ 18 h 231"/>
                <a:gd name="T34" fmla="*/ 266 w 305"/>
                <a:gd name="T35" fmla="*/ 2 h 231"/>
                <a:gd name="T36" fmla="*/ 158 w 305"/>
                <a:gd name="T37" fmla="*/ 2 h 231"/>
                <a:gd name="T38" fmla="*/ 128 w 305"/>
                <a:gd name="T39" fmla="*/ 16 h 231"/>
                <a:gd name="T40" fmla="*/ 0 w 305"/>
                <a:gd name="T41" fmla="*/ 15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5" h="231">
                  <a:moveTo>
                    <a:pt x="0" y="157"/>
                  </a:moveTo>
                  <a:cubicBezTo>
                    <a:pt x="73" y="157"/>
                    <a:pt x="73" y="157"/>
                    <a:pt x="73" y="157"/>
                  </a:cubicBezTo>
                  <a:cubicBezTo>
                    <a:pt x="136" y="88"/>
                    <a:pt x="136" y="88"/>
                    <a:pt x="136" y="88"/>
                  </a:cubicBezTo>
                  <a:cubicBezTo>
                    <a:pt x="136" y="157"/>
                    <a:pt x="136" y="157"/>
                    <a:pt x="136" y="157"/>
                  </a:cubicBezTo>
                  <a:cubicBezTo>
                    <a:pt x="202" y="130"/>
                    <a:pt x="202" y="130"/>
                    <a:pt x="202" y="130"/>
                  </a:cubicBezTo>
                  <a:cubicBezTo>
                    <a:pt x="225" y="78"/>
                    <a:pt x="225" y="78"/>
                    <a:pt x="225" y="78"/>
                  </a:cubicBezTo>
                  <a:cubicBezTo>
                    <a:pt x="243" y="83"/>
                    <a:pt x="243" y="83"/>
                    <a:pt x="243" y="83"/>
                  </a:cubicBezTo>
                  <a:cubicBezTo>
                    <a:pt x="243" y="83"/>
                    <a:pt x="233" y="101"/>
                    <a:pt x="227" y="118"/>
                  </a:cubicBezTo>
                  <a:cubicBezTo>
                    <a:pt x="222" y="131"/>
                    <a:pt x="220" y="144"/>
                    <a:pt x="219" y="145"/>
                  </a:cubicBezTo>
                  <a:cubicBezTo>
                    <a:pt x="215" y="148"/>
                    <a:pt x="131" y="176"/>
                    <a:pt x="131" y="176"/>
                  </a:cubicBezTo>
                  <a:cubicBezTo>
                    <a:pt x="131" y="176"/>
                    <a:pt x="108" y="186"/>
                    <a:pt x="115" y="209"/>
                  </a:cubicBezTo>
                  <a:cubicBezTo>
                    <a:pt x="123" y="231"/>
                    <a:pt x="147" y="221"/>
                    <a:pt x="147" y="221"/>
                  </a:cubicBezTo>
                  <a:cubicBezTo>
                    <a:pt x="236" y="189"/>
                    <a:pt x="236" y="189"/>
                    <a:pt x="236" y="189"/>
                  </a:cubicBezTo>
                  <a:cubicBezTo>
                    <a:pt x="236" y="189"/>
                    <a:pt x="246" y="185"/>
                    <a:pt x="250" y="182"/>
                  </a:cubicBezTo>
                  <a:cubicBezTo>
                    <a:pt x="255" y="178"/>
                    <a:pt x="259" y="164"/>
                    <a:pt x="259" y="164"/>
                  </a:cubicBezTo>
                  <a:cubicBezTo>
                    <a:pt x="299" y="68"/>
                    <a:pt x="299" y="68"/>
                    <a:pt x="299" y="68"/>
                  </a:cubicBezTo>
                  <a:cubicBezTo>
                    <a:pt x="299" y="68"/>
                    <a:pt x="305" y="34"/>
                    <a:pt x="288" y="18"/>
                  </a:cubicBezTo>
                  <a:cubicBezTo>
                    <a:pt x="272" y="2"/>
                    <a:pt x="266" y="2"/>
                    <a:pt x="266" y="2"/>
                  </a:cubicBezTo>
                  <a:cubicBezTo>
                    <a:pt x="158" y="2"/>
                    <a:pt x="158" y="2"/>
                    <a:pt x="158" y="2"/>
                  </a:cubicBezTo>
                  <a:cubicBezTo>
                    <a:pt x="158" y="2"/>
                    <a:pt x="148" y="0"/>
                    <a:pt x="128" y="16"/>
                  </a:cubicBezTo>
                  <a:cubicBezTo>
                    <a:pt x="109" y="32"/>
                    <a:pt x="0" y="157"/>
                    <a:pt x="0" y="157"/>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33" name="Freeform 18"/>
            <p:cNvSpPr>
              <a:spLocks/>
            </p:cNvSpPr>
            <p:nvPr/>
          </p:nvSpPr>
          <p:spPr bwMode="auto">
            <a:xfrm>
              <a:off x="2372" y="2131"/>
              <a:ext cx="67" cy="88"/>
            </a:xfrm>
            <a:custGeom>
              <a:avLst/>
              <a:gdLst>
                <a:gd name="T0" fmla="*/ 97 w 97"/>
                <a:gd name="T1" fmla="*/ 0 h 126"/>
                <a:gd name="T2" fmla="*/ 97 w 97"/>
                <a:gd name="T3" fmla="*/ 126 h 126"/>
                <a:gd name="T4" fmla="*/ 16 w 97"/>
                <a:gd name="T5" fmla="*/ 126 h 126"/>
                <a:gd name="T6" fmla="*/ 0 w 97"/>
                <a:gd name="T7" fmla="*/ 111 h 126"/>
                <a:gd name="T8" fmla="*/ 63 w 97"/>
                <a:gd name="T9" fmla="*/ 84 h 126"/>
                <a:gd name="T10" fmla="*/ 97 w 97"/>
                <a:gd name="T11" fmla="*/ 0 h 126"/>
              </a:gdLst>
              <a:ahLst/>
              <a:cxnLst>
                <a:cxn ang="0">
                  <a:pos x="T0" y="T1"/>
                </a:cxn>
                <a:cxn ang="0">
                  <a:pos x="T2" y="T3"/>
                </a:cxn>
                <a:cxn ang="0">
                  <a:pos x="T4" y="T5"/>
                </a:cxn>
                <a:cxn ang="0">
                  <a:pos x="T6" y="T7"/>
                </a:cxn>
                <a:cxn ang="0">
                  <a:pos x="T8" y="T9"/>
                </a:cxn>
                <a:cxn ang="0">
                  <a:pos x="T10" y="T11"/>
                </a:cxn>
              </a:cxnLst>
              <a:rect l="0" t="0" r="r" b="b"/>
              <a:pathLst>
                <a:path w="97" h="126">
                  <a:moveTo>
                    <a:pt x="97" y="0"/>
                  </a:moveTo>
                  <a:cubicBezTo>
                    <a:pt x="97" y="126"/>
                    <a:pt x="97" y="126"/>
                    <a:pt x="97" y="126"/>
                  </a:cubicBezTo>
                  <a:cubicBezTo>
                    <a:pt x="16" y="126"/>
                    <a:pt x="16" y="126"/>
                    <a:pt x="16" y="126"/>
                  </a:cubicBezTo>
                  <a:cubicBezTo>
                    <a:pt x="0" y="111"/>
                    <a:pt x="0" y="111"/>
                    <a:pt x="0" y="111"/>
                  </a:cubicBezTo>
                  <a:cubicBezTo>
                    <a:pt x="0" y="111"/>
                    <a:pt x="49" y="97"/>
                    <a:pt x="63" y="84"/>
                  </a:cubicBezTo>
                  <a:cubicBezTo>
                    <a:pt x="77" y="71"/>
                    <a:pt x="97" y="0"/>
                    <a:pt x="97" y="0"/>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34" name="Oval 19"/>
            <p:cNvSpPr>
              <a:spLocks noChangeArrowheads="1"/>
            </p:cNvSpPr>
            <p:nvPr/>
          </p:nvSpPr>
          <p:spPr bwMode="auto">
            <a:xfrm>
              <a:off x="2542" y="2212"/>
              <a:ext cx="77" cy="77"/>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35" name="Freeform 20"/>
            <p:cNvSpPr>
              <a:spLocks/>
            </p:cNvSpPr>
            <p:nvPr/>
          </p:nvSpPr>
          <p:spPr bwMode="auto">
            <a:xfrm>
              <a:off x="2170" y="2175"/>
              <a:ext cx="367" cy="135"/>
            </a:xfrm>
            <a:custGeom>
              <a:avLst/>
              <a:gdLst>
                <a:gd name="T0" fmla="*/ 480 w 531"/>
                <a:gd name="T1" fmla="*/ 92 h 195"/>
                <a:gd name="T2" fmla="*/ 309 w 531"/>
                <a:gd name="T3" fmla="*/ 92 h 195"/>
                <a:gd name="T4" fmla="*/ 270 w 531"/>
                <a:gd name="T5" fmla="*/ 53 h 195"/>
                <a:gd name="T6" fmla="*/ 226 w 531"/>
                <a:gd name="T7" fmla="*/ 67 h 195"/>
                <a:gd name="T8" fmla="*/ 184 w 531"/>
                <a:gd name="T9" fmla="*/ 22 h 195"/>
                <a:gd name="T10" fmla="*/ 193 w 531"/>
                <a:gd name="T11" fmla="*/ 0 h 195"/>
                <a:gd name="T12" fmla="*/ 129 w 531"/>
                <a:gd name="T13" fmla="*/ 0 h 195"/>
                <a:gd name="T14" fmla="*/ 129 w 531"/>
                <a:gd name="T15" fmla="*/ 0 h 195"/>
                <a:gd name="T16" fmla="*/ 86 w 531"/>
                <a:gd name="T17" fmla="*/ 0 h 195"/>
                <a:gd name="T18" fmla="*/ 56 w 531"/>
                <a:gd name="T19" fmla="*/ 29 h 195"/>
                <a:gd name="T20" fmla="*/ 56 w 531"/>
                <a:gd name="T21" fmla="*/ 30 h 195"/>
                <a:gd name="T22" fmla="*/ 86 w 531"/>
                <a:gd name="T23" fmla="*/ 60 h 195"/>
                <a:gd name="T24" fmla="*/ 123 w 531"/>
                <a:gd name="T25" fmla="*/ 60 h 195"/>
                <a:gd name="T26" fmla="*/ 142 w 531"/>
                <a:gd name="T27" fmla="*/ 60 h 195"/>
                <a:gd name="T28" fmla="*/ 178 w 531"/>
                <a:gd name="T29" fmla="*/ 60 h 195"/>
                <a:gd name="T30" fmla="*/ 223 w 531"/>
                <a:gd name="T31" fmla="*/ 115 h 195"/>
                <a:gd name="T32" fmla="*/ 29 w 531"/>
                <a:gd name="T33" fmla="*/ 135 h 195"/>
                <a:gd name="T34" fmla="*/ 0 w 531"/>
                <a:gd name="T35" fmla="*/ 165 h 195"/>
                <a:gd name="T36" fmla="*/ 0 w 531"/>
                <a:gd name="T37" fmla="*/ 166 h 195"/>
                <a:gd name="T38" fmla="*/ 29 w 531"/>
                <a:gd name="T39" fmla="*/ 195 h 195"/>
                <a:gd name="T40" fmla="*/ 198 w 531"/>
                <a:gd name="T41" fmla="*/ 195 h 195"/>
                <a:gd name="T42" fmla="*/ 263 w 531"/>
                <a:gd name="T43" fmla="*/ 195 h 195"/>
                <a:gd name="T44" fmla="*/ 291 w 531"/>
                <a:gd name="T45" fmla="*/ 195 h 195"/>
                <a:gd name="T46" fmla="*/ 313 w 531"/>
                <a:gd name="T47" fmla="*/ 195 h 195"/>
                <a:gd name="T48" fmla="*/ 480 w 531"/>
                <a:gd name="T49" fmla="*/ 195 h 195"/>
                <a:gd name="T50" fmla="*/ 531 w 531"/>
                <a:gd name="T51" fmla="*/ 144 h 195"/>
                <a:gd name="T52" fmla="*/ 531 w 531"/>
                <a:gd name="T53" fmla="*/ 144 h 195"/>
                <a:gd name="T54" fmla="*/ 480 w 531"/>
                <a:gd name="T55" fmla="*/ 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1" h="195">
                  <a:moveTo>
                    <a:pt x="480" y="92"/>
                  </a:moveTo>
                  <a:cubicBezTo>
                    <a:pt x="309" y="92"/>
                    <a:pt x="309" y="92"/>
                    <a:pt x="309" y="92"/>
                  </a:cubicBezTo>
                  <a:cubicBezTo>
                    <a:pt x="270" y="53"/>
                    <a:pt x="270" y="53"/>
                    <a:pt x="270" y="53"/>
                  </a:cubicBezTo>
                  <a:cubicBezTo>
                    <a:pt x="270" y="53"/>
                    <a:pt x="250" y="67"/>
                    <a:pt x="226" y="67"/>
                  </a:cubicBezTo>
                  <a:cubicBezTo>
                    <a:pt x="191" y="67"/>
                    <a:pt x="184" y="35"/>
                    <a:pt x="184" y="22"/>
                  </a:cubicBezTo>
                  <a:cubicBezTo>
                    <a:pt x="184" y="9"/>
                    <a:pt x="193" y="0"/>
                    <a:pt x="193" y="0"/>
                  </a:cubicBezTo>
                  <a:cubicBezTo>
                    <a:pt x="129" y="0"/>
                    <a:pt x="129" y="0"/>
                    <a:pt x="129" y="0"/>
                  </a:cubicBezTo>
                  <a:cubicBezTo>
                    <a:pt x="129" y="0"/>
                    <a:pt x="129" y="0"/>
                    <a:pt x="129" y="0"/>
                  </a:cubicBezTo>
                  <a:cubicBezTo>
                    <a:pt x="86" y="0"/>
                    <a:pt x="86" y="0"/>
                    <a:pt x="86" y="0"/>
                  </a:cubicBezTo>
                  <a:cubicBezTo>
                    <a:pt x="69" y="0"/>
                    <a:pt x="56" y="13"/>
                    <a:pt x="56" y="29"/>
                  </a:cubicBezTo>
                  <a:cubicBezTo>
                    <a:pt x="56" y="30"/>
                    <a:pt x="56" y="30"/>
                    <a:pt x="56" y="30"/>
                  </a:cubicBezTo>
                  <a:cubicBezTo>
                    <a:pt x="56" y="47"/>
                    <a:pt x="69" y="60"/>
                    <a:pt x="86" y="60"/>
                  </a:cubicBezTo>
                  <a:cubicBezTo>
                    <a:pt x="123" y="60"/>
                    <a:pt x="123" y="60"/>
                    <a:pt x="123" y="60"/>
                  </a:cubicBezTo>
                  <a:cubicBezTo>
                    <a:pt x="142" y="60"/>
                    <a:pt x="142" y="60"/>
                    <a:pt x="142" y="60"/>
                  </a:cubicBezTo>
                  <a:cubicBezTo>
                    <a:pt x="178" y="60"/>
                    <a:pt x="178" y="60"/>
                    <a:pt x="178" y="60"/>
                  </a:cubicBezTo>
                  <a:cubicBezTo>
                    <a:pt x="223" y="115"/>
                    <a:pt x="223" y="115"/>
                    <a:pt x="223" y="115"/>
                  </a:cubicBezTo>
                  <a:cubicBezTo>
                    <a:pt x="29" y="135"/>
                    <a:pt x="29" y="135"/>
                    <a:pt x="29" y="135"/>
                  </a:cubicBezTo>
                  <a:cubicBezTo>
                    <a:pt x="13" y="135"/>
                    <a:pt x="0" y="148"/>
                    <a:pt x="0" y="165"/>
                  </a:cubicBezTo>
                  <a:cubicBezTo>
                    <a:pt x="0" y="166"/>
                    <a:pt x="0" y="166"/>
                    <a:pt x="0" y="166"/>
                  </a:cubicBezTo>
                  <a:cubicBezTo>
                    <a:pt x="0" y="182"/>
                    <a:pt x="13" y="195"/>
                    <a:pt x="29" y="195"/>
                  </a:cubicBezTo>
                  <a:cubicBezTo>
                    <a:pt x="198" y="195"/>
                    <a:pt x="198" y="195"/>
                    <a:pt x="198" y="195"/>
                  </a:cubicBezTo>
                  <a:cubicBezTo>
                    <a:pt x="263" y="195"/>
                    <a:pt x="263" y="195"/>
                    <a:pt x="263" y="195"/>
                  </a:cubicBezTo>
                  <a:cubicBezTo>
                    <a:pt x="291" y="195"/>
                    <a:pt x="291" y="195"/>
                    <a:pt x="291" y="195"/>
                  </a:cubicBezTo>
                  <a:cubicBezTo>
                    <a:pt x="313" y="195"/>
                    <a:pt x="313" y="195"/>
                    <a:pt x="313" y="195"/>
                  </a:cubicBezTo>
                  <a:cubicBezTo>
                    <a:pt x="480" y="195"/>
                    <a:pt x="480" y="195"/>
                    <a:pt x="480" y="195"/>
                  </a:cubicBezTo>
                  <a:cubicBezTo>
                    <a:pt x="508" y="195"/>
                    <a:pt x="531" y="172"/>
                    <a:pt x="531" y="144"/>
                  </a:cubicBezTo>
                  <a:cubicBezTo>
                    <a:pt x="531" y="144"/>
                    <a:pt x="531" y="144"/>
                    <a:pt x="531" y="144"/>
                  </a:cubicBezTo>
                  <a:cubicBezTo>
                    <a:pt x="531" y="115"/>
                    <a:pt x="508" y="92"/>
                    <a:pt x="480" y="9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36" name="Freeform 21"/>
            <p:cNvSpPr>
              <a:spLocks/>
            </p:cNvSpPr>
            <p:nvPr/>
          </p:nvSpPr>
          <p:spPr bwMode="auto">
            <a:xfrm>
              <a:off x="2170" y="2300"/>
              <a:ext cx="449" cy="61"/>
            </a:xfrm>
            <a:custGeom>
              <a:avLst/>
              <a:gdLst>
                <a:gd name="T0" fmla="*/ 642 w 649"/>
                <a:gd name="T1" fmla="*/ 5 h 88"/>
                <a:gd name="T2" fmla="*/ 630 w 649"/>
                <a:gd name="T3" fmla="*/ 1 h 88"/>
                <a:gd name="T4" fmla="*/ 567 w 649"/>
                <a:gd name="T5" fmla="*/ 1 h 88"/>
                <a:gd name="T6" fmla="*/ 532 w 649"/>
                <a:gd name="T7" fmla="*/ 24 h 88"/>
                <a:gd name="T8" fmla="*/ 500 w 649"/>
                <a:gd name="T9" fmla="*/ 37 h 88"/>
                <a:gd name="T10" fmla="*/ 13 w 649"/>
                <a:gd name="T11" fmla="*/ 37 h 88"/>
                <a:gd name="T12" fmla="*/ 0 w 649"/>
                <a:gd name="T13" fmla="*/ 50 h 88"/>
                <a:gd name="T14" fmla="*/ 0 w 649"/>
                <a:gd name="T15" fmla="*/ 75 h 88"/>
                <a:gd name="T16" fmla="*/ 13 w 649"/>
                <a:gd name="T17" fmla="*/ 88 h 88"/>
                <a:gd name="T18" fmla="*/ 636 w 649"/>
                <a:gd name="T19" fmla="*/ 88 h 88"/>
                <a:gd name="T20" fmla="*/ 649 w 649"/>
                <a:gd name="T21" fmla="*/ 75 h 88"/>
                <a:gd name="T22" fmla="*/ 649 w 649"/>
                <a:gd name="T23" fmla="*/ 65 h 88"/>
                <a:gd name="T24" fmla="*/ 649 w 649"/>
                <a:gd name="T25" fmla="*/ 50 h 88"/>
                <a:gd name="T26" fmla="*/ 649 w 649"/>
                <a:gd name="T27" fmla="*/ 15 h 88"/>
                <a:gd name="T28" fmla="*/ 642 w 649"/>
                <a:gd name="T29"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9" h="88">
                  <a:moveTo>
                    <a:pt x="642" y="5"/>
                  </a:moveTo>
                  <a:cubicBezTo>
                    <a:pt x="635" y="0"/>
                    <a:pt x="630" y="1"/>
                    <a:pt x="630" y="1"/>
                  </a:cubicBezTo>
                  <a:cubicBezTo>
                    <a:pt x="630" y="1"/>
                    <a:pt x="575" y="1"/>
                    <a:pt x="567" y="1"/>
                  </a:cubicBezTo>
                  <a:cubicBezTo>
                    <a:pt x="560" y="2"/>
                    <a:pt x="554" y="8"/>
                    <a:pt x="532" y="24"/>
                  </a:cubicBezTo>
                  <a:cubicBezTo>
                    <a:pt x="519" y="33"/>
                    <a:pt x="507" y="36"/>
                    <a:pt x="500" y="37"/>
                  </a:cubicBezTo>
                  <a:cubicBezTo>
                    <a:pt x="13" y="37"/>
                    <a:pt x="13" y="37"/>
                    <a:pt x="13" y="37"/>
                  </a:cubicBezTo>
                  <a:cubicBezTo>
                    <a:pt x="6" y="37"/>
                    <a:pt x="0" y="42"/>
                    <a:pt x="0" y="50"/>
                  </a:cubicBezTo>
                  <a:cubicBezTo>
                    <a:pt x="0" y="75"/>
                    <a:pt x="0" y="75"/>
                    <a:pt x="0" y="75"/>
                  </a:cubicBezTo>
                  <a:cubicBezTo>
                    <a:pt x="0" y="82"/>
                    <a:pt x="6" y="88"/>
                    <a:pt x="13" y="88"/>
                  </a:cubicBezTo>
                  <a:cubicBezTo>
                    <a:pt x="636" y="88"/>
                    <a:pt x="636" y="88"/>
                    <a:pt x="636" y="88"/>
                  </a:cubicBezTo>
                  <a:cubicBezTo>
                    <a:pt x="643" y="88"/>
                    <a:pt x="649" y="82"/>
                    <a:pt x="649" y="75"/>
                  </a:cubicBezTo>
                  <a:cubicBezTo>
                    <a:pt x="649" y="65"/>
                    <a:pt x="649" y="65"/>
                    <a:pt x="649" y="65"/>
                  </a:cubicBezTo>
                  <a:cubicBezTo>
                    <a:pt x="649" y="50"/>
                    <a:pt x="649" y="50"/>
                    <a:pt x="649" y="50"/>
                  </a:cubicBezTo>
                  <a:cubicBezTo>
                    <a:pt x="649" y="15"/>
                    <a:pt x="649" y="15"/>
                    <a:pt x="649" y="15"/>
                  </a:cubicBezTo>
                  <a:cubicBezTo>
                    <a:pt x="649" y="15"/>
                    <a:pt x="649" y="10"/>
                    <a:pt x="642" y="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grpSp>
      <p:grpSp>
        <p:nvGrpSpPr>
          <p:cNvPr id="37" name="Sykehus"/>
          <p:cNvGrpSpPr>
            <a:grpSpLocks noChangeAspect="1"/>
          </p:cNvGrpSpPr>
          <p:nvPr/>
        </p:nvGrpSpPr>
        <p:grpSpPr bwMode="auto">
          <a:xfrm>
            <a:off x="12912311" y="4686163"/>
            <a:ext cx="794188" cy="985476"/>
            <a:chOff x="3377" y="1584"/>
            <a:chExt cx="930" cy="1154"/>
          </a:xfrm>
        </p:grpSpPr>
        <p:sp>
          <p:nvSpPr>
            <p:cNvPr id="39" name="Freeform 38"/>
            <p:cNvSpPr>
              <a:spLocks noEditPoints="1"/>
            </p:cNvSpPr>
            <p:nvPr/>
          </p:nvSpPr>
          <p:spPr bwMode="auto">
            <a:xfrm>
              <a:off x="3377" y="1584"/>
              <a:ext cx="930" cy="1154"/>
            </a:xfrm>
            <a:custGeom>
              <a:avLst/>
              <a:gdLst>
                <a:gd name="T0" fmla="*/ 682 w 930"/>
                <a:gd name="T1" fmla="*/ 41 h 1154"/>
                <a:gd name="T2" fmla="*/ 641 w 930"/>
                <a:gd name="T3" fmla="*/ 0 h 1154"/>
                <a:gd name="T4" fmla="*/ 250 w 930"/>
                <a:gd name="T5" fmla="*/ 0 h 1154"/>
                <a:gd name="T6" fmla="*/ 250 w 930"/>
                <a:gd name="T7" fmla="*/ 216 h 1154"/>
                <a:gd name="T8" fmla="*/ 0 w 930"/>
                <a:gd name="T9" fmla="*/ 1154 h 1154"/>
                <a:gd name="T10" fmla="*/ 372 w 930"/>
                <a:gd name="T11" fmla="*/ 852 h 1154"/>
                <a:gd name="T12" fmla="*/ 558 w 930"/>
                <a:gd name="T13" fmla="*/ 1154 h 1154"/>
                <a:gd name="T14" fmla="*/ 930 w 930"/>
                <a:gd name="T15" fmla="*/ 216 h 1154"/>
                <a:gd name="T16" fmla="*/ 292 w 930"/>
                <a:gd name="T17" fmla="*/ 41 h 1154"/>
                <a:gd name="T18" fmla="*/ 641 w 930"/>
                <a:gd name="T19" fmla="*/ 216 h 1154"/>
                <a:gd name="T20" fmla="*/ 292 w 930"/>
                <a:gd name="T21" fmla="*/ 390 h 1154"/>
                <a:gd name="T22" fmla="*/ 292 w 930"/>
                <a:gd name="T23" fmla="*/ 41 h 1154"/>
                <a:gd name="T24" fmla="*/ 115 w 930"/>
                <a:gd name="T25" fmla="*/ 969 h 1154"/>
                <a:gd name="T26" fmla="*/ 302 w 930"/>
                <a:gd name="T27" fmla="*/ 852 h 1154"/>
                <a:gd name="T28" fmla="*/ 302 w 930"/>
                <a:gd name="T29" fmla="*/ 782 h 1154"/>
                <a:gd name="T30" fmla="*/ 115 w 930"/>
                <a:gd name="T31" fmla="*/ 665 h 1154"/>
                <a:gd name="T32" fmla="*/ 302 w 930"/>
                <a:gd name="T33" fmla="*/ 782 h 1154"/>
                <a:gd name="T34" fmla="*/ 372 w 930"/>
                <a:gd name="T35" fmla="*/ 782 h 1154"/>
                <a:gd name="T36" fmla="*/ 558 w 930"/>
                <a:gd name="T37" fmla="*/ 665 h 1154"/>
                <a:gd name="T38" fmla="*/ 815 w 930"/>
                <a:gd name="T39" fmla="*/ 969 h 1154"/>
                <a:gd name="T40" fmla="*/ 628 w 930"/>
                <a:gd name="T41" fmla="*/ 852 h 1154"/>
                <a:gd name="T42" fmla="*/ 815 w 930"/>
                <a:gd name="T43" fmla="*/ 969 h 1154"/>
                <a:gd name="T44" fmla="*/ 628 w 930"/>
                <a:gd name="T45" fmla="*/ 782 h 1154"/>
                <a:gd name="T46" fmla="*/ 815 w 930"/>
                <a:gd name="T47" fmla="*/ 665 h 1154"/>
                <a:gd name="T48" fmla="*/ 302 w 930"/>
                <a:gd name="T49" fmla="*/ 593 h 1154"/>
                <a:gd name="T50" fmla="*/ 115 w 930"/>
                <a:gd name="T51" fmla="*/ 476 h 1154"/>
                <a:gd name="T52" fmla="*/ 302 w 930"/>
                <a:gd name="T53" fmla="*/ 593 h 1154"/>
                <a:gd name="T54" fmla="*/ 372 w 930"/>
                <a:gd name="T55" fmla="*/ 593 h 1154"/>
                <a:gd name="T56" fmla="*/ 558 w 930"/>
                <a:gd name="T57" fmla="*/ 476 h 1154"/>
                <a:gd name="T58" fmla="*/ 815 w 930"/>
                <a:gd name="T59" fmla="*/ 593 h 1154"/>
                <a:gd name="T60" fmla="*/ 628 w 930"/>
                <a:gd name="T61" fmla="*/ 476 h 1154"/>
                <a:gd name="T62" fmla="*/ 815 w 930"/>
                <a:gd name="T63" fmla="*/ 593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0" h="1154">
                  <a:moveTo>
                    <a:pt x="682" y="216"/>
                  </a:moveTo>
                  <a:lnTo>
                    <a:pt x="682" y="41"/>
                  </a:lnTo>
                  <a:lnTo>
                    <a:pt x="682" y="0"/>
                  </a:lnTo>
                  <a:lnTo>
                    <a:pt x="641" y="0"/>
                  </a:lnTo>
                  <a:lnTo>
                    <a:pt x="292" y="0"/>
                  </a:lnTo>
                  <a:lnTo>
                    <a:pt x="250" y="0"/>
                  </a:lnTo>
                  <a:lnTo>
                    <a:pt x="250" y="41"/>
                  </a:lnTo>
                  <a:lnTo>
                    <a:pt x="250" y="216"/>
                  </a:lnTo>
                  <a:lnTo>
                    <a:pt x="0" y="216"/>
                  </a:lnTo>
                  <a:lnTo>
                    <a:pt x="0" y="1154"/>
                  </a:lnTo>
                  <a:lnTo>
                    <a:pt x="372" y="1154"/>
                  </a:lnTo>
                  <a:lnTo>
                    <a:pt x="372" y="852"/>
                  </a:lnTo>
                  <a:lnTo>
                    <a:pt x="558" y="852"/>
                  </a:lnTo>
                  <a:lnTo>
                    <a:pt x="558" y="1154"/>
                  </a:lnTo>
                  <a:lnTo>
                    <a:pt x="930" y="1154"/>
                  </a:lnTo>
                  <a:lnTo>
                    <a:pt x="930" y="216"/>
                  </a:lnTo>
                  <a:lnTo>
                    <a:pt x="682" y="216"/>
                  </a:lnTo>
                  <a:close/>
                  <a:moveTo>
                    <a:pt x="292" y="41"/>
                  </a:moveTo>
                  <a:lnTo>
                    <a:pt x="641" y="41"/>
                  </a:lnTo>
                  <a:lnTo>
                    <a:pt x="641" y="216"/>
                  </a:lnTo>
                  <a:lnTo>
                    <a:pt x="641" y="390"/>
                  </a:lnTo>
                  <a:lnTo>
                    <a:pt x="292" y="390"/>
                  </a:lnTo>
                  <a:lnTo>
                    <a:pt x="292" y="216"/>
                  </a:lnTo>
                  <a:lnTo>
                    <a:pt x="292" y="41"/>
                  </a:lnTo>
                  <a:close/>
                  <a:moveTo>
                    <a:pt x="302" y="969"/>
                  </a:moveTo>
                  <a:lnTo>
                    <a:pt x="115" y="969"/>
                  </a:lnTo>
                  <a:lnTo>
                    <a:pt x="115" y="852"/>
                  </a:lnTo>
                  <a:lnTo>
                    <a:pt x="302" y="852"/>
                  </a:lnTo>
                  <a:lnTo>
                    <a:pt x="302" y="969"/>
                  </a:lnTo>
                  <a:close/>
                  <a:moveTo>
                    <a:pt x="302" y="782"/>
                  </a:moveTo>
                  <a:lnTo>
                    <a:pt x="115" y="782"/>
                  </a:lnTo>
                  <a:lnTo>
                    <a:pt x="115" y="665"/>
                  </a:lnTo>
                  <a:lnTo>
                    <a:pt x="302" y="665"/>
                  </a:lnTo>
                  <a:lnTo>
                    <a:pt x="302" y="782"/>
                  </a:lnTo>
                  <a:close/>
                  <a:moveTo>
                    <a:pt x="558" y="782"/>
                  </a:moveTo>
                  <a:lnTo>
                    <a:pt x="372" y="782"/>
                  </a:lnTo>
                  <a:lnTo>
                    <a:pt x="372" y="665"/>
                  </a:lnTo>
                  <a:lnTo>
                    <a:pt x="558" y="665"/>
                  </a:lnTo>
                  <a:lnTo>
                    <a:pt x="558" y="782"/>
                  </a:lnTo>
                  <a:close/>
                  <a:moveTo>
                    <a:pt x="815" y="969"/>
                  </a:moveTo>
                  <a:lnTo>
                    <a:pt x="628" y="969"/>
                  </a:lnTo>
                  <a:lnTo>
                    <a:pt x="628" y="852"/>
                  </a:lnTo>
                  <a:lnTo>
                    <a:pt x="815" y="852"/>
                  </a:lnTo>
                  <a:lnTo>
                    <a:pt x="815" y="969"/>
                  </a:lnTo>
                  <a:close/>
                  <a:moveTo>
                    <a:pt x="815" y="782"/>
                  </a:moveTo>
                  <a:lnTo>
                    <a:pt x="628" y="782"/>
                  </a:lnTo>
                  <a:lnTo>
                    <a:pt x="628" y="665"/>
                  </a:lnTo>
                  <a:lnTo>
                    <a:pt x="815" y="665"/>
                  </a:lnTo>
                  <a:lnTo>
                    <a:pt x="815" y="782"/>
                  </a:lnTo>
                  <a:close/>
                  <a:moveTo>
                    <a:pt x="302" y="593"/>
                  </a:moveTo>
                  <a:lnTo>
                    <a:pt x="115" y="593"/>
                  </a:lnTo>
                  <a:lnTo>
                    <a:pt x="115" y="476"/>
                  </a:lnTo>
                  <a:lnTo>
                    <a:pt x="302" y="476"/>
                  </a:lnTo>
                  <a:lnTo>
                    <a:pt x="302" y="593"/>
                  </a:lnTo>
                  <a:close/>
                  <a:moveTo>
                    <a:pt x="558" y="593"/>
                  </a:moveTo>
                  <a:lnTo>
                    <a:pt x="372" y="593"/>
                  </a:lnTo>
                  <a:lnTo>
                    <a:pt x="372" y="476"/>
                  </a:lnTo>
                  <a:lnTo>
                    <a:pt x="558" y="476"/>
                  </a:lnTo>
                  <a:lnTo>
                    <a:pt x="558" y="593"/>
                  </a:lnTo>
                  <a:close/>
                  <a:moveTo>
                    <a:pt x="815" y="593"/>
                  </a:moveTo>
                  <a:lnTo>
                    <a:pt x="628" y="593"/>
                  </a:lnTo>
                  <a:lnTo>
                    <a:pt x="628" y="476"/>
                  </a:lnTo>
                  <a:lnTo>
                    <a:pt x="815" y="476"/>
                  </a:lnTo>
                  <a:lnTo>
                    <a:pt x="815" y="593"/>
                  </a:ln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40" name="Freeform 39"/>
            <p:cNvSpPr>
              <a:spLocks/>
            </p:cNvSpPr>
            <p:nvPr/>
          </p:nvSpPr>
          <p:spPr bwMode="auto">
            <a:xfrm>
              <a:off x="3726" y="1683"/>
              <a:ext cx="232" cy="234"/>
            </a:xfrm>
            <a:custGeom>
              <a:avLst/>
              <a:gdLst>
                <a:gd name="T0" fmla="*/ 232 w 232"/>
                <a:gd name="T1" fmla="*/ 88 h 234"/>
                <a:gd name="T2" fmla="*/ 146 w 232"/>
                <a:gd name="T3" fmla="*/ 88 h 234"/>
                <a:gd name="T4" fmla="*/ 146 w 232"/>
                <a:gd name="T5" fmla="*/ 0 h 234"/>
                <a:gd name="T6" fmla="*/ 88 w 232"/>
                <a:gd name="T7" fmla="*/ 0 h 234"/>
                <a:gd name="T8" fmla="*/ 88 w 232"/>
                <a:gd name="T9" fmla="*/ 88 h 234"/>
                <a:gd name="T10" fmla="*/ 0 w 232"/>
                <a:gd name="T11" fmla="*/ 88 h 234"/>
                <a:gd name="T12" fmla="*/ 0 w 232"/>
                <a:gd name="T13" fmla="*/ 145 h 234"/>
                <a:gd name="T14" fmla="*/ 88 w 232"/>
                <a:gd name="T15" fmla="*/ 145 h 234"/>
                <a:gd name="T16" fmla="*/ 88 w 232"/>
                <a:gd name="T17" fmla="*/ 234 h 234"/>
                <a:gd name="T18" fmla="*/ 146 w 232"/>
                <a:gd name="T19" fmla="*/ 234 h 234"/>
                <a:gd name="T20" fmla="*/ 146 w 232"/>
                <a:gd name="T21" fmla="*/ 145 h 234"/>
                <a:gd name="T22" fmla="*/ 232 w 232"/>
                <a:gd name="T23" fmla="*/ 145 h 234"/>
                <a:gd name="T24" fmla="*/ 232 w 232"/>
                <a:gd name="T25" fmla="*/ 8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34">
                  <a:moveTo>
                    <a:pt x="232" y="88"/>
                  </a:moveTo>
                  <a:lnTo>
                    <a:pt x="146" y="88"/>
                  </a:lnTo>
                  <a:lnTo>
                    <a:pt x="146" y="0"/>
                  </a:lnTo>
                  <a:lnTo>
                    <a:pt x="88" y="0"/>
                  </a:lnTo>
                  <a:lnTo>
                    <a:pt x="88" y="88"/>
                  </a:lnTo>
                  <a:lnTo>
                    <a:pt x="0" y="88"/>
                  </a:lnTo>
                  <a:lnTo>
                    <a:pt x="0" y="145"/>
                  </a:lnTo>
                  <a:lnTo>
                    <a:pt x="88" y="145"/>
                  </a:lnTo>
                  <a:lnTo>
                    <a:pt x="88" y="234"/>
                  </a:lnTo>
                  <a:lnTo>
                    <a:pt x="146" y="234"/>
                  </a:lnTo>
                  <a:lnTo>
                    <a:pt x="146" y="145"/>
                  </a:lnTo>
                  <a:lnTo>
                    <a:pt x="232" y="145"/>
                  </a:lnTo>
                  <a:lnTo>
                    <a:pt x="232" y="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grpSp>
      <p:pic>
        <p:nvPicPr>
          <p:cNvPr id="41" name="Tannle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856" y="5876587"/>
            <a:ext cx="875097" cy="875773"/>
          </a:xfrm>
          <a:prstGeom prst="rect">
            <a:avLst/>
          </a:prstGeom>
        </p:spPr>
      </p:pic>
      <p:sp>
        <p:nvSpPr>
          <p:cNvPr id="42" name="Apotek"/>
          <p:cNvSpPr>
            <a:spLocks noEditPoints="1"/>
          </p:cNvSpPr>
          <p:nvPr/>
        </p:nvSpPr>
        <p:spPr bwMode="auto">
          <a:xfrm>
            <a:off x="13650884" y="8726170"/>
            <a:ext cx="737510" cy="818635"/>
          </a:xfrm>
          <a:custGeom>
            <a:avLst/>
            <a:gdLst>
              <a:gd name="T0" fmla="*/ 300 w 300"/>
              <a:gd name="T1" fmla="*/ 67 h 333"/>
              <a:gd name="T2" fmla="*/ 256 w 300"/>
              <a:gd name="T3" fmla="*/ 67 h 333"/>
              <a:gd name="T4" fmla="*/ 275 w 300"/>
              <a:gd name="T5" fmla="*/ 15 h 333"/>
              <a:gd name="T6" fmla="*/ 235 w 300"/>
              <a:gd name="T7" fmla="*/ 0 h 333"/>
              <a:gd name="T8" fmla="*/ 213 w 300"/>
              <a:gd name="T9" fmla="*/ 67 h 333"/>
              <a:gd name="T10" fmla="*/ 0 w 300"/>
              <a:gd name="T11" fmla="*/ 67 h 333"/>
              <a:gd name="T12" fmla="*/ 0 w 300"/>
              <a:gd name="T13" fmla="*/ 100 h 333"/>
              <a:gd name="T14" fmla="*/ 33 w 300"/>
              <a:gd name="T15" fmla="*/ 200 h 333"/>
              <a:gd name="T16" fmla="*/ 0 w 300"/>
              <a:gd name="T17" fmla="*/ 300 h 333"/>
              <a:gd name="T18" fmla="*/ 0 w 300"/>
              <a:gd name="T19" fmla="*/ 333 h 333"/>
              <a:gd name="T20" fmla="*/ 300 w 300"/>
              <a:gd name="T21" fmla="*/ 333 h 333"/>
              <a:gd name="T22" fmla="*/ 300 w 300"/>
              <a:gd name="T23" fmla="*/ 300 h 333"/>
              <a:gd name="T24" fmla="*/ 267 w 300"/>
              <a:gd name="T25" fmla="*/ 200 h 333"/>
              <a:gd name="T26" fmla="*/ 300 w 300"/>
              <a:gd name="T27" fmla="*/ 100 h 333"/>
              <a:gd name="T28" fmla="*/ 300 w 300"/>
              <a:gd name="T29" fmla="*/ 67 h 333"/>
              <a:gd name="T30" fmla="*/ 217 w 300"/>
              <a:gd name="T31" fmla="*/ 216 h 333"/>
              <a:gd name="T32" fmla="*/ 167 w 300"/>
              <a:gd name="T33" fmla="*/ 216 h 333"/>
              <a:gd name="T34" fmla="*/ 167 w 300"/>
              <a:gd name="T35" fmla="*/ 266 h 333"/>
              <a:gd name="T36" fmla="*/ 133 w 300"/>
              <a:gd name="T37" fmla="*/ 266 h 333"/>
              <a:gd name="T38" fmla="*/ 133 w 300"/>
              <a:gd name="T39" fmla="*/ 216 h 333"/>
              <a:gd name="T40" fmla="*/ 83 w 300"/>
              <a:gd name="T41" fmla="*/ 216 h 333"/>
              <a:gd name="T42" fmla="*/ 83 w 300"/>
              <a:gd name="T43" fmla="*/ 183 h 333"/>
              <a:gd name="T44" fmla="*/ 133 w 300"/>
              <a:gd name="T45" fmla="*/ 183 h 333"/>
              <a:gd name="T46" fmla="*/ 133 w 300"/>
              <a:gd name="T47" fmla="*/ 133 h 333"/>
              <a:gd name="T48" fmla="*/ 167 w 300"/>
              <a:gd name="T49" fmla="*/ 133 h 333"/>
              <a:gd name="T50" fmla="*/ 167 w 300"/>
              <a:gd name="T51" fmla="*/ 183 h 333"/>
              <a:gd name="T52" fmla="*/ 217 w 300"/>
              <a:gd name="T53" fmla="*/ 183 h 333"/>
              <a:gd name="T54" fmla="*/ 217 w 300"/>
              <a:gd name="T55" fmla="*/ 21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0" h="333">
                <a:moveTo>
                  <a:pt x="300" y="67"/>
                </a:moveTo>
                <a:lnTo>
                  <a:pt x="256" y="67"/>
                </a:lnTo>
                <a:lnTo>
                  <a:pt x="275" y="15"/>
                </a:lnTo>
                <a:lnTo>
                  <a:pt x="235" y="0"/>
                </a:lnTo>
                <a:lnTo>
                  <a:pt x="213" y="67"/>
                </a:lnTo>
                <a:lnTo>
                  <a:pt x="0" y="67"/>
                </a:lnTo>
                <a:lnTo>
                  <a:pt x="0" y="100"/>
                </a:lnTo>
                <a:lnTo>
                  <a:pt x="33" y="200"/>
                </a:lnTo>
                <a:lnTo>
                  <a:pt x="0" y="300"/>
                </a:lnTo>
                <a:lnTo>
                  <a:pt x="0" y="333"/>
                </a:lnTo>
                <a:lnTo>
                  <a:pt x="300" y="333"/>
                </a:lnTo>
                <a:lnTo>
                  <a:pt x="300" y="300"/>
                </a:lnTo>
                <a:lnTo>
                  <a:pt x="267" y="200"/>
                </a:lnTo>
                <a:lnTo>
                  <a:pt x="300" y="100"/>
                </a:lnTo>
                <a:lnTo>
                  <a:pt x="300" y="67"/>
                </a:lnTo>
                <a:close/>
                <a:moveTo>
                  <a:pt x="217" y="216"/>
                </a:moveTo>
                <a:lnTo>
                  <a:pt x="167" y="216"/>
                </a:lnTo>
                <a:lnTo>
                  <a:pt x="167" y="266"/>
                </a:lnTo>
                <a:lnTo>
                  <a:pt x="133" y="266"/>
                </a:lnTo>
                <a:lnTo>
                  <a:pt x="133" y="216"/>
                </a:lnTo>
                <a:lnTo>
                  <a:pt x="83" y="216"/>
                </a:lnTo>
                <a:lnTo>
                  <a:pt x="83" y="183"/>
                </a:lnTo>
                <a:lnTo>
                  <a:pt x="133" y="183"/>
                </a:lnTo>
                <a:lnTo>
                  <a:pt x="133" y="133"/>
                </a:lnTo>
                <a:lnTo>
                  <a:pt x="167" y="133"/>
                </a:lnTo>
                <a:lnTo>
                  <a:pt x="167" y="183"/>
                </a:lnTo>
                <a:lnTo>
                  <a:pt x="217" y="183"/>
                </a:lnTo>
                <a:lnTo>
                  <a:pt x="217" y="216"/>
                </a:lnTo>
                <a:close/>
              </a:path>
            </a:pathLst>
          </a:custGeom>
          <a:solidFill>
            <a:schemeClr val="accent4">
              <a:lumMod val="40000"/>
              <a:lumOff val="60000"/>
            </a:schemeClr>
          </a:solidFill>
          <a:ln>
            <a:noFill/>
          </a:ln>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45" name="Fastlege"/>
          <p:cNvSpPr>
            <a:spLocks noEditPoints="1"/>
          </p:cNvSpPr>
          <p:nvPr/>
        </p:nvSpPr>
        <p:spPr bwMode="auto">
          <a:xfrm>
            <a:off x="10273270" y="4597579"/>
            <a:ext cx="720103" cy="835594"/>
          </a:xfrm>
          <a:custGeom>
            <a:avLst/>
            <a:gdLst>
              <a:gd name="T0" fmla="*/ 292 w 309"/>
              <a:gd name="T1" fmla="*/ 0 h 359"/>
              <a:gd name="T2" fmla="*/ 246 w 309"/>
              <a:gd name="T3" fmla="*/ 0 h 359"/>
              <a:gd name="T4" fmla="*/ 246 w 309"/>
              <a:gd name="T5" fmla="*/ 33 h 359"/>
              <a:gd name="T6" fmla="*/ 276 w 309"/>
              <a:gd name="T7" fmla="*/ 33 h 359"/>
              <a:gd name="T8" fmla="*/ 276 w 309"/>
              <a:gd name="T9" fmla="*/ 106 h 359"/>
              <a:gd name="T10" fmla="*/ 222 w 309"/>
              <a:gd name="T11" fmla="*/ 161 h 359"/>
              <a:gd name="T12" fmla="*/ 167 w 309"/>
              <a:gd name="T13" fmla="*/ 106 h 359"/>
              <a:gd name="T14" fmla="*/ 167 w 309"/>
              <a:gd name="T15" fmla="*/ 33 h 359"/>
              <a:gd name="T16" fmla="*/ 196 w 309"/>
              <a:gd name="T17" fmla="*/ 33 h 359"/>
              <a:gd name="T18" fmla="*/ 196 w 309"/>
              <a:gd name="T19" fmla="*/ 0 h 359"/>
              <a:gd name="T20" fmla="*/ 151 w 309"/>
              <a:gd name="T21" fmla="*/ 0 h 359"/>
              <a:gd name="T22" fmla="*/ 135 w 309"/>
              <a:gd name="T23" fmla="*/ 17 h 359"/>
              <a:gd name="T24" fmla="*/ 135 w 309"/>
              <a:gd name="T25" fmla="*/ 106 h 359"/>
              <a:gd name="T26" fmla="*/ 205 w 309"/>
              <a:gd name="T27" fmla="*/ 192 h 359"/>
              <a:gd name="T28" fmla="*/ 205 w 309"/>
              <a:gd name="T29" fmla="*/ 260 h 359"/>
              <a:gd name="T30" fmla="*/ 138 w 309"/>
              <a:gd name="T31" fmla="*/ 326 h 359"/>
              <a:gd name="T32" fmla="*/ 72 w 309"/>
              <a:gd name="T33" fmla="*/ 260 h 359"/>
              <a:gd name="T34" fmla="*/ 72 w 309"/>
              <a:gd name="T35" fmla="*/ 230 h 359"/>
              <a:gd name="T36" fmla="*/ 110 w 309"/>
              <a:gd name="T37" fmla="*/ 177 h 359"/>
              <a:gd name="T38" fmla="*/ 55 w 309"/>
              <a:gd name="T39" fmla="*/ 122 h 359"/>
              <a:gd name="T40" fmla="*/ 0 w 309"/>
              <a:gd name="T41" fmla="*/ 177 h 359"/>
              <a:gd name="T42" fmla="*/ 39 w 309"/>
              <a:gd name="T43" fmla="*/ 230 h 359"/>
              <a:gd name="T44" fmla="*/ 39 w 309"/>
              <a:gd name="T45" fmla="*/ 260 h 359"/>
              <a:gd name="T46" fmla="*/ 138 w 309"/>
              <a:gd name="T47" fmla="*/ 359 h 359"/>
              <a:gd name="T48" fmla="*/ 238 w 309"/>
              <a:gd name="T49" fmla="*/ 260 h 359"/>
              <a:gd name="T50" fmla="*/ 238 w 309"/>
              <a:gd name="T51" fmla="*/ 192 h 359"/>
              <a:gd name="T52" fmla="*/ 309 w 309"/>
              <a:gd name="T53" fmla="*/ 106 h 359"/>
              <a:gd name="T54" fmla="*/ 309 w 309"/>
              <a:gd name="T55" fmla="*/ 17 h 359"/>
              <a:gd name="T56" fmla="*/ 292 w 309"/>
              <a:gd name="T57" fmla="*/ 0 h 359"/>
              <a:gd name="T58" fmla="*/ 55 w 309"/>
              <a:gd name="T59" fmla="*/ 155 h 359"/>
              <a:gd name="T60" fmla="*/ 77 w 309"/>
              <a:gd name="T61" fmla="*/ 177 h 359"/>
              <a:gd name="T62" fmla="*/ 55 w 309"/>
              <a:gd name="T63" fmla="*/ 200 h 359"/>
              <a:gd name="T64" fmla="*/ 33 w 309"/>
              <a:gd name="T65" fmla="*/ 177 h 359"/>
              <a:gd name="T66" fmla="*/ 55 w 309"/>
              <a:gd name="T67" fmla="*/ 15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9" h="359">
                <a:moveTo>
                  <a:pt x="292" y="0"/>
                </a:moveTo>
                <a:cubicBezTo>
                  <a:pt x="246" y="0"/>
                  <a:pt x="246" y="0"/>
                  <a:pt x="246" y="0"/>
                </a:cubicBezTo>
                <a:cubicBezTo>
                  <a:pt x="246" y="33"/>
                  <a:pt x="246" y="33"/>
                  <a:pt x="246" y="33"/>
                </a:cubicBezTo>
                <a:cubicBezTo>
                  <a:pt x="276" y="33"/>
                  <a:pt x="276" y="33"/>
                  <a:pt x="276" y="33"/>
                </a:cubicBezTo>
                <a:cubicBezTo>
                  <a:pt x="276" y="106"/>
                  <a:pt x="276" y="106"/>
                  <a:pt x="276" y="106"/>
                </a:cubicBezTo>
                <a:cubicBezTo>
                  <a:pt x="276" y="136"/>
                  <a:pt x="252" y="161"/>
                  <a:pt x="222" y="161"/>
                </a:cubicBezTo>
                <a:cubicBezTo>
                  <a:pt x="192" y="161"/>
                  <a:pt x="167" y="136"/>
                  <a:pt x="167" y="106"/>
                </a:cubicBezTo>
                <a:cubicBezTo>
                  <a:pt x="167" y="33"/>
                  <a:pt x="167" y="33"/>
                  <a:pt x="167" y="33"/>
                </a:cubicBezTo>
                <a:cubicBezTo>
                  <a:pt x="196" y="33"/>
                  <a:pt x="196" y="33"/>
                  <a:pt x="196" y="33"/>
                </a:cubicBezTo>
                <a:cubicBezTo>
                  <a:pt x="196" y="0"/>
                  <a:pt x="196" y="0"/>
                  <a:pt x="196" y="0"/>
                </a:cubicBezTo>
                <a:cubicBezTo>
                  <a:pt x="151" y="0"/>
                  <a:pt x="151" y="0"/>
                  <a:pt x="151" y="0"/>
                </a:cubicBezTo>
                <a:cubicBezTo>
                  <a:pt x="142" y="0"/>
                  <a:pt x="135" y="8"/>
                  <a:pt x="135" y="17"/>
                </a:cubicBezTo>
                <a:cubicBezTo>
                  <a:pt x="135" y="106"/>
                  <a:pt x="135" y="106"/>
                  <a:pt x="135" y="106"/>
                </a:cubicBezTo>
                <a:cubicBezTo>
                  <a:pt x="135" y="149"/>
                  <a:pt x="165" y="184"/>
                  <a:pt x="205" y="192"/>
                </a:cubicBezTo>
                <a:cubicBezTo>
                  <a:pt x="205" y="260"/>
                  <a:pt x="205" y="260"/>
                  <a:pt x="205" y="260"/>
                </a:cubicBezTo>
                <a:cubicBezTo>
                  <a:pt x="205" y="296"/>
                  <a:pt x="175" y="326"/>
                  <a:pt x="138" y="326"/>
                </a:cubicBezTo>
                <a:cubicBezTo>
                  <a:pt x="102" y="326"/>
                  <a:pt x="72" y="296"/>
                  <a:pt x="72" y="260"/>
                </a:cubicBezTo>
                <a:cubicBezTo>
                  <a:pt x="72" y="230"/>
                  <a:pt x="72" y="230"/>
                  <a:pt x="72" y="230"/>
                </a:cubicBezTo>
                <a:cubicBezTo>
                  <a:pt x="94" y="223"/>
                  <a:pt x="110" y="202"/>
                  <a:pt x="110" y="177"/>
                </a:cubicBezTo>
                <a:cubicBezTo>
                  <a:pt x="110" y="147"/>
                  <a:pt x="86" y="122"/>
                  <a:pt x="55" y="122"/>
                </a:cubicBezTo>
                <a:cubicBezTo>
                  <a:pt x="25" y="122"/>
                  <a:pt x="0" y="147"/>
                  <a:pt x="0" y="177"/>
                </a:cubicBezTo>
                <a:cubicBezTo>
                  <a:pt x="0" y="202"/>
                  <a:pt x="16" y="223"/>
                  <a:pt x="39" y="230"/>
                </a:cubicBezTo>
                <a:cubicBezTo>
                  <a:pt x="39" y="260"/>
                  <a:pt x="39" y="260"/>
                  <a:pt x="39" y="260"/>
                </a:cubicBezTo>
                <a:cubicBezTo>
                  <a:pt x="39" y="315"/>
                  <a:pt x="83" y="359"/>
                  <a:pt x="138" y="359"/>
                </a:cubicBezTo>
                <a:cubicBezTo>
                  <a:pt x="193" y="359"/>
                  <a:pt x="238" y="315"/>
                  <a:pt x="238" y="260"/>
                </a:cubicBezTo>
                <a:cubicBezTo>
                  <a:pt x="238" y="192"/>
                  <a:pt x="238" y="192"/>
                  <a:pt x="238" y="192"/>
                </a:cubicBezTo>
                <a:cubicBezTo>
                  <a:pt x="278" y="184"/>
                  <a:pt x="309" y="149"/>
                  <a:pt x="309" y="106"/>
                </a:cubicBezTo>
                <a:cubicBezTo>
                  <a:pt x="309" y="17"/>
                  <a:pt x="309" y="17"/>
                  <a:pt x="309" y="17"/>
                </a:cubicBezTo>
                <a:cubicBezTo>
                  <a:pt x="309" y="8"/>
                  <a:pt x="302" y="0"/>
                  <a:pt x="292" y="0"/>
                </a:cubicBezTo>
                <a:close/>
                <a:moveTo>
                  <a:pt x="55" y="155"/>
                </a:moveTo>
                <a:cubicBezTo>
                  <a:pt x="67" y="155"/>
                  <a:pt x="77" y="165"/>
                  <a:pt x="77" y="177"/>
                </a:cubicBezTo>
                <a:cubicBezTo>
                  <a:pt x="77" y="190"/>
                  <a:pt x="67" y="200"/>
                  <a:pt x="55" y="200"/>
                </a:cubicBezTo>
                <a:cubicBezTo>
                  <a:pt x="43" y="200"/>
                  <a:pt x="33" y="190"/>
                  <a:pt x="33" y="177"/>
                </a:cubicBezTo>
                <a:cubicBezTo>
                  <a:pt x="33" y="165"/>
                  <a:pt x="43" y="155"/>
                  <a:pt x="55" y="155"/>
                </a:cubicBezTo>
                <a:close/>
              </a:path>
            </a:pathLst>
          </a:custGeom>
          <a:solidFill>
            <a:schemeClr val="accent4">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46" name="..."/>
          <p:cNvSpPr>
            <a:spLocks noEditPoints="1"/>
          </p:cNvSpPr>
          <p:nvPr/>
        </p:nvSpPr>
        <p:spPr bwMode="auto">
          <a:xfrm>
            <a:off x="13855231" y="7134329"/>
            <a:ext cx="656383" cy="177002"/>
          </a:xfrm>
          <a:custGeom>
            <a:avLst/>
            <a:gdLst>
              <a:gd name="T0" fmla="*/ 16 w 128"/>
              <a:gd name="T1" fmla="*/ 0 h 32"/>
              <a:gd name="T2" fmla="*/ 0 w 128"/>
              <a:gd name="T3" fmla="*/ 16 h 32"/>
              <a:gd name="T4" fmla="*/ 16 w 128"/>
              <a:gd name="T5" fmla="*/ 32 h 32"/>
              <a:gd name="T6" fmla="*/ 32 w 128"/>
              <a:gd name="T7" fmla="*/ 16 h 32"/>
              <a:gd name="T8" fmla="*/ 16 w 128"/>
              <a:gd name="T9" fmla="*/ 0 h 32"/>
              <a:gd name="T10" fmla="*/ 112 w 128"/>
              <a:gd name="T11" fmla="*/ 0 h 32"/>
              <a:gd name="T12" fmla="*/ 96 w 128"/>
              <a:gd name="T13" fmla="*/ 16 h 32"/>
              <a:gd name="T14" fmla="*/ 112 w 128"/>
              <a:gd name="T15" fmla="*/ 32 h 32"/>
              <a:gd name="T16" fmla="*/ 128 w 128"/>
              <a:gd name="T17" fmla="*/ 16 h 32"/>
              <a:gd name="T18" fmla="*/ 112 w 128"/>
              <a:gd name="T19" fmla="*/ 0 h 32"/>
              <a:gd name="T20" fmla="*/ 64 w 128"/>
              <a:gd name="T21" fmla="*/ 0 h 32"/>
              <a:gd name="T22" fmla="*/ 48 w 128"/>
              <a:gd name="T23" fmla="*/ 16 h 32"/>
              <a:gd name="T24" fmla="*/ 64 w 128"/>
              <a:gd name="T25" fmla="*/ 32 h 32"/>
              <a:gd name="T26" fmla="*/ 80 w 128"/>
              <a:gd name="T27" fmla="*/ 16 h 32"/>
              <a:gd name="T28" fmla="*/ 64 w 128"/>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12" y="0"/>
                </a:moveTo>
                <a:cubicBezTo>
                  <a:pt x="103" y="0"/>
                  <a:pt x="96" y="7"/>
                  <a:pt x="96" y="16"/>
                </a:cubicBezTo>
                <a:cubicBezTo>
                  <a:pt x="96" y="25"/>
                  <a:pt x="103" y="32"/>
                  <a:pt x="112" y="32"/>
                </a:cubicBezTo>
                <a:cubicBezTo>
                  <a:pt x="121" y="32"/>
                  <a:pt x="128" y="25"/>
                  <a:pt x="128" y="16"/>
                </a:cubicBezTo>
                <a:cubicBezTo>
                  <a:pt x="128" y="7"/>
                  <a:pt x="121" y="0"/>
                  <a:pt x="112" y="0"/>
                </a:cubicBezTo>
                <a:close/>
                <a:moveTo>
                  <a:pt x="64" y="0"/>
                </a:moveTo>
                <a:cubicBezTo>
                  <a:pt x="55" y="0"/>
                  <a:pt x="48" y="7"/>
                  <a:pt x="48" y="16"/>
                </a:cubicBezTo>
                <a:cubicBezTo>
                  <a:pt x="48" y="25"/>
                  <a:pt x="55" y="32"/>
                  <a:pt x="64" y="32"/>
                </a:cubicBezTo>
                <a:cubicBezTo>
                  <a:pt x="73" y="32"/>
                  <a:pt x="80" y="25"/>
                  <a:pt x="80" y="16"/>
                </a:cubicBezTo>
                <a:cubicBezTo>
                  <a:pt x="80" y="7"/>
                  <a:pt x="73" y="0"/>
                  <a:pt x="64" y="0"/>
                </a:cubicBezTo>
                <a:close/>
              </a:path>
            </a:pathLst>
          </a:custGeom>
          <a:solidFill>
            <a:schemeClr val="accent4">
              <a:lumMod val="40000"/>
              <a:lumOff val="60000"/>
            </a:schemeClr>
          </a:solidFill>
          <a:ln>
            <a:noFill/>
          </a:ln>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
        <p:nvSpPr>
          <p:cNvPr id="47" name="Konvolutt"/>
          <p:cNvSpPr>
            <a:spLocks noEditPoints="1"/>
          </p:cNvSpPr>
          <p:nvPr/>
        </p:nvSpPr>
        <p:spPr bwMode="auto">
          <a:xfrm>
            <a:off x="10314053" y="6333646"/>
            <a:ext cx="2217966" cy="1778364"/>
          </a:xfrm>
          <a:custGeom>
            <a:avLst/>
            <a:gdLst>
              <a:gd name="T0" fmla="*/ 144 w 160"/>
              <a:gd name="T1" fmla="*/ 0 h 128"/>
              <a:gd name="T2" fmla="*/ 16 w 160"/>
              <a:gd name="T3" fmla="*/ 0 h 128"/>
              <a:gd name="T4" fmla="*/ 0 w 160"/>
              <a:gd name="T5" fmla="*/ 16 h 128"/>
              <a:gd name="T6" fmla="*/ 0 w 160"/>
              <a:gd name="T7" fmla="*/ 112 h 128"/>
              <a:gd name="T8" fmla="*/ 16 w 160"/>
              <a:gd name="T9" fmla="*/ 128 h 128"/>
              <a:gd name="T10" fmla="*/ 144 w 160"/>
              <a:gd name="T11" fmla="*/ 128 h 128"/>
              <a:gd name="T12" fmla="*/ 160 w 160"/>
              <a:gd name="T13" fmla="*/ 112 h 128"/>
              <a:gd name="T14" fmla="*/ 160 w 160"/>
              <a:gd name="T15" fmla="*/ 16 h 128"/>
              <a:gd name="T16" fmla="*/ 144 w 160"/>
              <a:gd name="T17" fmla="*/ 0 h 128"/>
              <a:gd name="T18" fmla="*/ 144 w 160"/>
              <a:gd name="T19" fmla="*/ 112 h 128"/>
              <a:gd name="T20" fmla="*/ 16 w 160"/>
              <a:gd name="T21" fmla="*/ 112 h 128"/>
              <a:gd name="T22" fmla="*/ 16 w 160"/>
              <a:gd name="T23" fmla="*/ 32 h 128"/>
              <a:gd name="T24" fmla="*/ 80 w 160"/>
              <a:gd name="T25" fmla="*/ 72 h 128"/>
              <a:gd name="T26" fmla="*/ 144 w 160"/>
              <a:gd name="T27" fmla="*/ 32 h 128"/>
              <a:gd name="T28" fmla="*/ 144 w 160"/>
              <a:gd name="T29" fmla="*/ 112 h 128"/>
              <a:gd name="T30" fmla="*/ 80 w 160"/>
              <a:gd name="T31" fmla="*/ 56 h 128"/>
              <a:gd name="T32" fmla="*/ 16 w 160"/>
              <a:gd name="T33" fmla="*/ 16 h 128"/>
              <a:gd name="T34" fmla="*/ 144 w 160"/>
              <a:gd name="T35" fmla="*/ 16 h 128"/>
              <a:gd name="T36" fmla="*/ 80 w 160"/>
              <a:gd name="T37"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44" y="0"/>
                </a:moveTo>
                <a:cubicBezTo>
                  <a:pt x="16" y="0"/>
                  <a:pt x="16" y="0"/>
                  <a:pt x="16" y="0"/>
                </a:cubicBezTo>
                <a:cubicBezTo>
                  <a:pt x="7" y="0"/>
                  <a:pt x="0" y="7"/>
                  <a:pt x="0" y="16"/>
                </a:cubicBezTo>
                <a:cubicBezTo>
                  <a:pt x="0" y="112"/>
                  <a:pt x="0" y="112"/>
                  <a:pt x="0" y="112"/>
                </a:cubicBezTo>
                <a:cubicBezTo>
                  <a:pt x="0" y="121"/>
                  <a:pt x="7" y="128"/>
                  <a:pt x="16" y="128"/>
                </a:cubicBezTo>
                <a:cubicBezTo>
                  <a:pt x="144" y="128"/>
                  <a:pt x="144" y="128"/>
                  <a:pt x="144" y="128"/>
                </a:cubicBezTo>
                <a:cubicBezTo>
                  <a:pt x="153" y="128"/>
                  <a:pt x="160" y="121"/>
                  <a:pt x="160" y="112"/>
                </a:cubicBezTo>
                <a:cubicBezTo>
                  <a:pt x="160" y="16"/>
                  <a:pt x="160" y="16"/>
                  <a:pt x="160" y="16"/>
                </a:cubicBezTo>
                <a:cubicBezTo>
                  <a:pt x="160" y="7"/>
                  <a:pt x="153" y="0"/>
                  <a:pt x="144" y="0"/>
                </a:cubicBezTo>
                <a:close/>
                <a:moveTo>
                  <a:pt x="144" y="112"/>
                </a:moveTo>
                <a:cubicBezTo>
                  <a:pt x="16" y="112"/>
                  <a:pt x="16" y="112"/>
                  <a:pt x="16" y="112"/>
                </a:cubicBezTo>
                <a:cubicBezTo>
                  <a:pt x="16" y="32"/>
                  <a:pt x="16" y="32"/>
                  <a:pt x="16" y="32"/>
                </a:cubicBezTo>
                <a:cubicBezTo>
                  <a:pt x="80" y="72"/>
                  <a:pt x="80" y="72"/>
                  <a:pt x="80" y="72"/>
                </a:cubicBezTo>
                <a:cubicBezTo>
                  <a:pt x="144" y="32"/>
                  <a:pt x="144" y="32"/>
                  <a:pt x="144" y="32"/>
                </a:cubicBezTo>
                <a:lnTo>
                  <a:pt x="144" y="112"/>
                </a:lnTo>
                <a:close/>
                <a:moveTo>
                  <a:pt x="80" y="56"/>
                </a:moveTo>
                <a:cubicBezTo>
                  <a:pt x="16" y="16"/>
                  <a:pt x="16" y="16"/>
                  <a:pt x="16" y="16"/>
                </a:cubicBezTo>
                <a:cubicBezTo>
                  <a:pt x="144" y="16"/>
                  <a:pt x="144" y="16"/>
                  <a:pt x="144" y="16"/>
                </a:cubicBezTo>
                <a:lnTo>
                  <a:pt x="80" y="56"/>
                </a:lnTo>
                <a:close/>
              </a:path>
            </a:pathLst>
          </a:custGeom>
          <a:solidFill>
            <a:schemeClr val="accent4">
              <a:lumMod val="40000"/>
              <a:lumOff val="60000"/>
            </a:schemeClr>
          </a:solidFill>
          <a:ln>
            <a:noFill/>
          </a:ln>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Tree>
    <p:extLst>
      <p:ext uri="{BB962C8B-B14F-4D97-AF65-F5344CB8AC3E}">
        <p14:creationId xmlns:p14="http://schemas.microsoft.com/office/powerpoint/2010/main" val="18920458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198309" y="1362231"/>
          <a:ext cx="18120368" cy="11617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453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dirty="0"/>
          </a:p>
          <a:p>
            <a:r>
              <a:rPr lang="nb-NO" dirty="0"/>
              <a:t>Skal erstatte Forespørsel og Svar på forespørsel og lokale varianter av denne</a:t>
            </a:r>
          </a:p>
          <a:p>
            <a:r>
              <a:rPr lang="nb-NO" dirty="0"/>
              <a:t>Skal ikke erstatte: </a:t>
            </a:r>
          </a:p>
          <a:p>
            <a:pPr lvl="2"/>
            <a:r>
              <a:rPr lang="nb-NO" dirty="0"/>
              <a:t>HIS 1151:2006 Tilbakemelding om feil i mottatt melding </a:t>
            </a:r>
          </a:p>
          <a:p>
            <a:pPr lvl="2"/>
            <a:r>
              <a:rPr lang="nb-NO" dirty="0"/>
              <a:t>Overføring av journal </a:t>
            </a:r>
          </a:p>
          <a:p>
            <a:pPr lvl="2"/>
            <a:r>
              <a:rPr lang="nb-NO" dirty="0"/>
              <a:t>HIS 1211:2018 Dialog forsikring </a:t>
            </a:r>
          </a:p>
          <a:p>
            <a:pPr lvl="2"/>
            <a:r>
              <a:rPr lang="nb-NO" dirty="0"/>
              <a:t>Bruk av Forespørsel, Svar på forespørsel og Notat spesifisert av NAV </a:t>
            </a:r>
          </a:p>
        </p:txBody>
      </p:sp>
      <p:sp>
        <p:nvSpPr>
          <p:cNvPr id="3" name="Plassholder for tekst 2"/>
          <p:cNvSpPr>
            <a:spLocks noGrp="1"/>
          </p:cNvSpPr>
          <p:nvPr>
            <p:ph type="body" sz="quarter" idx="11"/>
          </p:nvPr>
        </p:nvSpPr>
        <p:spPr/>
        <p:txBody>
          <a:bodyPr/>
          <a:lstStyle/>
          <a:p>
            <a:r>
              <a:rPr lang="nb-NO" dirty="0"/>
              <a:t>Standarden</a:t>
            </a:r>
          </a:p>
        </p:txBody>
      </p:sp>
    </p:spTree>
    <p:extLst>
      <p:ext uri="{BB962C8B-B14F-4D97-AF65-F5344CB8AC3E}">
        <p14:creationId xmlns:p14="http://schemas.microsoft.com/office/powerpoint/2010/main" val="84604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dirty="0"/>
          </a:p>
          <a:p>
            <a:r>
              <a:rPr lang="nb-NO" dirty="0"/>
              <a:t>Dialog mellom apotek og fastlege</a:t>
            </a:r>
          </a:p>
          <a:p>
            <a:endParaRPr lang="nb-NO" dirty="0"/>
          </a:p>
          <a:p>
            <a:r>
              <a:rPr lang="nb-NO" dirty="0"/>
              <a:t>Forsøksordning med statlig finansiering av omsorgstjenester</a:t>
            </a:r>
          </a:p>
          <a:p>
            <a:pPr marL="0" indent="0">
              <a:buNone/>
            </a:pPr>
            <a:endParaRPr lang="nb-NO" dirty="0"/>
          </a:p>
        </p:txBody>
      </p:sp>
      <p:sp>
        <p:nvSpPr>
          <p:cNvPr id="3" name="Plassholder for tekst 2"/>
          <p:cNvSpPr>
            <a:spLocks noGrp="1"/>
          </p:cNvSpPr>
          <p:nvPr>
            <p:ph type="body" sz="quarter" idx="11"/>
          </p:nvPr>
        </p:nvSpPr>
        <p:spPr/>
        <p:txBody>
          <a:bodyPr/>
          <a:lstStyle/>
          <a:p>
            <a:r>
              <a:rPr lang="nb-NO" dirty="0"/>
              <a:t>Andre interessenter</a:t>
            </a:r>
          </a:p>
        </p:txBody>
      </p:sp>
    </p:spTree>
    <p:extLst>
      <p:ext uri="{BB962C8B-B14F-4D97-AF65-F5344CB8AC3E}">
        <p14:creationId xmlns:p14="http://schemas.microsoft.com/office/powerpoint/2010/main" val="265864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14" y="2687815"/>
            <a:ext cx="24365382" cy="7075633"/>
          </a:xfrm>
          <a:prstGeom prst="rect">
            <a:avLst/>
          </a:prstGeom>
        </p:spPr>
      </p:pic>
    </p:spTree>
    <p:extLst>
      <p:ext uri="{BB962C8B-B14F-4D97-AF65-F5344CB8AC3E}">
        <p14:creationId xmlns:p14="http://schemas.microsoft.com/office/powerpoint/2010/main" val="283929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Talllinje"/>
          <p:cNvGrpSpPr/>
          <p:nvPr/>
        </p:nvGrpSpPr>
        <p:grpSpPr>
          <a:xfrm>
            <a:off x="742902" y="1917527"/>
            <a:ext cx="11161633" cy="10634095"/>
            <a:chOff x="303891" y="961250"/>
            <a:chExt cx="5581180" cy="5317394"/>
          </a:xfrm>
        </p:grpSpPr>
        <p:cxnSp>
          <p:nvCxnSpPr>
            <p:cNvPr id="41" name="Rett linje 40"/>
            <p:cNvCxnSpPr/>
            <p:nvPr/>
          </p:nvCxnSpPr>
          <p:spPr>
            <a:xfrm>
              <a:off x="343206" y="6278644"/>
              <a:ext cx="5541865"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2" name="TekstSylinder 41"/>
            <p:cNvSpPr txBox="1"/>
            <p:nvPr/>
          </p:nvSpPr>
          <p:spPr>
            <a:xfrm>
              <a:off x="305583" y="5956346"/>
              <a:ext cx="2201747" cy="230848"/>
            </a:xfrm>
            <a:prstGeom prst="rect">
              <a:avLst/>
            </a:prstGeom>
            <a:noFill/>
          </p:spPr>
          <p:txBody>
            <a:bodyPr wrap="square" rtlCol="0">
              <a:spAutoFit/>
            </a:bodyPr>
            <a:lstStyle/>
            <a:p>
              <a:r>
                <a:rPr lang="nb-NO" sz="2400" i="1" dirty="0">
                  <a:solidFill>
                    <a:srgbClr val="2C3845"/>
                  </a:solidFill>
                  <a:latin typeface="Arial" panose="020B0604020202020204"/>
                </a:rPr>
                <a:t>Mindre enn 1 millioner</a:t>
              </a:r>
            </a:p>
          </p:txBody>
        </p:sp>
        <p:cxnSp>
          <p:nvCxnSpPr>
            <p:cNvPr id="43" name="Rett linje 42"/>
            <p:cNvCxnSpPr/>
            <p:nvPr/>
          </p:nvCxnSpPr>
          <p:spPr>
            <a:xfrm>
              <a:off x="366041" y="5571733"/>
              <a:ext cx="1765809"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4" name="TekstSylinder 43"/>
            <p:cNvSpPr txBox="1"/>
            <p:nvPr/>
          </p:nvSpPr>
          <p:spPr>
            <a:xfrm>
              <a:off x="349241" y="5257227"/>
              <a:ext cx="2201747" cy="230848"/>
            </a:xfrm>
            <a:prstGeom prst="rect">
              <a:avLst/>
            </a:prstGeom>
            <a:noFill/>
          </p:spPr>
          <p:txBody>
            <a:bodyPr wrap="square" rtlCol="0">
              <a:spAutoFit/>
            </a:bodyPr>
            <a:lstStyle/>
            <a:p>
              <a:r>
                <a:rPr lang="nb-NO" sz="2400" i="1" dirty="0">
                  <a:solidFill>
                    <a:srgbClr val="2C3845"/>
                  </a:solidFill>
                  <a:latin typeface="Arial" panose="020B0604020202020204"/>
                </a:rPr>
                <a:t>Mindre enn 3 millioner</a:t>
              </a:r>
            </a:p>
          </p:txBody>
        </p:sp>
        <p:cxnSp>
          <p:nvCxnSpPr>
            <p:cNvPr id="45" name="Rett linje 44"/>
            <p:cNvCxnSpPr/>
            <p:nvPr/>
          </p:nvCxnSpPr>
          <p:spPr>
            <a:xfrm>
              <a:off x="322383" y="4860266"/>
              <a:ext cx="1765809"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6" name="TekstSylinder 45"/>
            <p:cNvSpPr txBox="1"/>
            <p:nvPr/>
          </p:nvSpPr>
          <p:spPr>
            <a:xfrm>
              <a:off x="305583" y="4545760"/>
              <a:ext cx="2201747" cy="230848"/>
            </a:xfrm>
            <a:prstGeom prst="rect">
              <a:avLst/>
            </a:prstGeom>
            <a:noFill/>
          </p:spPr>
          <p:txBody>
            <a:bodyPr wrap="square" rtlCol="0">
              <a:spAutoFit/>
            </a:bodyPr>
            <a:lstStyle/>
            <a:p>
              <a:r>
                <a:rPr lang="nb-NO" sz="2400" i="1" dirty="0">
                  <a:solidFill>
                    <a:srgbClr val="2C3845"/>
                  </a:solidFill>
                  <a:latin typeface="Arial" panose="020B0604020202020204"/>
                </a:rPr>
                <a:t>Mindre enn 5 millioner</a:t>
              </a:r>
            </a:p>
          </p:txBody>
        </p:sp>
        <p:cxnSp>
          <p:nvCxnSpPr>
            <p:cNvPr id="47" name="Rett linje 46"/>
            <p:cNvCxnSpPr/>
            <p:nvPr/>
          </p:nvCxnSpPr>
          <p:spPr>
            <a:xfrm>
              <a:off x="322383" y="4188409"/>
              <a:ext cx="1765809"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8" name="TekstSylinder 47"/>
            <p:cNvSpPr txBox="1"/>
            <p:nvPr/>
          </p:nvSpPr>
          <p:spPr>
            <a:xfrm>
              <a:off x="305583" y="3873903"/>
              <a:ext cx="2201747" cy="230848"/>
            </a:xfrm>
            <a:prstGeom prst="rect">
              <a:avLst/>
            </a:prstGeom>
            <a:noFill/>
          </p:spPr>
          <p:txBody>
            <a:bodyPr wrap="square" rtlCol="0">
              <a:spAutoFit/>
            </a:bodyPr>
            <a:lstStyle/>
            <a:p>
              <a:r>
                <a:rPr lang="nb-NO" sz="2400" i="1" dirty="0">
                  <a:solidFill>
                    <a:srgbClr val="2C3845"/>
                  </a:solidFill>
                  <a:latin typeface="Arial" panose="020B0604020202020204"/>
                </a:rPr>
                <a:t>Mindre enn 7 millioner</a:t>
              </a:r>
            </a:p>
          </p:txBody>
        </p:sp>
        <p:cxnSp>
          <p:nvCxnSpPr>
            <p:cNvPr id="49" name="Rett linje 48"/>
            <p:cNvCxnSpPr/>
            <p:nvPr/>
          </p:nvCxnSpPr>
          <p:spPr>
            <a:xfrm>
              <a:off x="322383" y="3449266"/>
              <a:ext cx="1765809"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1" name="TekstSylinder 50"/>
            <p:cNvSpPr txBox="1"/>
            <p:nvPr/>
          </p:nvSpPr>
          <p:spPr>
            <a:xfrm>
              <a:off x="305583" y="3134760"/>
              <a:ext cx="2201747" cy="230848"/>
            </a:xfrm>
            <a:prstGeom prst="rect">
              <a:avLst/>
            </a:prstGeom>
            <a:noFill/>
          </p:spPr>
          <p:txBody>
            <a:bodyPr wrap="square" rtlCol="0">
              <a:spAutoFit/>
            </a:bodyPr>
            <a:lstStyle/>
            <a:p>
              <a:r>
                <a:rPr lang="nb-NO" sz="2400" i="1" dirty="0">
                  <a:solidFill>
                    <a:srgbClr val="2C3845"/>
                  </a:solidFill>
                  <a:latin typeface="Arial" panose="020B0604020202020204"/>
                </a:rPr>
                <a:t>Mindre enn 10 millioner</a:t>
              </a:r>
            </a:p>
          </p:txBody>
        </p:sp>
        <p:cxnSp>
          <p:nvCxnSpPr>
            <p:cNvPr id="52" name="Rett linje 51"/>
            <p:cNvCxnSpPr/>
            <p:nvPr/>
          </p:nvCxnSpPr>
          <p:spPr>
            <a:xfrm>
              <a:off x="320691" y="2715383"/>
              <a:ext cx="1765809"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3" name="TekstSylinder 52"/>
            <p:cNvSpPr txBox="1"/>
            <p:nvPr/>
          </p:nvSpPr>
          <p:spPr>
            <a:xfrm>
              <a:off x="303891" y="2400877"/>
              <a:ext cx="2201747" cy="230848"/>
            </a:xfrm>
            <a:prstGeom prst="rect">
              <a:avLst/>
            </a:prstGeom>
            <a:noFill/>
          </p:spPr>
          <p:txBody>
            <a:bodyPr wrap="square" rtlCol="0">
              <a:spAutoFit/>
            </a:bodyPr>
            <a:lstStyle/>
            <a:p>
              <a:r>
                <a:rPr lang="nb-NO" sz="2400" i="1" dirty="0">
                  <a:solidFill>
                    <a:srgbClr val="2C3845"/>
                  </a:solidFill>
                  <a:latin typeface="Arial" panose="020B0604020202020204"/>
                </a:rPr>
                <a:t>Mindre enn 15 millioner</a:t>
              </a:r>
            </a:p>
          </p:txBody>
        </p:sp>
        <p:cxnSp>
          <p:nvCxnSpPr>
            <p:cNvPr id="54" name="Rett linje 53"/>
            <p:cNvCxnSpPr/>
            <p:nvPr/>
          </p:nvCxnSpPr>
          <p:spPr>
            <a:xfrm>
              <a:off x="328418" y="2011118"/>
              <a:ext cx="1765809"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55" name="TekstSylinder 54"/>
            <p:cNvSpPr txBox="1"/>
            <p:nvPr/>
          </p:nvSpPr>
          <p:spPr>
            <a:xfrm>
              <a:off x="311618" y="1696612"/>
              <a:ext cx="2201747" cy="230848"/>
            </a:xfrm>
            <a:prstGeom prst="rect">
              <a:avLst/>
            </a:prstGeom>
            <a:noFill/>
          </p:spPr>
          <p:txBody>
            <a:bodyPr wrap="square" rtlCol="0">
              <a:spAutoFit/>
            </a:bodyPr>
            <a:lstStyle/>
            <a:p>
              <a:r>
                <a:rPr lang="nb-NO" sz="2400" i="1" dirty="0">
                  <a:solidFill>
                    <a:srgbClr val="2C3845"/>
                  </a:solidFill>
                  <a:latin typeface="Arial" panose="020B0604020202020204"/>
                </a:rPr>
                <a:t>Mindre enn 18 millioner</a:t>
              </a:r>
            </a:p>
          </p:txBody>
        </p:sp>
        <p:sp>
          <p:nvSpPr>
            <p:cNvPr id="56" name="TekstSylinder 55"/>
            <p:cNvSpPr txBox="1"/>
            <p:nvPr/>
          </p:nvSpPr>
          <p:spPr>
            <a:xfrm>
              <a:off x="366041" y="961250"/>
              <a:ext cx="2201747" cy="230848"/>
            </a:xfrm>
            <a:prstGeom prst="rect">
              <a:avLst/>
            </a:prstGeom>
            <a:noFill/>
          </p:spPr>
          <p:txBody>
            <a:bodyPr wrap="square" rtlCol="0">
              <a:spAutoFit/>
            </a:bodyPr>
            <a:lstStyle/>
            <a:p>
              <a:r>
                <a:rPr lang="nb-NO" sz="2400" i="1" dirty="0">
                  <a:solidFill>
                    <a:srgbClr val="2C3845"/>
                  </a:solidFill>
                  <a:latin typeface="Arial" panose="020B0604020202020204"/>
                </a:rPr>
                <a:t>Mer enn 20 millioner</a:t>
              </a:r>
            </a:p>
          </p:txBody>
        </p:sp>
        <p:cxnSp>
          <p:nvCxnSpPr>
            <p:cNvPr id="57" name="Rett linje 56"/>
            <p:cNvCxnSpPr/>
            <p:nvPr/>
          </p:nvCxnSpPr>
          <p:spPr>
            <a:xfrm>
              <a:off x="345218" y="1194276"/>
              <a:ext cx="1765809" cy="0"/>
            </a:xfrm>
            <a:prstGeom prst="line">
              <a:avLst/>
            </a:prstGeom>
            <a:ln>
              <a:gradFill>
                <a:gsLst>
                  <a:gs pos="0">
                    <a:schemeClr val="accent1">
                      <a:lumMod val="5000"/>
                      <a:lumOff val="95000"/>
                    </a:schemeClr>
                  </a:gs>
                  <a:gs pos="31000">
                    <a:schemeClr val="accent1">
                      <a:lumMod val="45000"/>
                      <a:lumOff val="55000"/>
                    </a:schemeClr>
                  </a:gs>
                  <a:gs pos="49000">
                    <a:schemeClr val="accent1">
                      <a:lumMod val="45000"/>
                      <a:lumOff val="55000"/>
                    </a:schemeClr>
                  </a:gs>
                  <a:gs pos="68000">
                    <a:schemeClr val="accent1">
                      <a:alpha val="46000"/>
                      <a:lumMod val="72000"/>
                      <a:lumOff val="28000"/>
                    </a:scheme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38" name="Gruppe 37"/>
          <p:cNvGrpSpPr/>
          <p:nvPr/>
        </p:nvGrpSpPr>
        <p:grpSpPr>
          <a:xfrm>
            <a:off x="-18588187" y="-792160"/>
            <a:ext cx="18163145" cy="12568384"/>
            <a:chOff x="2255617" y="-43402"/>
            <a:chExt cx="9082164" cy="6284601"/>
          </a:xfrm>
        </p:grpSpPr>
        <p:grpSp>
          <p:nvGrpSpPr>
            <p:cNvPr id="2" name="Gruppe 1"/>
            <p:cNvGrpSpPr/>
            <p:nvPr/>
          </p:nvGrpSpPr>
          <p:grpSpPr>
            <a:xfrm>
              <a:off x="2255617" y="4926673"/>
              <a:ext cx="1057468" cy="863944"/>
              <a:chOff x="2287062" y="4956349"/>
              <a:chExt cx="1057468" cy="863944"/>
            </a:xfrm>
          </p:grpSpPr>
          <p:sp>
            <p:nvSpPr>
              <p:cNvPr id="3" name="Ellipse 2"/>
              <p:cNvSpPr>
                <a:spLocks noChangeAspect="1"/>
              </p:cNvSpPr>
              <p:nvPr/>
            </p:nvSpPr>
            <p:spPr>
              <a:xfrm>
                <a:off x="2433196" y="5168937"/>
                <a:ext cx="651356" cy="651356"/>
              </a:xfrm>
              <a:prstGeom prst="ellipse">
                <a:avLst/>
              </a:prstGeom>
              <a:solidFill>
                <a:srgbClr val="70C1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FFFF"/>
                  </a:solidFill>
                  <a:latin typeface="Arial" panose="020B0604020202020204"/>
                </a:endParaRPr>
              </a:p>
            </p:txBody>
          </p:sp>
          <p:sp>
            <p:nvSpPr>
              <p:cNvPr id="4" name="TekstSylinder 3"/>
              <p:cNvSpPr txBox="1"/>
              <p:nvPr/>
            </p:nvSpPr>
            <p:spPr>
              <a:xfrm>
                <a:off x="2287062" y="4956349"/>
                <a:ext cx="1057468" cy="230847"/>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RHF Nord</a:t>
                </a:r>
              </a:p>
            </p:txBody>
          </p:sp>
        </p:grpSp>
        <p:grpSp>
          <p:nvGrpSpPr>
            <p:cNvPr id="5" name="Gruppe 4"/>
            <p:cNvGrpSpPr/>
            <p:nvPr/>
          </p:nvGrpSpPr>
          <p:grpSpPr>
            <a:xfrm>
              <a:off x="3701953" y="4968715"/>
              <a:ext cx="1025843" cy="877963"/>
              <a:chOff x="3733398" y="4998391"/>
              <a:chExt cx="1025843" cy="877963"/>
            </a:xfrm>
          </p:grpSpPr>
          <p:sp>
            <p:nvSpPr>
              <p:cNvPr id="6" name="Ellipse 5"/>
              <p:cNvSpPr>
                <a:spLocks noChangeAspect="1"/>
              </p:cNvSpPr>
              <p:nvPr/>
            </p:nvSpPr>
            <p:spPr>
              <a:xfrm>
                <a:off x="3880448" y="5224998"/>
                <a:ext cx="651356" cy="651356"/>
              </a:xfrm>
              <a:prstGeom prst="ellipse">
                <a:avLst/>
              </a:prstGeom>
              <a:solidFill>
                <a:srgbClr val="DAAA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FFFF"/>
                  </a:solidFill>
                  <a:latin typeface="Arial" panose="020B0604020202020204"/>
                </a:endParaRPr>
              </a:p>
            </p:txBody>
          </p:sp>
          <p:sp>
            <p:nvSpPr>
              <p:cNvPr id="7" name="TekstSylinder 6"/>
              <p:cNvSpPr txBox="1"/>
              <p:nvPr/>
            </p:nvSpPr>
            <p:spPr>
              <a:xfrm>
                <a:off x="3733398" y="4998391"/>
                <a:ext cx="1025843" cy="230847"/>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RHF Midt</a:t>
                </a:r>
              </a:p>
            </p:txBody>
          </p:sp>
        </p:grpSp>
        <p:grpSp>
          <p:nvGrpSpPr>
            <p:cNvPr id="8" name="PP Nord"/>
            <p:cNvGrpSpPr/>
            <p:nvPr/>
          </p:nvGrpSpPr>
          <p:grpSpPr>
            <a:xfrm>
              <a:off x="2683432" y="3276615"/>
              <a:ext cx="2083230" cy="883572"/>
              <a:chOff x="2714877" y="3306291"/>
              <a:chExt cx="2083230" cy="883572"/>
            </a:xfrm>
          </p:grpSpPr>
          <p:sp>
            <p:nvSpPr>
              <p:cNvPr id="9" name="Ellipse 8"/>
              <p:cNvSpPr>
                <a:spLocks noChangeAspect="1"/>
              </p:cNvSpPr>
              <p:nvPr/>
            </p:nvSpPr>
            <p:spPr>
              <a:xfrm>
                <a:off x="3470211" y="3538507"/>
                <a:ext cx="651356" cy="651356"/>
              </a:xfrm>
              <a:prstGeom prst="ellipse">
                <a:avLst/>
              </a:prstGeom>
              <a:solidFill>
                <a:srgbClr val="70C1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FFFF"/>
                  </a:solidFill>
                  <a:latin typeface="Arial" panose="020B0604020202020204"/>
                </a:endParaRPr>
              </a:p>
            </p:txBody>
          </p:sp>
          <p:sp>
            <p:nvSpPr>
              <p:cNvPr id="10" name="TekstSylinder 9"/>
              <p:cNvSpPr txBox="1"/>
              <p:nvPr/>
            </p:nvSpPr>
            <p:spPr>
              <a:xfrm>
                <a:off x="2714877" y="3306291"/>
                <a:ext cx="2083230"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Privatpraktiserende  Nord</a:t>
                </a:r>
              </a:p>
            </p:txBody>
          </p:sp>
        </p:grpSp>
        <p:grpSp>
          <p:nvGrpSpPr>
            <p:cNvPr id="11" name="PP Midt"/>
            <p:cNvGrpSpPr/>
            <p:nvPr/>
          </p:nvGrpSpPr>
          <p:grpSpPr>
            <a:xfrm>
              <a:off x="4876895" y="2889801"/>
              <a:ext cx="2006410" cy="992448"/>
              <a:chOff x="4389396" y="3173355"/>
              <a:chExt cx="2006410" cy="992448"/>
            </a:xfrm>
          </p:grpSpPr>
          <p:sp>
            <p:nvSpPr>
              <p:cNvPr id="12" name="Ellipse 11"/>
              <p:cNvSpPr>
                <a:spLocks noChangeAspect="1"/>
              </p:cNvSpPr>
              <p:nvPr/>
            </p:nvSpPr>
            <p:spPr>
              <a:xfrm>
                <a:off x="4990863" y="3405887"/>
                <a:ext cx="759916" cy="759916"/>
              </a:xfrm>
              <a:prstGeom prst="ellipse">
                <a:avLst/>
              </a:prstGeom>
              <a:solidFill>
                <a:srgbClr val="DAAA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dirty="0">
                  <a:solidFill>
                    <a:srgbClr val="FFFFFF"/>
                  </a:solidFill>
                  <a:latin typeface="Arial" panose="020B0604020202020204"/>
                </a:endParaRPr>
              </a:p>
            </p:txBody>
          </p:sp>
          <p:sp>
            <p:nvSpPr>
              <p:cNvPr id="13" name="TekstSylinder 12"/>
              <p:cNvSpPr txBox="1"/>
              <p:nvPr/>
            </p:nvSpPr>
            <p:spPr>
              <a:xfrm>
                <a:off x="4389396" y="3173355"/>
                <a:ext cx="2006410"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Privatpraktiserende  Midt</a:t>
                </a:r>
              </a:p>
            </p:txBody>
          </p:sp>
        </p:grpSp>
        <p:grpSp>
          <p:nvGrpSpPr>
            <p:cNvPr id="14" name="Gruppe 13"/>
            <p:cNvGrpSpPr/>
            <p:nvPr/>
          </p:nvGrpSpPr>
          <p:grpSpPr>
            <a:xfrm>
              <a:off x="4174681" y="1173030"/>
              <a:ext cx="2016999" cy="1729332"/>
              <a:chOff x="7042629" y="894504"/>
              <a:chExt cx="2016999" cy="1729332"/>
            </a:xfrm>
          </p:grpSpPr>
          <p:sp>
            <p:nvSpPr>
              <p:cNvPr id="15" name="Ellipse 14"/>
              <p:cNvSpPr>
                <a:spLocks noChangeAspect="1"/>
              </p:cNvSpPr>
              <p:nvPr/>
            </p:nvSpPr>
            <p:spPr>
              <a:xfrm>
                <a:off x="7211949" y="1104005"/>
                <a:ext cx="1519831" cy="1519831"/>
              </a:xfrm>
              <a:prstGeom prst="ellipse">
                <a:avLst/>
              </a:prstGeom>
              <a:solidFill>
                <a:srgbClr val="70234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800" dirty="0">
                  <a:solidFill>
                    <a:srgbClr val="FFFFFF"/>
                  </a:solidFill>
                  <a:latin typeface="Arial" panose="020B0604020202020204"/>
                </a:endParaRPr>
              </a:p>
            </p:txBody>
          </p:sp>
          <p:sp>
            <p:nvSpPr>
              <p:cNvPr id="16" name="TekstSylinder 15"/>
              <p:cNvSpPr txBox="1"/>
              <p:nvPr/>
            </p:nvSpPr>
            <p:spPr>
              <a:xfrm>
                <a:off x="7042629" y="894504"/>
                <a:ext cx="2016999"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Privatpraktiserende  Vest</a:t>
                </a:r>
              </a:p>
            </p:txBody>
          </p:sp>
        </p:grpSp>
        <p:grpSp>
          <p:nvGrpSpPr>
            <p:cNvPr id="17" name="RHF vest"/>
            <p:cNvGrpSpPr/>
            <p:nvPr/>
          </p:nvGrpSpPr>
          <p:grpSpPr>
            <a:xfrm>
              <a:off x="5679242" y="3922790"/>
              <a:ext cx="1589540" cy="892943"/>
              <a:chOff x="5710687" y="3952466"/>
              <a:chExt cx="1589540" cy="892943"/>
            </a:xfrm>
          </p:grpSpPr>
          <p:sp>
            <p:nvSpPr>
              <p:cNvPr id="18" name="Ellipse 17"/>
              <p:cNvSpPr>
                <a:spLocks noChangeAspect="1"/>
              </p:cNvSpPr>
              <p:nvPr/>
            </p:nvSpPr>
            <p:spPr>
              <a:xfrm>
                <a:off x="5820894" y="4215765"/>
                <a:ext cx="629644" cy="629644"/>
              </a:xfrm>
              <a:prstGeom prst="ellipse">
                <a:avLst/>
              </a:prstGeom>
              <a:solidFill>
                <a:srgbClr val="70234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100" dirty="0">
                  <a:solidFill>
                    <a:srgbClr val="FFFFFF"/>
                  </a:solidFill>
                  <a:latin typeface="Arial" panose="020B0604020202020204"/>
                </a:endParaRPr>
              </a:p>
            </p:txBody>
          </p:sp>
          <p:sp>
            <p:nvSpPr>
              <p:cNvPr id="19" name="TekstSylinder 18"/>
              <p:cNvSpPr txBox="1"/>
              <p:nvPr/>
            </p:nvSpPr>
            <p:spPr>
              <a:xfrm>
                <a:off x="5710687" y="3952466"/>
                <a:ext cx="1589540" cy="230847"/>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RHF Vest</a:t>
                </a:r>
              </a:p>
            </p:txBody>
          </p:sp>
        </p:grpSp>
        <p:grpSp>
          <p:nvGrpSpPr>
            <p:cNvPr id="20" name="Kommune Sør-Øst"/>
            <p:cNvGrpSpPr/>
            <p:nvPr/>
          </p:nvGrpSpPr>
          <p:grpSpPr>
            <a:xfrm>
              <a:off x="7287427" y="3810523"/>
              <a:ext cx="1589540" cy="669204"/>
              <a:chOff x="6450538" y="4427581"/>
              <a:chExt cx="1589540" cy="669204"/>
            </a:xfrm>
          </p:grpSpPr>
          <p:sp>
            <p:nvSpPr>
              <p:cNvPr id="21" name="Ellipse 20"/>
              <p:cNvSpPr>
                <a:spLocks noChangeAspect="1"/>
              </p:cNvSpPr>
              <p:nvPr/>
            </p:nvSpPr>
            <p:spPr>
              <a:xfrm>
                <a:off x="6845199" y="4684259"/>
                <a:ext cx="412526" cy="412526"/>
              </a:xfrm>
              <a:prstGeom prst="ellipse">
                <a:avLst/>
              </a:prstGeom>
              <a:solidFill>
                <a:srgbClr val="006E6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400" dirty="0">
                  <a:solidFill>
                    <a:srgbClr val="FFFFFF"/>
                  </a:solidFill>
                  <a:latin typeface="Arial" panose="020B0604020202020204"/>
                </a:endParaRPr>
              </a:p>
            </p:txBody>
          </p:sp>
          <p:sp>
            <p:nvSpPr>
              <p:cNvPr id="22" name="TekstSylinder 21"/>
              <p:cNvSpPr txBox="1"/>
              <p:nvPr/>
            </p:nvSpPr>
            <p:spPr>
              <a:xfrm>
                <a:off x="6450538" y="4427581"/>
                <a:ext cx="1589540"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Kommune Sør-Øst</a:t>
                </a:r>
              </a:p>
            </p:txBody>
          </p:sp>
        </p:grpSp>
        <p:grpSp>
          <p:nvGrpSpPr>
            <p:cNvPr id="23" name="Gruppe 22"/>
            <p:cNvGrpSpPr/>
            <p:nvPr/>
          </p:nvGrpSpPr>
          <p:grpSpPr>
            <a:xfrm>
              <a:off x="6401735" y="1157622"/>
              <a:ext cx="1771384" cy="1758038"/>
              <a:chOff x="7902696" y="1997133"/>
              <a:chExt cx="1771384" cy="1758038"/>
            </a:xfrm>
          </p:grpSpPr>
          <p:sp>
            <p:nvSpPr>
              <p:cNvPr id="24" name="Ellipse 23"/>
              <p:cNvSpPr>
                <a:spLocks noChangeAspect="1"/>
              </p:cNvSpPr>
              <p:nvPr/>
            </p:nvSpPr>
            <p:spPr>
              <a:xfrm>
                <a:off x="7902696" y="2235340"/>
                <a:ext cx="1519831" cy="1519831"/>
              </a:xfrm>
              <a:prstGeom prst="ellipse">
                <a:avLst/>
              </a:prstGeom>
              <a:solidFill>
                <a:srgbClr val="006E6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200" dirty="0">
                  <a:solidFill>
                    <a:srgbClr val="FFFFFF"/>
                  </a:solidFill>
                  <a:latin typeface="Arial" panose="020B0604020202020204"/>
                </a:endParaRPr>
              </a:p>
            </p:txBody>
          </p:sp>
          <p:sp>
            <p:nvSpPr>
              <p:cNvPr id="25" name="TekstSylinder 24"/>
              <p:cNvSpPr txBox="1"/>
              <p:nvPr/>
            </p:nvSpPr>
            <p:spPr>
              <a:xfrm>
                <a:off x="8084540" y="1997133"/>
                <a:ext cx="1589540"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RHF Sør-Øst</a:t>
                </a:r>
              </a:p>
            </p:txBody>
          </p:sp>
        </p:grpSp>
        <p:grpSp>
          <p:nvGrpSpPr>
            <p:cNvPr id="26" name="Gruppe 25"/>
            <p:cNvGrpSpPr/>
            <p:nvPr/>
          </p:nvGrpSpPr>
          <p:grpSpPr>
            <a:xfrm>
              <a:off x="8298119" y="-43402"/>
              <a:ext cx="3039662" cy="3316661"/>
              <a:chOff x="9025270" y="-1574538"/>
              <a:chExt cx="3039662" cy="3316661"/>
            </a:xfrm>
          </p:grpSpPr>
          <p:sp>
            <p:nvSpPr>
              <p:cNvPr id="27" name="Ellipse 26"/>
              <p:cNvSpPr>
                <a:spLocks noChangeAspect="1"/>
              </p:cNvSpPr>
              <p:nvPr/>
            </p:nvSpPr>
            <p:spPr>
              <a:xfrm>
                <a:off x="9025270" y="-1297539"/>
                <a:ext cx="3039662" cy="3039662"/>
              </a:xfrm>
              <a:prstGeom prst="ellipse">
                <a:avLst/>
              </a:prstGeom>
              <a:solidFill>
                <a:srgbClr val="006E6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FFFFF"/>
                  </a:solidFill>
                  <a:latin typeface="Arial" panose="020B0604020202020204"/>
                </a:endParaRPr>
              </a:p>
            </p:txBody>
          </p:sp>
          <p:sp>
            <p:nvSpPr>
              <p:cNvPr id="28" name="TekstSylinder 27"/>
              <p:cNvSpPr txBox="1"/>
              <p:nvPr/>
            </p:nvSpPr>
            <p:spPr>
              <a:xfrm>
                <a:off x="9437536" y="-1574538"/>
                <a:ext cx="2417462"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Privatpraktiserende Sør-Øst</a:t>
                </a:r>
              </a:p>
            </p:txBody>
          </p:sp>
        </p:grpSp>
        <p:grpSp>
          <p:nvGrpSpPr>
            <p:cNvPr id="29" name="Gruppe 28"/>
            <p:cNvGrpSpPr/>
            <p:nvPr/>
          </p:nvGrpSpPr>
          <p:grpSpPr>
            <a:xfrm>
              <a:off x="3672079" y="5844172"/>
              <a:ext cx="1343843" cy="347466"/>
              <a:chOff x="3035078" y="5870909"/>
              <a:chExt cx="1343843" cy="347466"/>
            </a:xfrm>
          </p:grpSpPr>
          <p:sp>
            <p:nvSpPr>
              <p:cNvPr id="30" name="Ellipse 29"/>
              <p:cNvSpPr>
                <a:spLocks noChangeAspect="1"/>
              </p:cNvSpPr>
              <p:nvPr/>
            </p:nvSpPr>
            <p:spPr>
              <a:xfrm>
                <a:off x="3545415" y="6088104"/>
                <a:ext cx="130271" cy="130271"/>
              </a:xfrm>
              <a:prstGeom prst="ellipse">
                <a:avLst/>
              </a:prstGeom>
              <a:solidFill>
                <a:srgbClr val="DAAA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FFFFF"/>
                  </a:solidFill>
                  <a:latin typeface="Arial" panose="020B0604020202020204"/>
                </a:endParaRPr>
              </a:p>
            </p:txBody>
          </p:sp>
          <p:sp>
            <p:nvSpPr>
              <p:cNvPr id="31" name="TekstSylinder 30"/>
              <p:cNvSpPr txBox="1"/>
              <p:nvPr/>
            </p:nvSpPr>
            <p:spPr>
              <a:xfrm>
                <a:off x="3035078" y="5870909"/>
                <a:ext cx="1343843"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Kommune Midt</a:t>
                </a:r>
              </a:p>
            </p:txBody>
          </p:sp>
        </p:grpSp>
        <p:grpSp>
          <p:nvGrpSpPr>
            <p:cNvPr id="32" name="Gruppe 31"/>
            <p:cNvGrpSpPr/>
            <p:nvPr/>
          </p:nvGrpSpPr>
          <p:grpSpPr>
            <a:xfrm>
              <a:off x="4727796" y="5354743"/>
              <a:ext cx="1288541" cy="415498"/>
              <a:chOff x="4759241" y="5384419"/>
              <a:chExt cx="1288541" cy="415498"/>
            </a:xfrm>
          </p:grpSpPr>
          <p:sp>
            <p:nvSpPr>
              <p:cNvPr id="33" name="Ellipse 32"/>
              <p:cNvSpPr>
                <a:spLocks noChangeAspect="1"/>
              </p:cNvSpPr>
              <p:nvPr/>
            </p:nvSpPr>
            <p:spPr>
              <a:xfrm>
                <a:off x="5197194" y="5604510"/>
                <a:ext cx="195407" cy="195407"/>
              </a:xfrm>
              <a:prstGeom prst="ellipse">
                <a:avLst/>
              </a:prstGeom>
              <a:solidFill>
                <a:srgbClr val="70234D"/>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FFFFF"/>
                  </a:solidFill>
                  <a:latin typeface="Arial" panose="020B0604020202020204"/>
                </a:endParaRPr>
              </a:p>
            </p:txBody>
          </p:sp>
          <p:sp>
            <p:nvSpPr>
              <p:cNvPr id="34" name="TekstSylinder 33"/>
              <p:cNvSpPr txBox="1"/>
              <p:nvPr/>
            </p:nvSpPr>
            <p:spPr>
              <a:xfrm>
                <a:off x="4759241" y="5384419"/>
                <a:ext cx="1288541"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Kommune Vest</a:t>
                </a:r>
              </a:p>
            </p:txBody>
          </p:sp>
        </p:grpSp>
        <p:grpSp>
          <p:nvGrpSpPr>
            <p:cNvPr id="35" name="Gruppe 34"/>
            <p:cNvGrpSpPr/>
            <p:nvPr/>
          </p:nvGrpSpPr>
          <p:grpSpPr>
            <a:xfrm>
              <a:off x="2259201" y="5902003"/>
              <a:ext cx="1387397" cy="339196"/>
              <a:chOff x="1507774" y="5879178"/>
              <a:chExt cx="1387397" cy="339196"/>
            </a:xfrm>
          </p:grpSpPr>
          <p:sp>
            <p:nvSpPr>
              <p:cNvPr id="36" name="Ellipse 35"/>
              <p:cNvSpPr>
                <a:spLocks noChangeAspect="1"/>
              </p:cNvSpPr>
              <p:nvPr/>
            </p:nvSpPr>
            <p:spPr>
              <a:xfrm>
                <a:off x="2050084" y="6088103"/>
                <a:ext cx="130271" cy="130271"/>
              </a:xfrm>
              <a:prstGeom prst="ellipse">
                <a:avLst/>
              </a:prstGeom>
              <a:solidFill>
                <a:srgbClr val="70C1B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rgbClr val="FFFFFF"/>
                  </a:solidFill>
                  <a:latin typeface="Arial" panose="020B0604020202020204"/>
                </a:endParaRPr>
              </a:p>
            </p:txBody>
          </p:sp>
          <p:sp>
            <p:nvSpPr>
              <p:cNvPr id="37" name="TekstSylinder 36"/>
              <p:cNvSpPr txBox="1"/>
              <p:nvPr/>
            </p:nvSpPr>
            <p:spPr>
              <a:xfrm>
                <a:off x="1507774" y="5879178"/>
                <a:ext cx="1387397" cy="230848"/>
              </a:xfrm>
              <a:prstGeom prst="rect">
                <a:avLst/>
              </a:prstGeom>
              <a:noFill/>
            </p:spPr>
            <p:txBody>
              <a:bodyPr wrap="square" rtlCol="0">
                <a:spAutoFit/>
              </a:bodyPr>
              <a:lstStyle/>
              <a:p>
                <a:r>
                  <a:rPr lang="nb-NO" sz="2400" b="1" dirty="0">
                    <a:solidFill>
                      <a:srgbClr val="2C3845"/>
                    </a:solidFill>
                    <a:latin typeface="Arial" panose="020B0604020202020204" pitchFamily="34" charset="0"/>
                    <a:cs typeface="Arial" panose="020B0604020202020204" pitchFamily="34" charset="0"/>
                  </a:rPr>
                  <a:t>Kommune Nord</a:t>
                </a:r>
              </a:p>
            </p:txBody>
          </p:sp>
        </p:grpSp>
      </p:grpSp>
    </p:spTree>
    <p:extLst>
      <p:ext uri="{BB962C8B-B14F-4D97-AF65-F5344CB8AC3E}">
        <p14:creationId xmlns:p14="http://schemas.microsoft.com/office/powerpoint/2010/main" val="60133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75E-6 -1.48148E-6 L 0.94648 0.05185 " pathEditMode="relative" rAng="0" ptsTypes="AA">
                                      <p:cBhvr>
                                        <p:cTn id="6" dur="2000" fill="hold"/>
                                        <p:tgtEl>
                                          <p:spTgt spid="38"/>
                                        </p:tgtEl>
                                        <p:attrNameLst>
                                          <p:attrName>ppt_x</p:attrName>
                                          <p:attrName>ppt_y</p:attrName>
                                        </p:attrNameLst>
                                      </p:cBhvr>
                                      <p:rCtr x="47318" y="25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sz="4800" dirty="0"/>
              <a:t>Innføringsperiode på 5 – 6 år</a:t>
            </a:r>
          </a:p>
          <a:p>
            <a:r>
              <a:rPr lang="nb-NO" sz="4800" dirty="0"/>
              <a:t>Ingen realistiske innføringsløp (per region, per samhandlingsakse osv.)</a:t>
            </a:r>
          </a:p>
          <a:p>
            <a:r>
              <a:rPr lang="nb-NO" sz="4800" dirty="0"/>
              <a:t>Langvarig og kostbar overgangsperiode</a:t>
            </a:r>
          </a:p>
          <a:p>
            <a:r>
              <a:rPr lang="nb-NO" sz="4800" dirty="0" err="1"/>
              <a:t>Bredding</a:t>
            </a:r>
            <a:r>
              <a:rPr lang="nb-NO" sz="4800" dirty="0"/>
              <a:t> av dialogmelding 1.0</a:t>
            </a:r>
          </a:p>
          <a:p>
            <a:r>
              <a:rPr lang="nb-NO" sz="4800" dirty="0"/>
              <a:t>Risiko for pågående innføringer</a:t>
            </a:r>
          </a:p>
          <a:p>
            <a:pPr marL="0" indent="0">
              <a:buNone/>
            </a:pPr>
            <a:endParaRPr lang="nb-NO" dirty="0"/>
          </a:p>
          <a:p>
            <a:pPr marL="0" indent="0">
              <a:buNone/>
            </a:pPr>
            <a:endParaRPr lang="nb-NO" i="1" dirty="0"/>
          </a:p>
          <a:p>
            <a:pPr marL="0" indent="0">
              <a:buNone/>
            </a:pPr>
            <a:endParaRPr lang="nb-NO" i="1" dirty="0"/>
          </a:p>
        </p:txBody>
      </p:sp>
      <p:sp>
        <p:nvSpPr>
          <p:cNvPr id="3" name="Plassholder for tekst 2"/>
          <p:cNvSpPr>
            <a:spLocks noGrp="1"/>
          </p:cNvSpPr>
          <p:nvPr>
            <p:ph type="body" sz="quarter" idx="11"/>
          </p:nvPr>
        </p:nvSpPr>
        <p:spPr/>
        <p:txBody>
          <a:bodyPr/>
          <a:lstStyle/>
          <a:p>
            <a:r>
              <a:rPr lang="nb-NO" dirty="0"/>
              <a:t>Dagens situasjon</a:t>
            </a:r>
          </a:p>
        </p:txBody>
      </p:sp>
      <p:sp>
        <p:nvSpPr>
          <p:cNvPr id="4" name="Pil høyre 3"/>
          <p:cNvSpPr/>
          <p:nvPr/>
        </p:nvSpPr>
        <p:spPr>
          <a:xfrm>
            <a:off x="2661975" y="8053826"/>
            <a:ext cx="1514377" cy="947678"/>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C000"/>
              </a:solidFill>
              <a:latin typeface="Arial" panose="020B0604020202020204"/>
            </a:endParaRPr>
          </a:p>
        </p:txBody>
      </p:sp>
      <p:sp>
        <p:nvSpPr>
          <p:cNvPr id="6" name="TekstSylinder 5"/>
          <p:cNvSpPr txBox="1"/>
          <p:nvPr/>
        </p:nvSpPr>
        <p:spPr>
          <a:xfrm>
            <a:off x="4371689" y="7936695"/>
            <a:ext cx="15343777" cy="2677656"/>
          </a:xfrm>
          <a:prstGeom prst="rect">
            <a:avLst/>
          </a:prstGeom>
          <a:noFill/>
        </p:spPr>
        <p:txBody>
          <a:bodyPr wrap="square" rtlCol="0">
            <a:spAutoFit/>
          </a:bodyPr>
          <a:lstStyle/>
          <a:p>
            <a:r>
              <a:rPr lang="nb-NO" sz="5600" i="1" dirty="0">
                <a:solidFill>
                  <a:srgbClr val="2C3845"/>
                </a:solidFill>
                <a:latin typeface="Arial" panose="020B0604020202020204"/>
              </a:rPr>
              <a:t>NHN finner ikke noe grunnlag for å utarbeide en nasjonal plan for innføring av </a:t>
            </a:r>
          </a:p>
          <a:p>
            <a:r>
              <a:rPr lang="nb-NO" sz="5600" i="1" dirty="0">
                <a:solidFill>
                  <a:srgbClr val="2C3845"/>
                </a:solidFill>
                <a:latin typeface="Arial" panose="020B0604020202020204"/>
              </a:rPr>
              <a:t>Helsefaglig dialog med dagens forutsetninger</a:t>
            </a:r>
          </a:p>
        </p:txBody>
      </p:sp>
    </p:spTree>
    <p:extLst>
      <p:ext uri="{BB962C8B-B14F-4D97-AF65-F5344CB8AC3E}">
        <p14:creationId xmlns:p14="http://schemas.microsoft.com/office/powerpoint/2010/main" val="36678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F7029D-9A65-43D7-A31B-914E9486F3A1}"/>
              </a:ext>
            </a:extLst>
          </p:cNvPr>
          <p:cNvSpPr>
            <a:spLocks noGrp="1"/>
          </p:cNvSpPr>
          <p:nvPr>
            <p:ph type="title"/>
          </p:nvPr>
        </p:nvSpPr>
        <p:spPr/>
        <p:txBody>
          <a:bodyPr/>
          <a:lstStyle/>
          <a:p>
            <a:r>
              <a:rPr lang="nb-NO" dirty="0"/>
              <a:t>Alternativer</a:t>
            </a:r>
          </a:p>
        </p:txBody>
      </p:sp>
      <p:sp>
        <p:nvSpPr>
          <p:cNvPr id="3" name="Plassholder for lysbildenummer 2">
            <a:extLst>
              <a:ext uri="{FF2B5EF4-FFF2-40B4-BE49-F238E27FC236}">
                <a16:creationId xmlns:a16="http://schemas.microsoft.com/office/drawing/2014/main" id="{3EA53FAD-DDA4-49D8-A07F-1C6F5A4AE446}"/>
              </a:ext>
            </a:extLst>
          </p:cNvPr>
          <p:cNvSpPr>
            <a:spLocks noGrp="1"/>
          </p:cNvSpPr>
          <p:nvPr>
            <p:ph type="sldNum" sz="quarter" idx="16"/>
          </p:nvPr>
        </p:nvSpPr>
        <p:spPr/>
        <p:txBody>
          <a:bodyPr/>
          <a:lstStyle/>
          <a:p>
            <a:r>
              <a:rPr lang="nb-NO"/>
              <a:t> Side </a:t>
            </a:r>
            <a:fld id="{5751DFAA-887F-4071-8EAD-E8CA316FCF06}" type="slidenum">
              <a:rPr lang="nb-NO" smtClean="0"/>
              <a:pPr/>
              <a:t>18</a:t>
            </a:fld>
            <a:endParaRPr lang="nb-NO" dirty="0"/>
          </a:p>
        </p:txBody>
      </p:sp>
      <p:sp>
        <p:nvSpPr>
          <p:cNvPr id="4" name="Plassholder for innhold 3">
            <a:extLst>
              <a:ext uri="{FF2B5EF4-FFF2-40B4-BE49-F238E27FC236}">
                <a16:creationId xmlns:a16="http://schemas.microsoft.com/office/drawing/2014/main" id="{E0B04C7D-D1A0-43EF-9A8B-5AB021D0B433}"/>
              </a:ext>
            </a:extLst>
          </p:cNvPr>
          <p:cNvSpPr>
            <a:spLocks noGrp="1"/>
          </p:cNvSpPr>
          <p:nvPr>
            <p:ph sz="quarter" idx="17"/>
          </p:nvPr>
        </p:nvSpPr>
        <p:spPr/>
        <p:txBody>
          <a:bodyPr/>
          <a:lstStyle/>
          <a:p>
            <a:pPr marL="0" indent="0">
              <a:buNone/>
            </a:pPr>
            <a:r>
              <a:rPr lang="nb-NO" b="1" dirty="0"/>
              <a:t>1. Innføre Helsefaglig dialog</a:t>
            </a:r>
          </a:p>
          <a:p>
            <a:r>
              <a:rPr lang="nb-NO" dirty="0"/>
              <a:t>Beste løsning for enhetlig meldingsutveksling</a:t>
            </a:r>
          </a:p>
          <a:p>
            <a:r>
              <a:rPr lang="nb-NO" dirty="0"/>
              <a:t>Nasjonal standard</a:t>
            </a:r>
          </a:p>
          <a:p>
            <a:r>
              <a:rPr lang="nb-NO" dirty="0"/>
              <a:t>Krav ivaretar etterspurte behov</a:t>
            </a:r>
          </a:p>
          <a:p>
            <a:r>
              <a:rPr lang="nb-NO" dirty="0"/>
              <a:t>Nasjonal koordinering av innføringen</a:t>
            </a:r>
          </a:p>
          <a:p>
            <a:endParaRPr lang="nb-NO" dirty="0"/>
          </a:p>
          <a:p>
            <a:endParaRPr lang="nb-NO" dirty="0"/>
          </a:p>
        </p:txBody>
      </p:sp>
      <p:sp>
        <p:nvSpPr>
          <p:cNvPr id="5" name="Plassholder for innhold 4">
            <a:extLst>
              <a:ext uri="{FF2B5EF4-FFF2-40B4-BE49-F238E27FC236}">
                <a16:creationId xmlns:a16="http://schemas.microsoft.com/office/drawing/2014/main" id="{8A66E07A-219F-483E-B10B-A80135D24FFF}"/>
              </a:ext>
            </a:extLst>
          </p:cNvPr>
          <p:cNvSpPr>
            <a:spLocks noGrp="1"/>
          </p:cNvSpPr>
          <p:nvPr>
            <p:ph sz="quarter" idx="18"/>
          </p:nvPr>
        </p:nvSpPr>
        <p:spPr/>
        <p:txBody>
          <a:bodyPr/>
          <a:lstStyle/>
          <a:p>
            <a:pPr marL="0" indent="0">
              <a:buNone/>
            </a:pPr>
            <a:r>
              <a:rPr lang="nb-NO" b="1" dirty="0"/>
              <a:t>2. Ingen innføring av Helsefaglig dialog</a:t>
            </a:r>
          </a:p>
          <a:p>
            <a:r>
              <a:rPr lang="nb-NO" dirty="0"/>
              <a:t>Fortsette med ulike regionale-/prosjektvarianter av dialogmelding</a:t>
            </a:r>
          </a:p>
          <a:p>
            <a:r>
              <a:rPr lang="nb-NO" dirty="0"/>
              <a:t>Ingen nasjonal standard, ulike krav f.eks. til vedlegg</a:t>
            </a:r>
          </a:p>
          <a:p>
            <a:r>
              <a:rPr lang="nb-NO" dirty="0"/>
              <a:t>Usikkerhet hva virksomhetene støtter</a:t>
            </a:r>
          </a:p>
          <a:p>
            <a:r>
              <a:rPr lang="nb-NO" dirty="0"/>
              <a:t>Ingen nasjonal koordinert innføring</a:t>
            </a:r>
          </a:p>
          <a:p>
            <a:r>
              <a:rPr lang="nb-NO" dirty="0"/>
              <a:t>Bilaterale avtaler mellom virksomheter</a:t>
            </a:r>
          </a:p>
          <a:p>
            <a:r>
              <a:rPr lang="nb-NO" dirty="0"/>
              <a:t>Leverandører må vedlikeholde flere varianter?</a:t>
            </a:r>
          </a:p>
          <a:p>
            <a:r>
              <a:rPr lang="nb-NO" dirty="0"/>
              <a:t>Trekke tilbake Helsefaglig dialog?  </a:t>
            </a:r>
          </a:p>
        </p:txBody>
      </p:sp>
    </p:spTree>
    <p:extLst>
      <p:ext uri="{BB962C8B-B14F-4D97-AF65-F5344CB8AC3E}">
        <p14:creationId xmlns:p14="http://schemas.microsoft.com/office/powerpoint/2010/main" val="385705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950E6C-B979-4419-9789-E24742D5B5AF}"/>
              </a:ext>
            </a:extLst>
          </p:cNvPr>
          <p:cNvSpPr>
            <a:spLocks noGrp="1"/>
          </p:cNvSpPr>
          <p:nvPr>
            <p:ph type="title"/>
          </p:nvPr>
        </p:nvSpPr>
        <p:spPr/>
        <p:txBody>
          <a:bodyPr/>
          <a:lstStyle/>
          <a:p>
            <a:r>
              <a:rPr lang="nb-NO" dirty="0"/>
              <a:t>Drøfting</a:t>
            </a:r>
          </a:p>
        </p:txBody>
      </p:sp>
      <p:sp>
        <p:nvSpPr>
          <p:cNvPr id="3" name="Plassholder for innhold 2">
            <a:extLst>
              <a:ext uri="{FF2B5EF4-FFF2-40B4-BE49-F238E27FC236}">
                <a16:creationId xmlns:a16="http://schemas.microsoft.com/office/drawing/2014/main" id="{950E439A-AC02-4366-9649-7B1D695238C1}"/>
              </a:ext>
            </a:extLst>
          </p:cNvPr>
          <p:cNvSpPr>
            <a:spLocks noGrp="1"/>
          </p:cNvSpPr>
          <p:nvPr>
            <p:ph idx="1"/>
          </p:nvPr>
        </p:nvSpPr>
        <p:spPr/>
        <p:txBody>
          <a:bodyPr>
            <a:normAutofit/>
          </a:bodyPr>
          <a:lstStyle/>
          <a:p>
            <a:pPr marL="0" indent="0">
              <a:buNone/>
            </a:pPr>
            <a:r>
              <a:rPr lang="nb-NO" dirty="0"/>
              <a:t>Det er nødvendig med nasjonal innføring av Helsefaglig dialog innen 1.1.2022</a:t>
            </a:r>
          </a:p>
          <a:p>
            <a:pPr marL="0" indent="0">
              <a:buNone/>
            </a:pPr>
            <a:endParaRPr lang="nb-NO" dirty="0"/>
          </a:p>
          <a:p>
            <a:r>
              <a:rPr lang="nb-NO" dirty="0"/>
              <a:t>Støtter viktig funksjonalitet</a:t>
            </a:r>
          </a:p>
          <a:p>
            <a:r>
              <a:rPr lang="nb-NO" dirty="0"/>
              <a:t>Dekker viktige områder som er etterspurt og påpekt </a:t>
            </a:r>
          </a:p>
          <a:p>
            <a:r>
              <a:rPr lang="nb-NO" dirty="0"/>
              <a:t>Unngår uklarheter og risikoer i meldingsutvekslingen ved at flere varianter av dialogmelding med ulike krav blir innført regionalt</a:t>
            </a:r>
          </a:p>
          <a:p>
            <a:pPr lvl="1"/>
            <a:endParaRPr lang="nb-NO" dirty="0"/>
          </a:p>
          <a:p>
            <a:pPr marL="0" indent="0">
              <a:buNone/>
            </a:pPr>
            <a:r>
              <a:rPr lang="nb-NO" dirty="0"/>
              <a:t>Direktoratet ber alle virksomheter gjøre nødvendige prioriteringer for innføring innen 1.1.2022</a:t>
            </a:r>
          </a:p>
        </p:txBody>
      </p:sp>
      <p:sp>
        <p:nvSpPr>
          <p:cNvPr id="4" name="Plassholder for lysbildenummer 3">
            <a:extLst>
              <a:ext uri="{FF2B5EF4-FFF2-40B4-BE49-F238E27FC236}">
                <a16:creationId xmlns:a16="http://schemas.microsoft.com/office/drawing/2014/main" id="{FF52B4DC-512C-469D-A9DE-3A4FC919D56F}"/>
              </a:ext>
            </a:extLst>
          </p:cNvPr>
          <p:cNvSpPr>
            <a:spLocks noGrp="1"/>
          </p:cNvSpPr>
          <p:nvPr>
            <p:ph type="sldNum" sz="quarter" idx="16"/>
          </p:nvPr>
        </p:nvSpPr>
        <p:spPr/>
        <p:txBody>
          <a:bodyPr/>
          <a:lstStyle/>
          <a:p>
            <a:r>
              <a:rPr lang="nb-NO"/>
              <a:t> Side </a:t>
            </a:r>
            <a:fld id="{5751DFAA-887F-4071-8EAD-E8CA316FCF06}" type="slidenum">
              <a:rPr lang="nb-NO" smtClean="0"/>
              <a:pPr/>
              <a:t>19</a:t>
            </a:fld>
            <a:endParaRPr lang="nb-NO" dirty="0"/>
          </a:p>
        </p:txBody>
      </p:sp>
    </p:spTree>
    <p:extLst>
      <p:ext uri="{BB962C8B-B14F-4D97-AF65-F5344CB8AC3E}">
        <p14:creationId xmlns:p14="http://schemas.microsoft.com/office/powerpoint/2010/main" val="358497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Agenda</a:t>
            </a:r>
          </a:p>
        </p:txBody>
      </p:sp>
      <p:sp>
        <p:nvSpPr>
          <p:cNvPr id="4" name="Slide Number Placeholder 3"/>
          <p:cNvSpPr>
            <a:spLocks noGrp="1"/>
          </p:cNvSpPr>
          <p:nvPr>
            <p:ph type="sldNum" sz="quarter" idx="16"/>
          </p:nvPr>
        </p:nvSpPr>
        <p:spPr/>
        <p:txBody>
          <a:bodyPr/>
          <a:lstStyle/>
          <a:p>
            <a:r>
              <a:rPr lang="nb-NO"/>
              <a:t> Side </a:t>
            </a:r>
            <a:fld id="{5751DFAA-887F-4071-8EAD-E8CA316FCF06}" type="slidenum">
              <a:rPr lang="nb-NO" smtClean="0"/>
              <a:pPr/>
              <a:t>2</a:t>
            </a:fld>
            <a:endParaRPr lang="nb-NO" dirty="0"/>
          </a:p>
        </p:txBody>
      </p:sp>
      <p:graphicFrame>
        <p:nvGraphicFramePr>
          <p:cNvPr id="5" name="Tabell 2">
            <a:extLst>
              <a:ext uri="{FF2B5EF4-FFF2-40B4-BE49-F238E27FC236}">
                <a16:creationId xmlns:a16="http://schemas.microsoft.com/office/drawing/2014/main" id="{36F1741D-DEA4-4175-BB08-BD7BE34CEFC2}"/>
              </a:ext>
            </a:extLst>
          </p:cNvPr>
          <p:cNvGraphicFramePr>
            <a:graphicFrameLocks noGrp="1"/>
          </p:cNvGraphicFramePr>
          <p:nvPr>
            <p:extLst>
              <p:ext uri="{D42A27DB-BD31-4B8C-83A1-F6EECF244321}">
                <p14:modId xmlns:p14="http://schemas.microsoft.com/office/powerpoint/2010/main" val="3555283906"/>
              </p:ext>
            </p:extLst>
          </p:nvPr>
        </p:nvGraphicFramePr>
        <p:xfrm>
          <a:off x="2179818" y="2910740"/>
          <a:ext cx="18859309" cy="9106590"/>
        </p:xfrm>
        <a:graphic>
          <a:graphicData uri="http://schemas.openxmlformats.org/drawingml/2006/table">
            <a:tbl>
              <a:tblPr firstRow="1" firstCol="1" bandRow="1">
                <a:tableStyleId>{B301B821-A1FF-4177-AEE7-76D212191A09}</a:tableStyleId>
              </a:tblPr>
              <a:tblGrid>
                <a:gridCol w="2576116">
                  <a:extLst>
                    <a:ext uri="{9D8B030D-6E8A-4147-A177-3AD203B41FA5}">
                      <a16:colId xmlns:a16="http://schemas.microsoft.com/office/drawing/2014/main" val="20000"/>
                    </a:ext>
                  </a:extLst>
                </a:gridCol>
                <a:gridCol w="12218562">
                  <a:extLst>
                    <a:ext uri="{9D8B030D-6E8A-4147-A177-3AD203B41FA5}">
                      <a16:colId xmlns:a16="http://schemas.microsoft.com/office/drawing/2014/main" val="20001"/>
                    </a:ext>
                  </a:extLst>
                </a:gridCol>
                <a:gridCol w="4064631">
                  <a:extLst>
                    <a:ext uri="{9D8B030D-6E8A-4147-A177-3AD203B41FA5}">
                      <a16:colId xmlns:a16="http://schemas.microsoft.com/office/drawing/2014/main" val="20002"/>
                    </a:ext>
                  </a:extLst>
                </a:gridCol>
              </a:tblGrid>
              <a:tr h="813908">
                <a:tc>
                  <a:txBody>
                    <a:bodyPr/>
                    <a:lstStyle/>
                    <a:p>
                      <a:pPr algn="l">
                        <a:lnSpc>
                          <a:spcPct val="110000"/>
                        </a:lnSpc>
                        <a:spcBef>
                          <a:spcPts val="600"/>
                        </a:spcBef>
                        <a:spcAft>
                          <a:spcPts val="600"/>
                        </a:spcAft>
                        <a:tabLst>
                          <a:tab pos="226695" algn="l"/>
                        </a:tabLst>
                      </a:pPr>
                      <a:r>
                        <a:rPr lang="nb-NO" sz="4300" dirty="0">
                          <a:effectLst/>
                        </a:rPr>
                        <a:t>Sak</a:t>
                      </a:r>
                      <a:endParaRPr lang="nb-NO" sz="4300" b="1" dirty="0">
                        <a:solidFill>
                          <a:srgbClr val="FFFFFF"/>
                        </a:solidFill>
                        <a:effectLst/>
                        <a:latin typeface="Arial"/>
                        <a:ea typeface="Arial"/>
                        <a:cs typeface="Arial"/>
                      </a:endParaRPr>
                    </a:p>
                  </a:txBody>
                  <a:tcPr marL="68581" marR="68581" marT="0" marB="0"/>
                </a:tc>
                <a:tc>
                  <a:txBody>
                    <a:bodyPr/>
                    <a:lstStyle/>
                    <a:p>
                      <a:pPr algn="l">
                        <a:lnSpc>
                          <a:spcPct val="110000"/>
                        </a:lnSpc>
                        <a:spcBef>
                          <a:spcPts val="600"/>
                        </a:spcBef>
                        <a:spcAft>
                          <a:spcPts val="600"/>
                        </a:spcAft>
                        <a:tabLst>
                          <a:tab pos="226695" algn="l"/>
                        </a:tabLst>
                      </a:pPr>
                      <a:r>
                        <a:rPr lang="nb-NO" sz="4300" dirty="0">
                          <a:effectLst/>
                        </a:rPr>
                        <a:t>Tema</a:t>
                      </a:r>
                      <a:endParaRPr lang="nb-NO" sz="4300" b="1" dirty="0">
                        <a:solidFill>
                          <a:srgbClr val="FFFFFF"/>
                        </a:solidFill>
                        <a:effectLst/>
                        <a:latin typeface="Arial"/>
                        <a:ea typeface="Arial"/>
                        <a:cs typeface="Arial"/>
                      </a:endParaRPr>
                    </a:p>
                  </a:txBody>
                  <a:tcPr marL="68581" marR="68581" marT="0" marB="0"/>
                </a:tc>
                <a:tc>
                  <a:txBody>
                    <a:bodyPr/>
                    <a:lstStyle/>
                    <a:p>
                      <a:pPr algn="l">
                        <a:lnSpc>
                          <a:spcPct val="110000"/>
                        </a:lnSpc>
                        <a:spcBef>
                          <a:spcPts val="600"/>
                        </a:spcBef>
                        <a:spcAft>
                          <a:spcPts val="600"/>
                        </a:spcAft>
                        <a:tabLst>
                          <a:tab pos="226695" algn="l"/>
                        </a:tabLst>
                      </a:pPr>
                      <a:r>
                        <a:rPr lang="nb-NO" sz="4300">
                          <a:effectLst/>
                        </a:rPr>
                        <a:t>Sakstype</a:t>
                      </a:r>
                      <a:endParaRPr lang="nb-NO" sz="4300" b="1">
                        <a:solidFill>
                          <a:srgbClr val="FFFFFF"/>
                        </a:solidFill>
                        <a:effectLst/>
                        <a:latin typeface="Arial"/>
                        <a:ea typeface="Arial"/>
                        <a:cs typeface="Arial"/>
                      </a:endParaRPr>
                    </a:p>
                  </a:txBody>
                  <a:tcPr marL="68581" marR="68581" marT="0" marB="0"/>
                </a:tc>
                <a:extLst>
                  <a:ext uri="{0D108BD9-81ED-4DB2-BD59-A6C34878D82A}">
                    <a16:rowId xmlns:a16="http://schemas.microsoft.com/office/drawing/2014/main" val="10000"/>
                  </a:ext>
                </a:extLst>
              </a:tr>
              <a:tr h="1054497">
                <a:tc>
                  <a:txBody>
                    <a:bodyPr/>
                    <a:lstStyle/>
                    <a:p>
                      <a:pPr algn="l">
                        <a:lnSpc>
                          <a:spcPct val="115000"/>
                        </a:lnSpc>
                        <a:spcBef>
                          <a:spcPts val="600"/>
                        </a:spcBef>
                        <a:spcAft>
                          <a:spcPts val="200"/>
                        </a:spcAft>
                        <a:tabLst>
                          <a:tab pos="226695" algn="l"/>
                          <a:tab pos="449580" algn="l"/>
                        </a:tabLst>
                      </a:pPr>
                      <a:r>
                        <a:rPr lang="nb-NO" sz="3700" dirty="0">
                          <a:effectLst/>
                        </a:rPr>
                        <a:t>8/19</a:t>
                      </a:r>
                      <a:endParaRPr lang="nb-NO" sz="4000" b="1" dirty="0">
                        <a:solidFill>
                          <a:schemeClr val="tx1"/>
                        </a:solidFill>
                        <a:effectLst/>
                        <a:latin typeface="Arial"/>
                        <a:ea typeface="Arial"/>
                        <a:cs typeface="Arial"/>
                      </a:endParaRP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600" b="0" kern="1200" dirty="0">
                          <a:solidFill>
                            <a:schemeClr val="dk1"/>
                          </a:solidFill>
                          <a:effectLst/>
                          <a:latin typeface="+mn-lt"/>
                          <a:cs typeface="Arial"/>
                        </a:rPr>
                        <a:t>Orientering fra Direktoratet for e-helse</a:t>
                      </a:r>
                      <a:endParaRPr lang="nb-NO" sz="3600" b="0" kern="1200" dirty="0">
                        <a:solidFill>
                          <a:schemeClr val="dk1"/>
                        </a:solidFill>
                        <a:effectLst/>
                        <a:latin typeface="+mn-lt"/>
                        <a:ea typeface="Arial"/>
                        <a:cs typeface="Arial"/>
                      </a:endParaRP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700" dirty="0">
                          <a:effectLst/>
                        </a:rPr>
                        <a:t>Orientering </a:t>
                      </a:r>
                      <a:endParaRPr lang="nb-NO" sz="4000" b="1" dirty="0">
                        <a:effectLst/>
                        <a:latin typeface="Arial"/>
                        <a:ea typeface="Arial"/>
                        <a:cs typeface="Arial"/>
                      </a:endParaRPr>
                    </a:p>
                  </a:txBody>
                  <a:tcPr marL="68581" marR="68581" marT="0" marB="0">
                    <a:solidFill>
                      <a:schemeClr val="bg1"/>
                    </a:solidFill>
                  </a:tcPr>
                </a:tc>
                <a:extLst>
                  <a:ext uri="{0D108BD9-81ED-4DB2-BD59-A6C34878D82A}">
                    <a16:rowId xmlns:a16="http://schemas.microsoft.com/office/drawing/2014/main" val="10001"/>
                  </a:ext>
                </a:extLst>
              </a:tr>
              <a:tr h="1054497">
                <a:tc>
                  <a:txBody>
                    <a:bodyPr/>
                    <a:lstStyle/>
                    <a:p>
                      <a:pPr marL="0" marR="0" lvl="0" indent="0" algn="l" defTabSz="1828709" rtl="0" eaLnBrk="1" fontAlgn="auto" latinLnBrk="0" hangingPunct="1">
                        <a:lnSpc>
                          <a:spcPct val="115000"/>
                        </a:lnSpc>
                        <a:spcBef>
                          <a:spcPts val="600"/>
                        </a:spcBef>
                        <a:spcAft>
                          <a:spcPts val="200"/>
                        </a:spcAft>
                        <a:buClrTx/>
                        <a:buSzTx/>
                        <a:buFontTx/>
                        <a:buNone/>
                        <a:tabLst>
                          <a:tab pos="226695" algn="l"/>
                          <a:tab pos="449580" algn="l"/>
                        </a:tabLst>
                        <a:defRPr/>
                      </a:pPr>
                      <a:r>
                        <a:rPr kumimoji="0" lang="nb-NO" sz="3700" b="1" i="0" u="none" strike="noStrike" kern="1200" cap="none" spc="0" normalizeH="0" baseline="0" noProof="0" dirty="0">
                          <a:ln>
                            <a:noFill/>
                          </a:ln>
                          <a:solidFill>
                            <a:srgbClr val="281C2C"/>
                          </a:solidFill>
                          <a:effectLst/>
                          <a:uLnTx/>
                          <a:uFillTx/>
                          <a:latin typeface="Arial" panose="020B0604020202020204"/>
                          <a:ea typeface="+mn-ea"/>
                          <a:cs typeface="+mn-cs"/>
                        </a:rPr>
                        <a:t>9/19</a:t>
                      </a:r>
                      <a:endParaRPr kumimoji="0" lang="nb-NO" sz="4000" b="1" i="0" u="none" strike="noStrike" kern="1200" cap="none" spc="0" normalizeH="0" baseline="0" noProof="0" dirty="0">
                        <a:ln>
                          <a:noFill/>
                        </a:ln>
                        <a:solidFill>
                          <a:srgbClr val="281C2C"/>
                        </a:solidFill>
                        <a:effectLst/>
                        <a:uLnTx/>
                        <a:uFillTx/>
                        <a:latin typeface="Arial"/>
                        <a:ea typeface="Arial"/>
                        <a:cs typeface="Arial"/>
                      </a:endParaRP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600" b="0" kern="1200" dirty="0">
                          <a:solidFill>
                            <a:schemeClr val="dk1"/>
                          </a:solidFill>
                          <a:effectLst/>
                          <a:latin typeface="+mn-lt"/>
                          <a:ea typeface="+mn-ea"/>
                          <a:cs typeface="Arial"/>
                        </a:rPr>
                        <a:t>Status nasjonal plan for innføring av Helsefaglig dialog</a:t>
                      </a: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700" b="0" dirty="0">
                          <a:effectLst/>
                          <a:latin typeface="+mn-lt"/>
                          <a:ea typeface="+mn-ea"/>
                          <a:cs typeface="+mn-cs"/>
                        </a:rPr>
                        <a:t>Drøfting</a:t>
                      </a:r>
                      <a:endParaRPr lang="nb-NO" sz="4000" b="1" dirty="0">
                        <a:effectLst/>
                        <a:latin typeface="Arial"/>
                        <a:ea typeface="Arial"/>
                        <a:cs typeface="Arial"/>
                      </a:endParaRPr>
                    </a:p>
                  </a:txBody>
                  <a:tcPr marL="68581" marR="68581" marT="0" marB="0">
                    <a:solidFill>
                      <a:schemeClr val="bg1"/>
                    </a:solidFill>
                  </a:tcPr>
                </a:tc>
                <a:extLst>
                  <a:ext uri="{0D108BD9-81ED-4DB2-BD59-A6C34878D82A}">
                    <a16:rowId xmlns:a16="http://schemas.microsoft.com/office/drawing/2014/main" val="10002"/>
                  </a:ext>
                </a:extLst>
              </a:tr>
              <a:tr h="979469">
                <a:tc>
                  <a:txBody>
                    <a:bodyPr/>
                    <a:lstStyle/>
                    <a:p>
                      <a:pPr marL="0" marR="0" lvl="0" indent="0" algn="l" defTabSz="1828709" rtl="0" eaLnBrk="1" fontAlgn="auto" latinLnBrk="0" hangingPunct="1">
                        <a:lnSpc>
                          <a:spcPct val="115000"/>
                        </a:lnSpc>
                        <a:spcBef>
                          <a:spcPts val="600"/>
                        </a:spcBef>
                        <a:spcAft>
                          <a:spcPts val="200"/>
                        </a:spcAft>
                        <a:buClrTx/>
                        <a:buSzTx/>
                        <a:buFontTx/>
                        <a:buNone/>
                        <a:tabLst>
                          <a:tab pos="226695" algn="l"/>
                          <a:tab pos="449580" algn="l"/>
                        </a:tabLst>
                        <a:defRPr/>
                      </a:pPr>
                      <a:r>
                        <a:rPr kumimoji="0" lang="nb-NO" sz="3700" b="1" i="0" u="none" strike="noStrike" kern="1200" cap="none" spc="0" normalizeH="0" baseline="0" noProof="0" dirty="0">
                          <a:ln>
                            <a:noFill/>
                          </a:ln>
                          <a:solidFill>
                            <a:srgbClr val="281C2C"/>
                          </a:solidFill>
                          <a:effectLst/>
                          <a:uLnTx/>
                          <a:uFillTx/>
                          <a:latin typeface="Arial" panose="020B0604020202020204"/>
                          <a:ea typeface="+mn-ea"/>
                          <a:cs typeface="+mn-cs"/>
                        </a:rPr>
                        <a:t>10/19</a:t>
                      </a:r>
                      <a:endParaRPr kumimoji="0" lang="nb-NO" sz="4000" b="1" i="0" u="none" strike="noStrike" kern="1200" cap="none" spc="0" normalizeH="0" baseline="0" noProof="0" dirty="0">
                        <a:ln>
                          <a:noFill/>
                        </a:ln>
                        <a:solidFill>
                          <a:srgbClr val="281C2C"/>
                        </a:solidFill>
                        <a:effectLst/>
                        <a:uLnTx/>
                        <a:uFillTx/>
                        <a:latin typeface="Arial"/>
                        <a:ea typeface="Arial"/>
                        <a:cs typeface="Arial"/>
                      </a:endParaRPr>
                    </a:p>
                  </a:txBody>
                  <a:tcPr marL="68581" marR="68581" marT="0" marB="0">
                    <a:solidFill>
                      <a:schemeClr val="bg1"/>
                    </a:solidFill>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b-NO" sz="3600" b="0" kern="1200" dirty="0">
                          <a:solidFill>
                            <a:schemeClr val="dk1"/>
                          </a:solidFill>
                          <a:effectLst/>
                          <a:latin typeface="+mn-lt"/>
                          <a:ea typeface="Arial"/>
                          <a:cs typeface="Arial"/>
                        </a:rPr>
                        <a:t>Status innføring e-helsestandarder</a:t>
                      </a:r>
                    </a:p>
                  </a:txBody>
                  <a:tcPr marL="68581" marR="68581" marT="0" marB="0">
                    <a:solidFill>
                      <a:schemeClr val="bg1"/>
                    </a:solidFill>
                  </a:tcPr>
                </a:tc>
                <a:tc>
                  <a:txBody>
                    <a:bodyPr/>
                    <a:lstStyle/>
                    <a:p>
                      <a:r>
                        <a:rPr lang="nb-NO" dirty="0"/>
                        <a:t>Orientering</a:t>
                      </a:r>
                    </a:p>
                  </a:txBody>
                  <a:tcPr marL="68581" marR="68581" marT="0" marB="0">
                    <a:solidFill>
                      <a:schemeClr val="bg1"/>
                    </a:solidFill>
                  </a:tcPr>
                </a:tc>
                <a:extLst>
                  <a:ext uri="{0D108BD9-81ED-4DB2-BD59-A6C34878D82A}">
                    <a16:rowId xmlns:a16="http://schemas.microsoft.com/office/drawing/2014/main" val="10003"/>
                  </a:ext>
                </a:extLst>
              </a:tr>
              <a:tr h="1046057">
                <a:tc>
                  <a:txBody>
                    <a:bodyPr/>
                    <a:lstStyle/>
                    <a:p>
                      <a:pPr marL="0" marR="0" lvl="0" indent="0" algn="l" defTabSz="1828709" rtl="0" eaLnBrk="1" fontAlgn="auto" latinLnBrk="0" hangingPunct="1">
                        <a:lnSpc>
                          <a:spcPct val="115000"/>
                        </a:lnSpc>
                        <a:spcBef>
                          <a:spcPts val="600"/>
                        </a:spcBef>
                        <a:spcAft>
                          <a:spcPts val="200"/>
                        </a:spcAft>
                        <a:buClrTx/>
                        <a:buSzTx/>
                        <a:buFontTx/>
                        <a:buNone/>
                        <a:tabLst>
                          <a:tab pos="226695" algn="l"/>
                          <a:tab pos="449580" algn="l"/>
                        </a:tabLst>
                        <a:defRPr/>
                      </a:pPr>
                      <a:r>
                        <a:rPr kumimoji="0" lang="nb-NO" sz="3700" b="1" i="0" u="none" strike="noStrike" kern="1200" cap="none" spc="0" normalizeH="0" baseline="0" noProof="0" dirty="0">
                          <a:ln>
                            <a:noFill/>
                          </a:ln>
                          <a:solidFill>
                            <a:srgbClr val="281C2C"/>
                          </a:solidFill>
                          <a:effectLst/>
                          <a:uLnTx/>
                          <a:uFillTx/>
                          <a:latin typeface="Arial" panose="020B0604020202020204"/>
                          <a:ea typeface="+mn-ea"/>
                          <a:cs typeface="+mn-cs"/>
                        </a:rPr>
                        <a:t>11/19</a:t>
                      </a:r>
                      <a:endParaRPr kumimoji="0" lang="nb-NO" sz="4000" b="1" i="0" u="none" strike="noStrike" kern="1200" cap="none" spc="0" normalizeH="0" baseline="0" noProof="0" dirty="0">
                        <a:ln>
                          <a:noFill/>
                        </a:ln>
                        <a:solidFill>
                          <a:srgbClr val="281C2C"/>
                        </a:solidFill>
                        <a:effectLst/>
                        <a:uLnTx/>
                        <a:uFillTx/>
                        <a:latin typeface="Arial"/>
                        <a:ea typeface="Arial"/>
                        <a:cs typeface="Arial"/>
                      </a:endParaRP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600" b="0" kern="1200" dirty="0">
                          <a:solidFill>
                            <a:schemeClr val="dk1"/>
                          </a:solidFill>
                          <a:effectLst/>
                          <a:latin typeface="+mn-lt"/>
                          <a:ea typeface="Arial"/>
                          <a:cs typeface="Arial"/>
                        </a:rPr>
                        <a:t>Overgang til en versjon</a:t>
                      </a: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600" kern="1200" dirty="0">
                          <a:solidFill>
                            <a:schemeClr val="dk1"/>
                          </a:solidFill>
                          <a:latin typeface="+mn-lt"/>
                          <a:ea typeface="+mn-ea"/>
                          <a:cs typeface="+mn-cs"/>
                        </a:rPr>
                        <a:t>Orientering</a:t>
                      </a:r>
                    </a:p>
                  </a:txBody>
                  <a:tcPr marL="68581" marR="68581" marT="0" marB="0">
                    <a:solidFill>
                      <a:schemeClr val="bg1"/>
                    </a:solidFill>
                  </a:tcPr>
                </a:tc>
                <a:extLst>
                  <a:ext uri="{0D108BD9-81ED-4DB2-BD59-A6C34878D82A}">
                    <a16:rowId xmlns:a16="http://schemas.microsoft.com/office/drawing/2014/main" val="10004"/>
                  </a:ext>
                </a:extLst>
              </a:tr>
              <a:tr h="1054497">
                <a:tc>
                  <a:txBody>
                    <a:bodyPr/>
                    <a:lstStyle/>
                    <a:p>
                      <a:pPr marL="0" marR="0" lvl="0" indent="0" algn="l" defTabSz="1828709" rtl="0" eaLnBrk="1" fontAlgn="auto" latinLnBrk="0" hangingPunct="1">
                        <a:lnSpc>
                          <a:spcPct val="115000"/>
                        </a:lnSpc>
                        <a:spcBef>
                          <a:spcPts val="600"/>
                        </a:spcBef>
                        <a:spcAft>
                          <a:spcPts val="200"/>
                        </a:spcAft>
                        <a:buClrTx/>
                        <a:buSzTx/>
                        <a:buFontTx/>
                        <a:buNone/>
                        <a:tabLst>
                          <a:tab pos="226695" algn="l"/>
                          <a:tab pos="449580" algn="l"/>
                        </a:tabLst>
                        <a:defRPr/>
                      </a:pPr>
                      <a:r>
                        <a:rPr kumimoji="0" lang="nb-NO" sz="3700" b="1" i="0" u="none" strike="noStrike" kern="1200" cap="none" spc="0" normalizeH="0" baseline="0" noProof="0" dirty="0">
                          <a:ln>
                            <a:noFill/>
                          </a:ln>
                          <a:solidFill>
                            <a:srgbClr val="281C2C"/>
                          </a:solidFill>
                          <a:effectLst/>
                          <a:uLnTx/>
                          <a:uFillTx/>
                          <a:latin typeface="Arial" panose="020B0604020202020204"/>
                          <a:ea typeface="+mn-ea"/>
                          <a:cs typeface="+mn-cs"/>
                        </a:rPr>
                        <a:t>12/19</a:t>
                      </a:r>
                      <a:endParaRPr kumimoji="0" lang="nb-NO" sz="4000" b="1" i="0" u="none" strike="noStrike" kern="1200" cap="none" spc="0" normalizeH="0" baseline="0" noProof="0" dirty="0">
                        <a:ln>
                          <a:noFill/>
                        </a:ln>
                        <a:solidFill>
                          <a:srgbClr val="281C2C"/>
                        </a:solidFill>
                        <a:effectLst/>
                        <a:uLnTx/>
                        <a:uFillTx/>
                        <a:latin typeface="Arial"/>
                        <a:ea typeface="Arial"/>
                        <a:cs typeface="Arial"/>
                      </a:endParaRPr>
                    </a:p>
                  </a:txBody>
                  <a:tcPr marL="68581" marR="68581" marT="0" marB="0">
                    <a:solidFill>
                      <a:schemeClr val="bg1"/>
                    </a:solidFill>
                  </a:tcPr>
                </a:tc>
                <a:tc>
                  <a:txBody>
                    <a:bodyPr/>
                    <a:lstStyle/>
                    <a:p>
                      <a:pPr marL="0" marR="0" lvl="0" indent="0" algn="l" defTabSz="1828709" rtl="0" eaLnBrk="1" fontAlgn="auto" latinLnBrk="0" hangingPunct="1">
                        <a:lnSpc>
                          <a:spcPct val="110000"/>
                        </a:lnSpc>
                        <a:spcBef>
                          <a:spcPts val="600"/>
                        </a:spcBef>
                        <a:spcAft>
                          <a:spcPts val="200"/>
                        </a:spcAft>
                        <a:buClrTx/>
                        <a:buSzTx/>
                        <a:buFontTx/>
                        <a:buNone/>
                        <a:tabLst>
                          <a:tab pos="226695" algn="l"/>
                        </a:tabLst>
                        <a:defRPr/>
                      </a:pPr>
                      <a:r>
                        <a:rPr lang="nb-NO" sz="3600" b="0" kern="1200" dirty="0">
                          <a:solidFill>
                            <a:schemeClr val="dk1"/>
                          </a:solidFill>
                          <a:effectLst/>
                          <a:latin typeface="+mn-lt"/>
                          <a:ea typeface="Arial"/>
                          <a:cs typeface="Arial"/>
                        </a:rPr>
                        <a:t>Internasjonalt standardiseringsarbeid</a:t>
                      </a: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600" kern="1200" dirty="0">
                          <a:solidFill>
                            <a:schemeClr val="dk1"/>
                          </a:solidFill>
                          <a:latin typeface="+mn-lt"/>
                          <a:ea typeface="+mn-ea"/>
                          <a:cs typeface="+mn-cs"/>
                        </a:rPr>
                        <a:t>Drøfting</a:t>
                      </a:r>
                    </a:p>
                  </a:txBody>
                  <a:tcPr marL="68581" marR="68581" marT="0" marB="0">
                    <a:solidFill>
                      <a:schemeClr val="bg1"/>
                    </a:solidFill>
                  </a:tcPr>
                </a:tc>
                <a:extLst>
                  <a:ext uri="{0D108BD9-81ED-4DB2-BD59-A6C34878D82A}">
                    <a16:rowId xmlns:a16="http://schemas.microsoft.com/office/drawing/2014/main" val="10005"/>
                  </a:ext>
                </a:extLst>
              </a:tr>
              <a:tr h="1034555">
                <a:tc>
                  <a:txBody>
                    <a:bodyPr/>
                    <a:lstStyle/>
                    <a:p>
                      <a:pPr marL="0" marR="0" lvl="0" indent="0" algn="l" defTabSz="1828709" rtl="0" eaLnBrk="1" fontAlgn="auto" latinLnBrk="0" hangingPunct="1">
                        <a:lnSpc>
                          <a:spcPct val="115000"/>
                        </a:lnSpc>
                        <a:spcBef>
                          <a:spcPts val="600"/>
                        </a:spcBef>
                        <a:spcAft>
                          <a:spcPts val="200"/>
                        </a:spcAft>
                        <a:buClrTx/>
                        <a:buSzTx/>
                        <a:buFontTx/>
                        <a:buNone/>
                        <a:tabLst>
                          <a:tab pos="226695" algn="l"/>
                          <a:tab pos="449580" algn="l"/>
                        </a:tabLst>
                        <a:defRPr/>
                      </a:pPr>
                      <a:r>
                        <a:rPr kumimoji="0" lang="nb-NO" sz="3700" b="1" i="0" u="none" strike="noStrike" kern="1200" cap="none" spc="0" normalizeH="0" baseline="0" noProof="0" dirty="0">
                          <a:ln>
                            <a:noFill/>
                          </a:ln>
                          <a:solidFill>
                            <a:srgbClr val="281C2C"/>
                          </a:solidFill>
                          <a:effectLst/>
                          <a:uLnTx/>
                          <a:uFillTx/>
                          <a:latin typeface="Arial" panose="020B0604020202020204"/>
                          <a:ea typeface="+mn-ea"/>
                          <a:cs typeface="+mn-cs"/>
                        </a:rPr>
                        <a:t>13/19</a:t>
                      </a:r>
                      <a:endParaRPr kumimoji="0" lang="nb-NO" sz="4000" b="1" i="0" u="none" strike="noStrike" kern="1200" cap="none" spc="0" normalizeH="0" baseline="0" noProof="0" dirty="0">
                        <a:ln>
                          <a:noFill/>
                        </a:ln>
                        <a:solidFill>
                          <a:srgbClr val="281C2C"/>
                        </a:solidFill>
                        <a:effectLst/>
                        <a:uLnTx/>
                        <a:uFillTx/>
                        <a:latin typeface="Arial"/>
                        <a:ea typeface="Arial"/>
                        <a:cs typeface="Arial"/>
                      </a:endParaRPr>
                    </a:p>
                  </a:txBody>
                  <a:tcPr marL="68581" marR="68581" marT="0" marB="0">
                    <a:solidFill>
                      <a:schemeClr val="bg1"/>
                    </a:solidFill>
                  </a:tcPr>
                </a:tc>
                <a:tc>
                  <a:txBody>
                    <a:bodyPr/>
                    <a:lstStyle/>
                    <a:p>
                      <a:pPr marL="0" marR="0" lvl="0" indent="0" algn="l" defTabSz="1828709" rtl="0" eaLnBrk="1" fontAlgn="auto" latinLnBrk="0" hangingPunct="1">
                        <a:lnSpc>
                          <a:spcPct val="110000"/>
                        </a:lnSpc>
                        <a:spcBef>
                          <a:spcPts val="600"/>
                        </a:spcBef>
                        <a:spcAft>
                          <a:spcPts val="200"/>
                        </a:spcAft>
                        <a:buClrTx/>
                        <a:buSzTx/>
                        <a:buFontTx/>
                        <a:buNone/>
                        <a:tabLst>
                          <a:tab pos="226695" algn="l"/>
                        </a:tabLst>
                        <a:defRPr/>
                      </a:pPr>
                      <a:r>
                        <a:rPr lang="nb-NO" sz="3600" b="0" kern="1200" dirty="0">
                          <a:solidFill>
                            <a:schemeClr val="dk1"/>
                          </a:solidFill>
                          <a:effectLst/>
                          <a:latin typeface="+mn-lt"/>
                          <a:ea typeface="Arial"/>
                          <a:cs typeface="Arial"/>
                        </a:rPr>
                        <a:t>Felles Grunnmur</a:t>
                      </a: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600" kern="1200" dirty="0">
                          <a:solidFill>
                            <a:schemeClr val="dk1"/>
                          </a:solidFill>
                          <a:latin typeface="+mn-lt"/>
                          <a:ea typeface="+mn-ea"/>
                          <a:cs typeface="+mn-cs"/>
                        </a:rPr>
                        <a:t>Orientering</a:t>
                      </a:r>
                    </a:p>
                  </a:txBody>
                  <a:tcPr marL="68581" marR="68581" marT="0" marB="0">
                    <a:solidFill>
                      <a:schemeClr val="bg1"/>
                    </a:solidFill>
                  </a:tcPr>
                </a:tc>
                <a:extLst>
                  <a:ext uri="{0D108BD9-81ED-4DB2-BD59-A6C34878D82A}">
                    <a16:rowId xmlns:a16="http://schemas.microsoft.com/office/drawing/2014/main" val="195089195"/>
                  </a:ext>
                </a:extLst>
              </a:tr>
              <a:tr h="1034555">
                <a:tc>
                  <a:txBody>
                    <a:bodyPr/>
                    <a:lstStyle/>
                    <a:p>
                      <a:pPr marL="0" marR="0" lvl="0" indent="0" algn="l" defTabSz="1828709" rtl="0" eaLnBrk="1" fontAlgn="auto" latinLnBrk="0" hangingPunct="1">
                        <a:lnSpc>
                          <a:spcPct val="115000"/>
                        </a:lnSpc>
                        <a:spcBef>
                          <a:spcPts val="600"/>
                        </a:spcBef>
                        <a:spcAft>
                          <a:spcPts val="200"/>
                        </a:spcAft>
                        <a:buClrTx/>
                        <a:buSzTx/>
                        <a:buFontTx/>
                        <a:buNone/>
                        <a:tabLst>
                          <a:tab pos="226695" algn="l"/>
                          <a:tab pos="449580" algn="l"/>
                        </a:tabLst>
                        <a:defRPr/>
                      </a:pPr>
                      <a:r>
                        <a:rPr kumimoji="0" lang="nb-NO" sz="3700" b="1" i="0" u="none" strike="noStrike" kern="1200" cap="none" spc="0" normalizeH="0" baseline="0" noProof="0" dirty="0">
                          <a:ln>
                            <a:noFill/>
                          </a:ln>
                          <a:solidFill>
                            <a:srgbClr val="281C2C"/>
                          </a:solidFill>
                          <a:effectLst/>
                          <a:uLnTx/>
                          <a:uFillTx/>
                          <a:latin typeface="Arial" panose="020B0604020202020204"/>
                          <a:ea typeface="+mn-ea"/>
                          <a:cs typeface="+mn-cs"/>
                        </a:rPr>
                        <a:t>14/19</a:t>
                      </a:r>
                      <a:endParaRPr kumimoji="0" lang="nb-NO" sz="4000" b="1" i="0" u="none" strike="noStrike" kern="1200" cap="none" spc="0" normalizeH="0" baseline="0" noProof="0" dirty="0">
                        <a:ln>
                          <a:noFill/>
                        </a:ln>
                        <a:solidFill>
                          <a:srgbClr val="281C2C"/>
                        </a:solidFill>
                        <a:effectLst/>
                        <a:uLnTx/>
                        <a:uFillTx/>
                        <a:latin typeface="Arial"/>
                        <a:ea typeface="Arial"/>
                        <a:cs typeface="Arial"/>
                      </a:endParaRPr>
                    </a:p>
                  </a:txBody>
                  <a:tcPr marL="68581" marR="68581" marT="0" marB="0">
                    <a:solidFill>
                      <a:schemeClr val="bg1"/>
                    </a:solidFill>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b-NO" sz="3600" b="0" kern="1200" dirty="0">
                          <a:solidFill>
                            <a:schemeClr val="dk1"/>
                          </a:solidFill>
                          <a:effectLst/>
                          <a:latin typeface="+mn-lt"/>
                          <a:ea typeface="Arial"/>
                          <a:cs typeface="Arial"/>
                        </a:rPr>
                        <a:t>Overføring av journal</a:t>
                      </a: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r>
                        <a:rPr lang="nb-NO" sz="3600" kern="1200" dirty="0">
                          <a:solidFill>
                            <a:schemeClr val="dk1"/>
                          </a:solidFill>
                          <a:latin typeface="+mn-lt"/>
                          <a:ea typeface="+mn-ea"/>
                          <a:cs typeface="+mn-cs"/>
                        </a:rPr>
                        <a:t>Orientering</a:t>
                      </a:r>
                    </a:p>
                  </a:txBody>
                  <a:tcPr marL="68581" marR="68581" marT="0" marB="0">
                    <a:solidFill>
                      <a:schemeClr val="bg1"/>
                    </a:solidFill>
                  </a:tcPr>
                </a:tc>
                <a:extLst>
                  <a:ext uri="{0D108BD9-81ED-4DB2-BD59-A6C34878D82A}">
                    <a16:rowId xmlns:a16="http://schemas.microsoft.com/office/drawing/2014/main" val="2699474236"/>
                  </a:ext>
                </a:extLst>
              </a:tr>
              <a:tr h="1034555">
                <a:tc>
                  <a:txBody>
                    <a:bodyPr/>
                    <a:lstStyle/>
                    <a:p>
                      <a:pPr marL="0" marR="0" lvl="0" indent="0" algn="l" defTabSz="1828709" rtl="0" eaLnBrk="1" fontAlgn="auto" latinLnBrk="0" hangingPunct="1">
                        <a:lnSpc>
                          <a:spcPct val="115000"/>
                        </a:lnSpc>
                        <a:spcBef>
                          <a:spcPts val="600"/>
                        </a:spcBef>
                        <a:spcAft>
                          <a:spcPts val="200"/>
                        </a:spcAft>
                        <a:buClrTx/>
                        <a:buSzTx/>
                        <a:buFontTx/>
                        <a:buNone/>
                        <a:tabLst>
                          <a:tab pos="226695" algn="l"/>
                          <a:tab pos="449580" algn="l"/>
                        </a:tabLst>
                        <a:defRPr/>
                      </a:pPr>
                      <a:endParaRPr kumimoji="0" lang="nb-NO" sz="4000" b="1" i="0" u="none" strike="noStrike" kern="1200" cap="none" spc="0" normalizeH="0" baseline="0" noProof="0" dirty="0">
                        <a:ln>
                          <a:noFill/>
                        </a:ln>
                        <a:solidFill>
                          <a:srgbClr val="281C2C"/>
                        </a:solidFill>
                        <a:effectLst/>
                        <a:uLnTx/>
                        <a:uFillTx/>
                        <a:latin typeface="Arial"/>
                        <a:ea typeface="Arial"/>
                        <a:cs typeface="Arial"/>
                      </a:endParaRPr>
                    </a:p>
                  </a:txBody>
                  <a:tcPr marL="68581" marR="68581" marT="0" marB="0">
                    <a:solidFill>
                      <a:schemeClr val="bg1"/>
                    </a:solidFill>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b-NO" sz="3600" b="0" kern="1200" dirty="0">
                          <a:solidFill>
                            <a:schemeClr val="dk1"/>
                          </a:solidFill>
                          <a:effectLst/>
                          <a:latin typeface="+mn-lt"/>
                          <a:ea typeface="Arial"/>
                          <a:cs typeface="Arial"/>
                        </a:rPr>
                        <a:t>Eventuelt</a:t>
                      </a:r>
                    </a:p>
                  </a:txBody>
                  <a:tcPr marL="68581" marR="68581" marT="0" marB="0">
                    <a:solidFill>
                      <a:schemeClr val="bg1"/>
                    </a:solidFill>
                  </a:tcPr>
                </a:tc>
                <a:tc>
                  <a:txBody>
                    <a:bodyPr/>
                    <a:lstStyle/>
                    <a:p>
                      <a:pPr algn="l">
                        <a:lnSpc>
                          <a:spcPct val="115000"/>
                        </a:lnSpc>
                        <a:spcBef>
                          <a:spcPts val="600"/>
                        </a:spcBef>
                        <a:spcAft>
                          <a:spcPts val="200"/>
                        </a:spcAft>
                        <a:tabLst>
                          <a:tab pos="226695" algn="l"/>
                          <a:tab pos="449580" algn="l"/>
                        </a:tabLst>
                      </a:pPr>
                      <a:endParaRPr lang="nb-NO" sz="3600" kern="1200" dirty="0">
                        <a:solidFill>
                          <a:schemeClr val="dk1"/>
                        </a:solidFill>
                        <a:latin typeface="+mn-lt"/>
                        <a:ea typeface="+mn-ea"/>
                        <a:cs typeface="+mn-cs"/>
                      </a:endParaRPr>
                    </a:p>
                  </a:txBody>
                  <a:tcPr marL="68581" marR="68581" marT="0" marB="0">
                    <a:solidFill>
                      <a:schemeClr val="bg1"/>
                    </a:solidFill>
                  </a:tcPr>
                </a:tc>
                <a:extLst>
                  <a:ext uri="{0D108BD9-81ED-4DB2-BD59-A6C34878D82A}">
                    <a16:rowId xmlns:a16="http://schemas.microsoft.com/office/drawing/2014/main" val="2123385013"/>
                  </a:ext>
                </a:extLst>
              </a:tr>
            </a:tbl>
          </a:graphicData>
        </a:graphic>
      </p:graphicFrame>
    </p:spTree>
    <p:extLst>
      <p:ext uri="{BB962C8B-B14F-4D97-AF65-F5344CB8AC3E}">
        <p14:creationId xmlns:p14="http://schemas.microsoft.com/office/powerpoint/2010/main" val="474449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F0CB8E-AB74-4CE8-9347-D9DF906AC460}"/>
              </a:ext>
            </a:extLst>
          </p:cNvPr>
          <p:cNvSpPr>
            <a:spLocks noGrp="1"/>
          </p:cNvSpPr>
          <p:nvPr>
            <p:ph type="ctrTitle"/>
          </p:nvPr>
        </p:nvSpPr>
        <p:spPr/>
        <p:txBody>
          <a:bodyPr>
            <a:normAutofit/>
          </a:bodyPr>
          <a:lstStyle/>
          <a:p>
            <a:r>
              <a:rPr lang="nb-NO" dirty="0"/>
              <a:t>Sak 10/19 Status innføring e-helsestandarder</a:t>
            </a:r>
          </a:p>
        </p:txBody>
      </p:sp>
      <p:sp>
        <p:nvSpPr>
          <p:cNvPr id="3" name="Undertittel 2">
            <a:extLst>
              <a:ext uri="{FF2B5EF4-FFF2-40B4-BE49-F238E27FC236}">
                <a16:creationId xmlns:a16="http://schemas.microsoft.com/office/drawing/2014/main" id="{B406F85C-1624-4CA6-B23C-FB7F65755B16}"/>
              </a:ext>
            </a:extLst>
          </p:cNvPr>
          <p:cNvSpPr>
            <a:spLocks noGrp="1"/>
          </p:cNvSpPr>
          <p:nvPr>
            <p:ph type="subTitle" idx="1"/>
          </p:nvPr>
        </p:nvSpPr>
        <p:spPr/>
        <p:txBody>
          <a:bodyPr/>
          <a:lstStyle/>
          <a:p>
            <a:endParaRPr lang="nb-NO"/>
          </a:p>
        </p:txBody>
      </p:sp>
      <p:sp>
        <p:nvSpPr>
          <p:cNvPr id="4" name="Plassholder for SmartArt 3">
            <a:extLst>
              <a:ext uri="{FF2B5EF4-FFF2-40B4-BE49-F238E27FC236}">
                <a16:creationId xmlns:a16="http://schemas.microsoft.com/office/drawing/2014/main" id="{D54C47BE-D299-485F-B35A-8E2E73025A7C}"/>
              </a:ext>
            </a:extLst>
          </p:cNvPr>
          <p:cNvSpPr>
            <a:spLocks noGrp="1"/>
          </p:cNvSpPr>
          <p:nvPr>
            <p:ph type="dgm" sz="quarter" idx="10"/>
          </p:nvPr>
        </p:nvSpPr>
        <p:spPr/>
      </p:sp>
    </p:spTree>
    <p:extLst>
      <p:ext uri="{BB962C8B-B14F-4D97-AF65-F5344CB8AC3E}">
        <p14:creationId xmlns:p14="http://schemas.microsoft.com/office/powerpoint/2010/main" val="149450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36959" y="3488153"/>
            <a:ext cx="20553612" cy="1593746"/>
          </a:xfrm>
        </p:spPr>
        <p:txBody>
          <a:bodyPr/>
          <a:lstStyle/>
          <a:p>
            <a:r>
              <a:rPr lang="nb-NO" dirty="0"/>
              <a:t>Innføring av </a:t>
            </a:r>
            <a:br>
              <a:rPr lang="nb-NO" dirty="0"/>
            </a:br>
            <a:r>
              <a:rPr lang="nb-NO" dirty="0"/>
              <a:t>e-helsestandarder</a:t>
            </a:r>
          </a:p>
        </p:txBody>
      </p:sp>
      <p:sp>
        <p:nvSpPr>
          <p:cNvPr id="3" name="TekstSylinder 2"/>
          <p:cNvSpPr txBox="1"/>
          <p:nvPr/>
        </p:nvSpPr>
        <p:spPr>
          <a:xfrm>
            <a:off x="5797338" y="8165348"/>
            <a:ext cx="12832850" cy="646331"/>
          </a:xfrm>
          <a:prstGeom prst="rect">
            <a:avLst/>
          </a:prstGeom>
          <a:noFill/>
        </p:spPr>
        <p:txBody>
          <a:bodyPr wrap="square" rtlCol="0">
            <a:spAutoFit/>
          </a:bodyPr>
          <a:lstStyle/>
          <a:p>
            <a:r>
              <a:rPr lang="nb-NO" dirty="0">
                <a:solidFill>
                  <a:srgbClr val="FFFFFF">
                    <a:lumMod val="95000"/>
                  </a:srgbClr>
                </a:solidFill>
                <a:latin typeface="Arial" panose="020B0604020202020204"/>
              </a:rPr>
              <a:t>Tjenestebasert adressering og nye standarder for henvisning</a:t>
            </a:r>
          </a:p>
        </p:txBody>
      </p:sp>
    </p:spTree>
    <p:extLst>
      <p:ext uri="{BB962C8B-B14F-4D97-AF65-F5344CB8AC3E}">
        <p14:creationId xmlns:p14="http://schemas.microsoft.com/office/powerpoint/2010/main" val="23173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pPr marL="0" indent="0" algn="ctr">
              <a:buNone/>
            </a:pPr>
            <a:endParaRPr lang="nb-NO" dirty="0"/>
          </a:p>
          <a:p>
            <a:pPr marL="0" indent="0" algn="ctr">
              <a:buNone/>
            </a:pPr>
            <a:endParaRPr lang="nb-NO" dirty="0"/>
          </a:p>
          <a:p>
            <a:pPr marL="0" indent="0" algn="ctr">
              <a:buNone/>
            </a:pPr>
            <a:r>
              <a:rPr lang="nb-NO" dirty="0"/>
              <a:t>Produktstyre ber Norsk Helsenett og Direktoratet for e-helse ta med innspill fremkommet i møte i det videre arbeidet</a:t>
            </a:r>
          </a:p>
          <a:p>
            <a:pPr marL="0" indent="0">
              <a:buNone/>
            </a:pPr>
            <a:endParaRPr lang="nb-NO" dirty="0"/>
          </a:p>
        </p:txBody>
      </p:sp>
      <p:sp>
        <p:nvSpPr>
          <p:cNvPr id="3" name="Plassholder for tekst 2"/>
          <p:cNvSpPr>
            <a:spLocks noGrp="1"/>
          </p:cNvSpPr>
          <p:nvPr>
            <p:ph type="body" sz="quarter" idx="10"/>
          </p:nvPr>
        </p:nvSpPr>
        <p:spPr/>
        <p:txBody>
          <a:bodyPr/>
          <a:lstStyle/>
          <a:p>
            <a:r>
              <a:rPr lang="nb-NO" dirty="0"/>
              <a:t>Forslag til vedtak</a:t>
            </a:r>
          </a:p>
        </p:txBody>
      </p:sp>
    </p:spTree>
    <p:extLst>
      <p:ext uri="{BB962C8B-B14F-4D97-AF65-F5344CB8AC3E}">
        <p14:creationId xmlns:p14="http://schemas.microsoft.com/office/powerpoint/2010/main" val="2917347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0"/>
          </p:nvPr>
        </p:nvSpPr>
        <p:spPr/>
        <p:txBody>
          <a:bodyPr/>
          <a:lstStyle/>
          <a:p>
            <a:r>
              <a:rPr lang="nb-NO" dirty="0"/>
              <a:t>Utarbeidet for å understøtte krav i lov, forskrift og veiledere. De nye standardene skal bidra til bedre ivaretakelse av pasientens rettigheter i forbindelse med henvisningsprosessen. </a:t>
            </a:r>
          </a:p>
          <a:p>
            <a:endParaRPr lang="nb-NO" dirty="0"/>
          </a:p>
          <a:p>
            <a:r>
              <a:rPr lang="nb-NO" dirty="0"/>
              <a:t>Status på henvisning benyttes til å gi henvisende helsepersonell informasjon om resultatet av vurdering etter en mottatt henvisning. Vil redusere bruken av papir.</a:t>
            </a:r>
          </a:p>
        </p:txBody>
      </p:sp>
      <p:sp>
        <p:nvSpPr>
          <p:cNvPr id="3" name="Plassholder for tekst 2"/>
          <p:cNvSpPr>
            <a:spLocks noGrp="1"/>
          </p:cNvSpPr>
          <p:nvPr>
            <p:ph type="body" sz="quarter" idx="11"/>
          </p:nvPr>
        </p:nvSpPr>
        <p:spPr/>
        <p:txBody>
          <a:bodyPr/>
          <a:lstStyle/>
          <a:p>
            <a:r>
              <a:rPr lang="nb-NO" dirty="0"/>
              <a:t>Nye standarder for henvisning</a:t>
            </a:r>
          </a:p>
        </p:txBody>
      </p:sp>
    </p:spTree>
    <p:extLst>
      <p:ext uri="{BB962C8B-B14F-4D97-AF65-F5344CB8AC3E}">
        <p14:creationId xmlns:p14="http://schemas.microsoft.com/office/powerpoint/2010/main" val="263521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7293397" y="5481688"/>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2" name="Freeform 109"/>
          <p:cNvSpPr>
            <a:spLocks/>
          </p:cNvSpPr>
          <p:nvPr/>
        </p:nvSpPr>
        <p:spPr bwMode="auto">
          <a:xfrm rot="16200000">
            <a:off x="20770454" y="5717549"/>
            <a:ext cx="1695340" cy="1057489"/>
          </a:xfrm>
          <a:custGeom>
            <a:avLst/>
            <a:gdLst>
              <a:gd name="T0" fmla="*/ 23 w 202"/>
              <a:gd name="T1" fmla="*/ 0 h 126"/>
              <a:gd name="T2" fmla="*/ 101 w 202"/>
              <a:gd name="T3" fmla="*/ 77 h 126"/>
              <a:gd name="T4" fmla="*/ 179 w 202"/>
              <a:gd name="T5" fmla="*/ 0 h 126"/>
              <a:gd name="T6" fmla="*/ 202 w 202"/>
              <a:gd name="T7" fmla="*/ 24 h 126"/>
              <a:gd name="T8" fmla="*/ 101 w 202"/>
              <a:gd name="T9" fmla="*/ 126 h 126"/>
              <a:gd name="T10" fmla="*/ 0 w 202"/>
              <a:gd name="T11" fmla="*/ 24 h 126"/>
              <a:gd name="T12" fmla="*/ 23 w 20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202" h="126">
                <a:moveTo>
                  <a:pt x="23" y="0"/>
                </a:moveTo>
                <a:lnTo>
                  <a:pt x="101" y="77"/>
                </a:lnTo>
                <a:lnTo>
                  <a:pt x="179" y="0"/>
                </a:lnTo>
                <a:lnTo>
                  <a:pt x="202" y="24"/>
                </a:lnTo>
                <a:lnTo>
                  <a:pt x="101" y="126"/>
                </a:lnTo>
                <a:lnTo>
                  <a:pt x="0" y="24"/>
                </a:lnTo>
                <a:lnTo>
                  <a:pt x="23" y="0"/>
                </a:lnTo>
                <a:close/>
              </a:path>
            </a:pathLst>
          </a:custGeom>
          <a:solidFill>
            <a:schemeClr val="accent4">
              <a:lumMod val="75000"/>
            </a:schemeClr>
          </a:solidFill>
          <a:ln>
            <a:noFill/>
          </a:ln>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cxnSp>
        <p:nvCxnSpPr>
          <p:cNvPr id="4" name="Straight Connector 3"/>
          <p:cNvCxnSpPr>
            <a:stCxn id="27" idx="1"/>
          </p:cNvCxnSpPr>
          <p:nvPr/>
        </p:nvCxnSpPr>
        <p:spPr>
          <a:xfrm>
            <a:off x="6370942" y="6181706"/>
            <a:ext cx="13277179" cy="53535"/>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423765" y="6227860"/>
            <a:ext cx="3947177" cy="7382"/>
          </a:xfrm>
          <a:prstGeom prst="line">
            <a:avLst/>
          </a:prstGeom>
          <a:ln w="139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TekstSylinder 54"/>
          <p:cNvSpPr txBox="1"/>
          <p:nvPr/>
        </p:nvSpPr>
        <p:spPr>
          <a:xfrm>
            <a:off x="3236309" y="6838135"/>
            <a:ext cx="2600515" cy="1631216"/>
          </a:xfrm>
          <a:prstGeom prst="rect">
            <a:avLst/>
          </a:prstGeom>
          <a:noFill/>
        </p:spPr>
        <p:txBody>
          <a:bodyPr wrap="square" rtlCol="0">
            <a:spAutoFit/>
          </a:bodyPr>
          <a:lstStyle/>
          <a:p>
            <a:pPr>
              <a:defRPr/>
            </a:pPr>
            <a:r>
              <a:rPr lang="nb-NO" sz="2000" b="1" dirty="0">
                <a:solidFill>
                  <a:srgbClr val="6E87A2"/>
                </a:solidFill>
                <a:latin typeface="Arial" panose="020B0604020202020204"/>
              </a:rPr>
              <a:t>jul 2019</a:t>
            </a:r>
          </a:p>
          <a:p>
            <a:pPr>
              <a:defRPr/>
            </a:pPr>
            <a:r>
              <a:rPr lang="nb-NO" sz="2000" b="1" dirty="0">
                <a:solidFill>
                  <a:srgbClr val="54616C">
                    <a:lumMod val="75000"/>
                  </a:srgbClr>
                </a:solidFill>
                <a:latin typeface="Arial" panose="020B0604020202020204"/>
              </a:rPr>
              <a:t>Fysio- og manuell-</a:t>
            </a:r>
          </a:p>
          <a:p>
            <a:pPr>
              <a:defRPr/>
            </a:pPr>
            <a:r>
              <a:rPr lang="nb-NO" sz="2000" b="1" dirty="0">
                <a:solidFill>
                  <a:srgbClr val="54616C">
                    <a:lumMod val="75000"/>
                  </a:srgbClr>
                </a:solidFill>
                <a:latin typeface="Arial" panose="020B0604020202020204"/>
              </a:rPr>
              <a:t>terapeuter</a:t>
            </a:r>
            <a:br>
              <a:rPr lang="nb-NO" sz="2000"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klare for å motta og sende</a:t>
            </a:r>
            <a:endParaRPr lang="en-US" sz="2000" dirty="0">
              <a:solidFill>
                <a:srgbClr val="54616C">
                  <a:lumMod val="75000"/>
                </a:srgbClr>
              </a:solidFill>
              <a:latin typeface="Arial" panose="020B0604020202020204"/>
            </a:endParaRPr>
          </a:p>
        </p:txBody>
      </p:sp>
      <p:sp>
        <p:nvSpPr>
          <p:cNvPr id="22" name="TekstSylinder 54"/>
          <p:cNvSpPr txBox="1"/>
          <p:nvPr/>
        </p:nvSpPr>
        <p:spPr>
          <a:xfrm>
            <a:off x="6076685" y="6801853"/>
            <a:ext cx="3410032" cy="3724096"/>
          </a:xfrm>
          <a:prstGeom prst="rect">
            <a:avLst/>
          </a:prstGeom>
          <a:noFill/>
        </p:spPr>
        <p:txBody>
          <a:bodyPr wrap="square" rtlCol="0">
            <a:spAutoFit/>
          </a:bodyPr>
          <a:lstStyle/>
          <a:p>
            <a:pPr>
              <a:defRPr/>
            </a:pPr>
            <a:r>
              <a:rPr lang="nb-NO" sz="2000" b="1" dirty="0" err="1">
                <a:solidFill>
                  <a:srgbClr val="6E87A2"/>
                </a:solidFill>
                <a:latin typeface="Arial" panose="020B0604020202020204"/>
              </a:rPr>
              <a:t>des</a:t>
            </a:r>
            <a:r>
              <a:rPr lang="nb-NO" sz="2000" b="1" dirty="0">
                <a:solidFill>
                  <a:srgbClr val="6E87A2"/>
                </a:solidFill>
                <a:latin typeface="Arial" panose="020B0604020202020204"/>
              </a:rPr>
              <a:t> 2019</a:t>
            </a:r>
          </a:p>
          <a:p>
            <a:pPr>
              <a:defRPr/>
            </a:pPr>
            <a:r>
              <a:rPr lang="nb-NO" sz="2000" b="1" dirty="0">
                <a:solidFill>
                  <a:srgbClr val="54616C">
                    <a:lumMod val="75000"/>
                  </a:srgbClr>
                </a:solidFill>
                <a:latin typeface="Arial" panose="020B0604020202020204"/>
              </a:rPr>
              <a:t>Tannleger, </a:t>
            </a:r>
          </a:p>
          <a:p>
            <a:pPr>
              <a:defRPr/>
            </a:pPr>
            <a:r>
              <a:rPr lang="nb-NO" sz="2000" b="1" dirty="0">
                <a:solidFill>
                  <a:srgbClr val="54616C">
                    <a:lumMod val="75000"/>
                  </a:srgbClr>
                </a:solidFill>
                <a:latin typeface="Arial" panose="020B0604020202020204"/>
              </a:rPr>
              <a:t>private sykehus* </a:t>
            </a:r>
          </a:p>
          <a:p>
            <a:pPr>
              <a:defRPr/>
            </a:pPr>
            <a:r>
              <a:rPr lang="nb-NO" sz="2000" b="1" dirty="0">
                <a:solidFill>
                  <a:srgbClr val="54616C">
                    <a:lumMod val="75000"/>
                  </a:srgbClr>
                </a:solidFill>
                <a:latin typeface="Arial" panose="020B0604020202020204"/>
              </a:rPr>
              <a:t>og rehabilitering- og opptreningssenter </a:t>
            </a:r>
          </a:p>
          <a:p>
            <a:pPr>
              <a:defRPr/>
            </a:pPr>
            <a:r>
              <a:rPr lang="nb-NO" sz="2000" dirty="0">
                <a:solidFill>
                  <a:srgbClr val="54616C">
                    <a:lumMod val="75000"/>
                  </a:srgbClr>
                </a:solidFill>
                <a:latin typeface="Arial" panose="020B0604020202020204"/>
              </a:rPr>
              <a:t>klare</a:t>
            </a:r>
            <a:r>
              <a:rPr lang="nb-NO" sz="2000" b="1" dirty="0">
                <a:solidFill>
                  <a:srgbClr val="54616C">
                    <a:lumMod val="75000"/>
                  </a:srgbClr>
                </a:solidFill>
                <a:latin typeface="Arial" panose="020B0604020202020204"/>
              </a:rPr>
              <a:t> </a:t>
            </a:r>
            <a:r>
              <a:rPr lang="nb-NO" sz="2000" dirty="0">
                <a:solidFill>
                  <a:srgbClr val="54616C">
                    <a:lumMod val="75000"/>
                  </a:srgbClr>
                </a:solidFill>
                <a:latin typeface="Arial" panose="020B0604020202020204"/>
              </a:rPr>
              <a:t>for å motta og sende</a:t>
            </a:r>
          </a:p>
          <a:p>
            <a:pPr>
              <a:defRPr/>
            </a:pPr>
            <a:endParaRPr lang="nb-NO" sz="2000" dirty="0">
              <a:solidFill>
                <a:srgbClr val="54616C">
                  <a:lumMod val="75000"/>
                </a:srgbClr>
              </a:solidFill>
              <a:latin typeface="Arial" panose="020B0604020202020204"/>
            </a:endParaRPr>
          </a:p>
          <a:p>
            <a:pPr>
              <a:defRPr/>
            </a:pPr>
            <a:r>
              <a:rPr lang="nb-NO" sz="2000" b="1" dirty="0">
                <a:solidFill>
                  <a:srgbClr val="54616C">
                    <a:lumMod val="75000"/>
                  </a:srgbClr>
                </a:solidFill>
                <a:latin typeface="Arial" panose="020B0604020202020204"/>
              </a:rPr>
              <a:t>Helse Sør-Øst</a:t>
            </a:r>
            <a:br>
              <a:rPr lang="nb-NO" sz="2000"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klare for å motta henvisning ny</a:t>
            </a:r>
          </a:p>
          <a:p>
            <a:pPr>
              <a:defRPr/>
            </a:pPr>
            <a:r>
              <a:rPr lang="nb-NO" sz="2000" dirty="0">
                <a:solidFill>
                  <a:srgbClr val="54616C">
                    <a:lumMod val="75000"/>
                  </a:srgbClr>
                </a:solidFill>
                <a:latin typeface="Arial" panose="020B0604020202020204"/>
              </a:rPr>
              <a:t>tilstand og viderehenvisning </a:t>
            </a:r>
            <a:endParaRPr lang="en-US" sz="2000" dirty="0">
              <a:solidFill>
                <a:srgbClr val="54616C">
                  <a:lumMod val="75000"/>
                </a:srgbClr>
              </a:solidFill>
              <a:latin typeface="Arial" panose="020B0604020202020204"/>
            </a:endParaRPr>
          </a:p>
          <a:p>
            <a:pPr>
              <a:defRPr/>
            </a:pPr>
            <a:endParaRPr lang="nb-NO" sz="1600" dirty="0">
              <a:solidFill>
                <a:srgbClr val="54616C">
                  <a:lumMod val="75000"/>
                </a:srgbClr>
              </a:solidFill>
              <a:latin typeface="Arial" panose="020B0604020202020204"/>
            </a:endParaRPr>
          </a:p>
        </p:txBody>
      </p:sp>
      <p:cxnSp>
        <p:nvCxnSpPr>
          <p:cNvPr id="23" name="Straight Connector 22"/>
          <p:cNvCxnSpPr/>
          <p:nvPr/>
        </p:nvCxnSpPr>
        <p:spPr>
          <a:xfrm>
            <a:off x="6381300" y="6262598"/>
            <a:ext cx="0" cy="652660"/>
          </a:xfrm>
          <a:prstGeom prst="line">
            <a:avLst/>
          </a:prstGeom>
          <a:ln w="12700">
            <a:solidFill>
              <a:srgbClr val="6E87A2"/>
            </a:solidFill>
            <a:prstDash val="sysDot"/>
          </a:ln>
        </p:spPr>
        <p:style>
          <a:lnRef idx="1">
            <a:schemeClr val="accent1"/>
          </a:lnRef>
          <a:fillRef idx="0">
            <a:schemeClr val="accent1"/>
          </a:fillRef>
          <a:effectRef idx="0">
            <a:schemeClr val="accent1"/>
          </a:effectRef>
          <a:fontRef idx="minor">
            <a:schemeClr val="tx1"/>
          </a:fontRef>
        </p:style>
      </p:cxnSp>
      <p:sp>
        <p:nvSpPr>
          <p:cNvPr id="25" name="TekstSylinder 54"/>
          <p:cNvSpPr txBox="1"/>
          <p:nvPr/>
        </p:nvSpPr>
        <p:spPr>
          <a:xfrm>
            <a:off x="7111383" y="4502427"/>
            <a:ext cx="2693397" cy="1015663"/>
          </a:xfrm>
          <a:prstGeom prst="rect">
            <a:avLst/>
          </a:prstGeom>
          <a:noFill/>
        </p:spPr>
        <p:txBody>
          <a:bodyPr wrap="square" rtlCol="0">
            <a:spAutoFit/>
          </a:bodyPr>
          <a:lstStyle/>
          <a:p>
            <a:pPr>
              <a:defRPr/>
            </a:pPr>
            <a:r>
              <a:rPr lang="nb-NO" sz="2000" b="1" dirty="0">
                <a:solidFill>
                  <a:srgbClr val="45A096"/>
                </a:solidFill>
                <a:latin typeface="Arial" panose="020B0604020202020204"/>
              </a:rPr>
              <a:t>jan 2020</a:t>
            </a:r>
          </a:p>
          <a:p>
            <a:pPr>
              <a:defRPr/>
            </a:pPr>
            <a:r>
              <a:rPr lang="nb-NO" sz="2000" b="1" dirty="0">
                <a:solidFill>
                  <a:srgbClr val="54616C">
                    <a:lumMod val="75000"/>
                  </a:srgbClr>
                </a:solidFill>
                <a:latin typeface="Arial" panose="020B0604020202020204"/>
              </a:rPr>
              <a:t>Helse Midt-Norge</a:t>
            </a:r>
            <a:br>
              <a:rPr lang="nb-NO" sz="2000" b="1"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klare for å sende</a:t>
            </a:r>
          </a:p>
        </p:txBody>
      </p:sp>
      <p:cxnSp>
        <p:nvCxnSpPr>
          <p:cNvPr id="32" name="Straight Connector 31"/>
          <p:cNvCxnSpPr/>
          <p:nvPr/>
        </p:nvCxnSpPr>
        <p:spPr>
          <a:xfrm>
            <a:off x="18596889" y="6386818"/>
            <a:ext cx="0" cy="65265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571380" y="6227860"/>
            <a:ext cx="3244937" cy="7382"/>
          </a:xfrm>
          <a:prstGeom prst="line">
            <a:avLst/>
          </a:prstGeom>
          <a:ln w="139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8" name="TekstSylinder 54"/>
          <p:cNvSpPr txBox="1"/>
          <p:nvPr/>
        </p:nvSpPr>
        <p:spPr>
          <a:xfrm>
            <a:off x="10261006" y="4432180"/>
            <a:ext cx="5172183" cy="1015663"/>
          </a:xfrm>
          <a:prstGeom prst="rect">
            <a:avLst/>
          </a:prstGeom>
          <a:noFill/>
        </p:spPr>
        <p:txBody>
          <a:bodyPr wrap="square" rtlCol="0">
            <a:spAutoFit/>
          </a:bodyPr>
          <a:lstStyle/>
          <a:p>
            <a:pPr>
              <a:defRPr/>
            </a:pPr>
            <a:r>
              <a:rPr lang="nb-NO" sz="2000" b="1" dirty="0" err="1">
                <a:solidFill>
                  <a:srgbClr val="45A096"/>
                </a:solidFill>
                <a:latin typeface="Arial" panose="020B0604020202020204"/>
              </a:rPr>
              <a:t>mar</a:t>
            </a:r>
            <a:r>
              <a:rPr lang="nb-NO" sz="2000" b="1" dirty="0">
                <a:solidFill>
                  <a:srgbClr val="45A096"/>
                </a:solidFill>
                <a:latin typeface="Arial" panose="020B0604020202020204"/>
              </a:rPr>
              <a:t> 2020</a:t>
            </a:r>
          </a:p>
          <a:p>
            <a:pPr>
              <a:defRPr/>
            </a:pPr>
            <a:r>
              <a:rPr lang="nb-NO" sz="2000" b="1" dirty="0">
                <a:solidFill>
                  <a:srgbClr val="54616C">
                    <a:lumMod val="75000"/>
                  </a:srgbClr>
                </a:solidFill>
                <a:latin typeface="Arial" panose="020B0604020202020204"/>
              </a:rPr>
              <a:t>Fastlege og kommuner**</a:t>
            </a:r>
          </a:p>
          <a:p>
            <a:pPr>
              <a:defRPr/>
            </a:pPr>
            <a:r>
              <a:rPr lang="nb-NO" sz="2000" dirty="0">
                <a:solidFill>
                  <a:srgbClr val="54616C">
                    <a:lumMod val="75000"/>
                  </a:srgbClr>
                </a:solidFill>
                <a:latin typeface="Arial" panose="020B0604020202020204"/>
              </a:rPr>
              <a:t>klare for å motta og sende</a:t>
            </a:r>
          </a:p>
        </p:txBody>
      </p:sp>
      <p:sp>
        <p:nvSpPr>
          <p:cNvPr id="40" name="TekstSylinder 54"/>
          <p:cNvSpPr txBox="1"/>
          <p:nvPr/>
        </p:nvSpPr>
        <p:spPr>
          <a:xfrm>
            <a:off x="13217472" y="6892156"/>
            <a:ext cx="2467945" cy="1631216"/>
          </a:xfrm>
          <a:prstGeom prst="rect">
            <a:avLst/>
          </a:prstGeom>
          <a:noFill/>
        </p:spPr>
        <p:txBody>
          <a:bodyPr wrap="square" rtlCol="0">
            <a:spAutoFit/>
          </a:bodyPr>
          <a:lstStyle/>
          <a:p>
            <a:pPr>
              <a:defRPr/>
            </a:pPr>
            <a:r>
              <a:rPr lang="nb-NO" sz="2000" b="1" dirty="0">
                <a:solidFill>
                  <a:srgbClr val="45A096"/>
                </a:solidFill>
                <a:latin typeface="Arial" panose="020B0604020202020204"/>
              </a:rPr>
              <a:t>j</a:t>
            </a:r>
            <a:r>
              <a:rPr lang="nb-NO" sz="2000" b="1" dirty="0" err="1">
                <a:solidFill>
                  <a:srgbClr val="45A096"/>
                </a:solidFill>
                <a:latin typeface="Arial" panose="020B0604020202020204"/>
              </a:rPr>
              <a:t>un</a:t>
            </a:r>
            <a:r>
              <a:rPr lang="nb-NO" sz="2000" b="1" dirty="0">
                <a:solidFill>
                  <a:srgbClr val="45A096"/>
                </a:solidFill>
                <a:latin typeface="Arial" panose="020B0604020202020204"/>
              </a:rPr>
              <a:t> 2020</a:t>
            </a:r>
          </a:p>
          <a:p>
            <a:pPr>
              <a:defRPr/>
            </a:pPr>
            <a:r>
              <a:rPr lang="nb-NO" sz="2000" b="1" dirty="0">
                <a:solidFill>
                  <a:srgbClr val="54616C">
                    <a:lumMod val="75000"/>
                  </a:srgbClr>
                </a:solidFill>
                <a:latin typeface="Arial" panose="020B0604020202020204"/>
              </a:rPr>
              <a:t>Helse Nord </a:t>
            </a:r>
            <a:r>
              <a:rPr lang="nb-NO" sz="2000" dirty="0">
                <a:solidFill>
                  <a:srgbClr val="54616C">
                    <a:lumMod val="75000"/>
                  </a:srgbClr>
                </a:solidFill>
                <a:latin typeface="Arial" panose="020B0604020202020204"/>
              </a:rPr>
              <a:t>klare</a:t>
            </a:r>
            <a:r>
              <a:rPr lang="nb-NO" sz="2000" b="1" dirty="0">
                <a:solidFill>
                  <a:srgbClr val="54616C">
                    <a:lumMod val="75000"/>
                  </a:srgbClr>
                </a:solidFill>
                <a:latin typeface="Arial" panose="020B0604020202020204"/>
              </a:rPr>
              <a:t> </a:t>
            </a:r>
            <a:br>
              <a:rPr lang="nb-NO" sz="2000" b="1"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for å motta henvisning ny tilstand</a:t>
            </a:r>
          </a:p>
        </p:txBody>
      </p:sp>
      <p:sp>
        <p:nvSpPr>
          <p:cNvPr id="41" name="TekstSylinder 54"/>
          <p:cNvSpPr txBox="1"/>
          <p:nvPr/>
        </p:nvSpPr>
        <p:spPr>
          <a:xfrm>
            <a:off x="15438959" y="4458258"/>
            <a:ext cx="2840255" cy="1015663"/>
          </a:xfrm>
          <a:prstGeom prst="rect">
            <a:avLst/>
          </a:prstGeom>
          <a:noFill/>
        </p:spPr>
        <p:txBody>
          <a:bodyPr wrap="square" rtlCol="0">
            <a:spAutoFit/>
          </a:bodyPr>
          <a:lstStyle/>
          <a:p>
            <a:pPr>
              <a:defRPr/>
            </a:pPr>
            <a:r>
              <a:rPr lang="nb-NO" sz="2000" b="1" dirty="0" err="1">
                <a:solidFill>
                  <a:srgbClr val="45A096"/>
                </a:solidFill>
                <a:latin typeface="Arial" panose="020B0604020202020204"/>
              </a:rPr>
              <a:t>sep</a:t>
            </a:r>
            <a:r>
              <a:rPr lang="nb-NO" sz="2000" b="1" dirty="0">
                <a:solidFill>
                  <a:srgbClr val="45A096"/>
                </a:solidFill>
                <a:latin typeface="Arial" panose="020B0604020202020204"/>
              </a:rPr>
              <a:t> 2020</a:t>
            </a:r>
          </a:p>
          <a:p>
            <a:pPr>
              <a:defRPr/>
            </a:pPr>
            <a:r>
              <a:rPr lang="nb-NO" sz="2000" b="1" dirty="0">
                <a:solidFill>
                  <a:srgbClr val="54616C">
                    <a:lumMod val="75000"/>
                  </a:srgbClr>
                </a:solidFill>
                <a:latin typeface="Arial" panose="020B0604020202020204"/>
              </a:rPr>
              <a:t>Helse Nord </a:t>
            </a:r>
            <a:r>
              <a:rPr lang="nb-NO" sz="2000" dirty="0">
                <a:solidFill>
                  <a:srgbClr val="54616C">
                    <a:lumMod val="75000"/>
                  </a:srgbClr>
                </a:solidFill>
                <a:latin typeface="Arial" panose="020B0604020202020204"/>
              </a:rPr>
              <a:t>klare</a:t>
            </a:r>
            <a:r>
              <a:rPr lang="nb-NO" sz="2000" b="1" dirty="0">
                <a:solidFill>
                  <a:srgbClr val="54616C">
                    <a:lumMod val="75000"/>
                  </a:srgbClr>
                </a:solidFill>
                <a:latin typeface="Arial" panose="020B0604020202020204"/>
              </a:rPr>
              <a:t> </a:t>
            </a:r>
            <a:br>
              <a:rPr lang="nb-NO" sz="2000" b="1"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for å motta og sende</a:t>
            </a:r>
          </a:p>
        </p:txBody>
      </p:sp>
      <p:sp>
        <p:nvSpPr>
          <p:cNvPr id="42" name="TekstSylinder 54"/>
          <p:cNvSpPr txBox="1"/>
          <p:nvPr/>
        </p:nvSpPr>
        <p:spPr>
          <a:xfrm>
            <a:off x="18300544" y="6919946"/>
            <a:ext cx="2882516" cy="1015663"/>
          </a:xfrm>
          <a:prstGeom prst="rect">
            <a:avLst/>
          </a:prstGeom>
          <a:noFill/>
        </p:spPr>
        <p:txBody>
          <a:bodyPr wrap="square" rtlCol="0">
            <a:spAutoFit/>
          </a:bodyPr>
          <a:lstStyle/>
          <a:p>
            <a:pPr>
              <a:defRPr/>
            </a:pPr>
            <a:r>
              <a:rPr lang="nb-NO" sz="2000" b="1" dirty="0" err="1">
                <a:solidFill>
                  <a:srgbClr val="45A096"/>
                </a:solidFill>
                <a:latin typeface="Arial" panose="020B0604020202020204"/>
              </a:rPr>
              <a:t>des</a:t>
            </a:r>
            <a:r>
              <a:rPr lang="nb-NO" sz="2000" b="1" dirty="0">
                <a:solidFill>
                  <a:srgbClr val="45A096"/>
                </a:solidFill>
                <a:latin typeface="Arial" panose="020B0604020202020204"/>
              </a:rPr>
              <a:t> 2020</a:t>
            </a:r>
          </a:p>
          <a:p>
            <a:pPr>
              <a:defRPr/>
            </a:pPr>
            <a:r>
              <a:rPr lang="nb-NO" sz="2000" b="1" dirty="0">
                <a:solidFill>
                  <a:srgbClr val="54616C">
                    <a:lumMod val="75000"/>
                  </a:srgbClr>
                </a:solidFill>
                <a:latin typeface="Arial" panose="020B0604020202020204"/>
              </a:rPr>
              <a:t>Helse Vest </a:t>
            </a:r>
            <a:r>
              <a:rPr lang="nb-NO" sz="2000" dirty="0">
                <a:solidFill>
                  <a:srgbClr val="54616C">
                    <a:lumMod val="75000"/>
                  </a:srgbClr>
                </a:solidFill>
                <a:latin typeface="Arial" panose="020B0604020202020204"/>
              </a:rPr>
              <a:t>klare</a:t>
            </a:r>
            <a:r>
              <a:rPr lang="nb-NO" sz="2000" b="1" dirty="0">
                <a:solidFill>
                  <a:srgbClr val="54616C">
                    <a:lumMod val="75000"/>
                  </a:srgbClr>
                </a:solidFill>
                <a:latin typeface="Arial" panose="020B0604020202020204"/>
              </a:rPr>
              <a:t> </a:t>
            </a:r>
            <a:br>
              <a:rPr lang="nb-NO" sz="2000" b="1"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for å motta og sende</a:t>
            </a:r>
          </a:p>
        </p:txBody>
      </p:sp>
      <p:sp>
        <p:nvSpPr>
          <p:cNvPr id="24" name="TextBox 23"/>
          <p:cNvSpPr txBox="1"/>
          <p:nvPr/>
        </p:nvSpPr>
        <p:spPr>
          <a:xfrm>
            <a:off x="2341654" y="6012429"/>
            <a:ext cx="639919" cy="338554"/>
          </a:xfrm>
          <a:prstGeom prst="rect">
            <a:avLst/>
          </a:prstGeom>
          <a:noFill/>
        </p:spPr>
        <p:txBody>
          <a:bodyPr wrap="none" rtlCol="0">
            <a:spAutoFit/>
          </a:bodyPr>
          <a:lstStyle/>
          <a:p>
            <a:r>
              <a:rPr lang="nb-NO" sz="1600" b="1" dirty="0">
                <a:solidFill>
                  <a:srgbClr val="FFFFFF"/>
                </a:solidFill>
                <a:latin typeface="Arial" panose="020B0604020202020204"/>
              </a:rPr>
              <a:t>2019</a:t>
            </a:r>
          </a:p>
        </p:txBody>
      </p:sp>
      <p:sp>
        <p:nvSpPr>
          <p:cNvPr id="27" name="TextBox 26"/>
          <p:cNvSpPr txBox="1"/>
          <p:nvPr/>
        </p:nvSpPr>
        <p:spPr>
          <a:xfrm>
            <a:off x="6370942" y="6012429"/>
            <a:ext cx="2212846" cy="338554"/>
          </a:xfrm>
          <a:prstGeom prst="rect">
            <a:avLst/>
          </a:prstGeom>
          <a:noFill/>
        </p:spPr>
        <p:txBody>
          <a:bodyPr wrap="square" rtlCol="0">
            <a:spAutoFit/>
          </a:bodyPr>
          <a:lstStyle/>
          <a:p>
            <a:r>
              <a:rPr lang="nb-NO" sz="1600" b="1" dirty="0">
                <a:solidFill>
                  <a:srgbClr val="FFFFFF"/>
                </a:solidFill>
                <a:latin typeface="Arial" panose="020B0604020202020204"/>
              </a:rPr>
              <a:t>2020</a:t>
            </a:r>
          </a:p>
        </p:txBody>
      </p:sp>
      <p:sp>
        <p:nvSpPr>
          <p:cNvPr id="28" name="TextBox 27"/>
          <p:cNvSpPr txBox="1"/>
          <p:nvPr/>
        </p:nvSpPr>
        <p:spPr>
          <a:xfrm>
            <a:off x="18436952" y="6012429"/>
            <a:ext cx="639919" cy="338554"/>
          </a:xfrm>
          <a:prstGeom prst="rect">
            <a:avLst/>
          </a:prstGeom>
          <a:noFill/>
        </p:spPr>
        <p:txBody>
          <a:bodyPr wrap="none" rtlCol="0">
            <a:spAutoFit/>
          </a:bodyPr>
          <a:lstStyle/>
          <a:p>
            <a:r>
              <a:rPr lang="nb-NO" sz="1600" b="1" dirty="0">
                <a:solidFill>
                  <a:srgbClr val="FFFFFF"/>
                </a:solidFill>
                <a:latin typeface="Arial" panose="020B0604020202020204"/>
              </a:rPr>
              <a:t>2021</a:t>
            </a:r>
          </a:p>
        </p:txBody>
      </p:sp>
      <p:cxnSp>
        <p:nvCxnSpPr>
          <p:cNvPr id="31" name="Straight Connector 30"/>
          <p:cNvCxnSpPr/>
          <p:nvPr/>
        </p:nvCxnSpPr>
        <p:spPr>
          <a:xfrm flipV="1">
            <a:off x="10530709" y="5455237"/>
            <a:ext cx="5078" cy="65265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30" name="TekstSylinder 54"/>
          <p:cNvSpPr txBox="1"/>
          <p:nvPr/>
        </p:nvSpPr>
        <p:spPr>
          <a:xfrm>
            <a:off x="4819759" y="4491376"/>
            <a:ext cx="2821258" cy="1015663"/>
          </a:xfrm>
          <a:prstGeom prst="rect">
            <a:avLst/>
          </a:prstGeom>
          <a:noFill/>
        </p:spPr>
        <p:txBody>
          <a:bodyPr wrap="square" rtlCol="0">
            <a:spAutoFit/>
          </a:bodyPr>
          <a:lstStyle/>
          <a:p>
            <a:pPr>
              <a:defRPr/>
            </a:pPr>
            <a:r>
              <a:rPr lang="nb-NO" sz="2000" b="1" dirty="0" err="1">
                <a:solidFill>
                  <a:srgbClr val="6E87A2"/>
                </a:solidFill>
                <a:latin typeface="Arial" panose="020B0604020202020204"/>
              </a:rPr>
              <a:t>des</a:t>
            </a:r>
            <a:r>
              <a:rPr lang="nb-NO" sz="2000" b="1" dirty="0">
                <a:solidFill>
                  <a:srgbClr val="6E87A2"/>
                </a:solidFill>
                <a:latin typeface="Arial" panose="020B0604020202020204"/>
              </a:rPr>
              <a:t> 2019</a:t>
            </a:r>
          </a:p>
          <a:p>
            <a:pPr>
              <a:defRPr/>
            </a:pPr>
            <a:r>
              <a:rPr lang="nb-NO" sz="2000" b="1" dirty="0">
                <a:solidFill>
                  <a:srgbClr val="54616C">
                    <a:lumMod val="75000"/>
                  </a:srgbClr>
                </a:solidFill>
                <a:latin typeface="Arial" panose="020B0604020202020204"/>
              </a:rPr>
              <a:t>Helse Midt-Norge</a:t>
            </a:r>
            <a:br>
              <a:rPr lang="nb-NO" sz="2000"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klare for å motta</a:t>
            </a:r>
            <a:endParaRPr lang="en-US" sz="2000" dirty="0">
              <a:solidFill>
                <a:srgbClr val="54616C">
                  <a:lumMod val="75000"/>
                </a:srgbClr>
              </a:solidFill>
              <a:latin typeface="Arial" panose="020B0604020202020204"/>
            </a:endParaRPr>
          </a:p>
        </p:txBody>
      </p:sp>
      <p:sp>
        <p:nvSpPr>
          <p:cNvPr id="35" name="TekstSylinder 54"/>
          <p:cNvSpPr txBox="1"/>
          <p:nvPr/>
        </p:nvSpPr>
        <p:spPr>
          <a:xfrm>
            <a:off x="2248863" y="3974715"/>
            <a:ext cx="2593959" cy="1323439"/>
          </a:xfrm>
          <a:prstGeom prst="rect">
            <a:avLst/>
          </a:prstGeom>
          <a:noFill/>
        </p:spPr>
        <p:txBody>
          <a:bodyPr wrap="square" rtlCol="0">
            <a:spAutoFit/>
          </a:bodyPr>
          <a:lstStyle/>
          <a:p>
            <a:pPr>
              <a:defRPr/>
            </a:pPr>
            <a:r>
              <a:rPr lang="nb-NO" sz="2000" b="1" dirty="0" err="1">
                <a:solidFill>
                  <a:srgbClr val="6E87A2"/>
                </a:solidFill>
                <a:latin typeface="Arial" panose="020B0604020202020204"/>
              </a:rPr>
              <a:t>mar</a:t>
            </a:r>
            <a:r>
              <a:rPr lang="nb-NO" sz="2000" b="1" dirty="0">
                <a:solidFill>
                  <a:srgbClr val="6E87A2"/>
                </a:solidFill>
                <a:latin typeface="Arial" panose="020B0604020202020204"/>
              </a:rPr>
              <a:t> 2019</a:t>
            </a:r>
          </a:p>
          <a:p>
            <a:pPr>
              <a:defRPr/>
            </a:pPr>
            <a:r>
              <a:rPr lang="nb-NO" sz="2000" b="1" dirty="0">
                <a:solidFill>
                  <a:srgbClr val="54616C">
                    <a:lumMod val="75000"/>
                  </a:srgbClr>
                </a:solidFill>
                <a:latin typeface="Arial" panose="020B0604020202020204"/>
              </a:rPr>
              <a:t>Avtale- spesialister</a:t>
            </a:r>
            <a:br>
              <a:rPr lang="nb-NO" sz="2000"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klare for å motta og sende</a:t>
            </a:r>
            <a:endParaRPr lang="en-US" sz="2000" dirty="0">
              <a:solidFill>
                <a:srgbClr val="54616C">
                  <a:lumMod val="75000"/>
                </a:srgbClr>
              </a:solidFill>
              <a:latin typeface="Arial" panose="020B0604020202020204"/>
            </a:endParaRPr>
          </a:p>
        </p:txBody>
      </p:sp>
      <p:cxnSp>
        <p:nvCxnSpPr>
          <p:cNvPr id="39" name="Straight Connector 22"/>
          <p:cNvCxnSpPr/>
          <p:nvPr/>
        </p:nvCxnSpPr>
        <p:spPr>
          <a:xfrm>
            <a:off x="3476169" y="6246293"/>
            <a:ext cx="0" cy="652660"/>
          </a:xfrm>
          <a:prstGeom prst="line">
            <a:avLst/>
          </a:prstGeom>
          <a:ln w="12700">
            <a:solidFill>
              <a:srgbClr val="6E87A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22"/>
          <p:cNvCxnSpPr/>
          <p:nvPr/>
        </p:nvCxnSpPr>
        <p:spPr>
          <a:xfrm>
            <a:off x="6370941" y="5501645"/>
            <a:ext cx="0" cy="652660"/>
          </a:xfrm>
          <a:prstGeom prst="line">
            <a:avLst/>
          </a:prstGeom>
          <a:ln w="12700">
            <a:solidFill>
              <a:srgbClr val="6E87A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22"/>
          <p:cNvCxnSpPr/>
          <p:nvPr/>
        </p:nvCxnSpPr>
        <p:spPr>
          <a:xfrm>
            <a:off x="15700262" y="5501643"/>
            <a:ext cx="0" cy="652660"/>
          </a:xfrm>
          <a:prstGeom prst="line">
            <a:avLst/>
          </a:prstGeom>
          <a:ln w="12700">
            <a:solidFill>
              <a:srgbClr val="6E87A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22"/>
          <p:cNvCxnSpPr/>
          <p:nvPr/>
        </p:nvCxnSpPr>
        <p:spPr>
          <a:xfrm>
            <a:off x="13376005" y="6328781"/>
            <a:ext cx="0" cy="652660"/>
          </a:xfrm>
          <a:prstGeom prst="line">
            <a:avLst/>
          </a:prstGeom>
          <a:ln w="12700">
            <a:solidFill>
              <a:srgbClr val="6E87A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22"/>
          <p:cNvCxnSpPr/>
          <p:nvPr/>
        </p:nvCxnSpPr>
        <p:spPr>
          <a:xfrm>
            <a:off x="2480876" y="5567139"/>
            <a:ext cx="0" cy="652660"/>
          </a:xfrm>
          <a:prstGeom prst="line">
            <a:avLst/>
          </a:prstGeom>
          <a:ln w="12700">
            <a:solidFill>
              <a:srgbClr val="6E87A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35"/>
          <p:cNvCxnSpPr/>
          <p:nvPr/>
        </p:nvCxnSpPr>
        <p:spPr>
          <a:xfrm>
            <a:off x="14257682" y="6231318"/>
            <a:ext cx="4319009" cy="7382"/>
          </a:xfrm>
          <a:prstGeom prst="line">
            <a:avLst/>
          </a:prstGeom>
          <a:ln w="139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kstSylinder 2"/>
          <p:cNvSpPr txBox="1"/>
          <p:nvPr/>
        </p:nvSpPr>
        <p:spPr>
          <a:xfrm>
            <a:off x="1982875" y="1556606"/>
            <a:ext cx="7237853" cy="646331"/>
          </a:xfrm>
          <a:prstGeom prst="rect">
            <a:avLst/>
          </a:prstGeom>
          <a:noFill/>
        </p:spPr>
        <p:txBody>
          <a:bodyPr wrap="square" rtlCol="0">
            <a:spAutoFit/>
          </a:bodyPr>
          <a:lstStyle/>
          <a:p>
            <a:r>
              <a:rPr lang="nb-NO" b="1" dirty="0">
                <a:solidFill>
                  <a:srgbClr val="2C3845"/>
                </a:solidFill>
                <a:latin typeface="Arial" panose="020B0604020202020204"/>
              </a:rPr>
              <a:t>Nye standarder for henvisning</a:t>
            </a:r>
          </a:p>
        </p:txBody>
      </p:sp>
    </p:spTree>
    <p:extLst>
      <p:ext uri="{BB962C8B-B14F-4D97-AF65-F5344CB8AC3E}">
        <p14:creationId xmlns:p14="http://schemas.microsoft.com/office/powerpoint/2010/main" val="3104382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emkant 1"/>
          <p:cNvSpPr/>
          <p:nvPr/>
        </p:nvSpPr>
        <p:spPr>
          <a:xfrm>
            <a:off x="2878186" y="4055349"/>
            <a:ext cx="18986476" cy="6106202"/>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cxnSp>
        <p:nvCxnSpPr>
          <p:cNvPr id="34" name="Rett linje 33"/>
          <p:cNvCxnSpPr/>
          <p:nvPr/>
        </p:nvCxnSpPr>
        <p:spPr>
          <a:xfrm flipV="1">
            <a:off x="12890718" y="3301178"/>
            <a:ext cx="33626" cy="609174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Femkant 2"/>
          <p:cNvSpPr/>
          <p:nvPr/>
        </p:nvSpPr>
        <p:spPr>
          <a:xfrm>
            <a:off x="7915091" y="4740444"/>
            <a:ext cx="10610245" cy="117671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4" name="Femkant 3"/>
          <p:cNvSpPr/>
          <p:nvPr/>
        </p:nvSpPr>
        <p:spPr>
          <a:xfrm>
            <a:off x="12890719" y="6602253"/>
            <a:ext cx="5634613" cy="117671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5" name="Femkant 4"/>
          <p:cNvSpPr/>
          <p:nvPr/>
        </p:nvSpPr>
        <p:spPr>
          <a:xfrm>
            <a:off x="7915091" y="8495000"/>
            <a:ext cx="10610245" cy="1176715"/>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7" name="TekstSylinder 6"/>
          <p:cNvSpPr txBox="1"/>
          <p:nvPr/>
        </p:nvSpPr>
        <p:spPr>
          <a:xfrm>
            <a:off x="13060290" y="6843310"/>
            <a:ext cx="4566605" cy="646331"/>
          </a:xfrm>
          <a:prstGeom prst="rect">
            <a:avLst/>
          </a:prstGeom>
          <a:noFill/>
        </p:spPr>
        <p:txBody>
          <a:bodyPr wrap="square" rtlCol="0">
            <a:spAutoFit/>
          </a:bodyPr>
          <a:lstStyle/>
          <a:p>
            <a:pPr algn="ctr"/>
            <a:r>
              <a:rPr lang="nb-NO" dirty="0">
                <a:solidFill>
                  <a:srgbClr val="2C3845"/>
                </a:solidFill>
                <a:latin typeface="Arial" panose="020B0604020202020204"/>
              </a:rPr>
              <a:t>Viderehenvisning</a:t>
            </a:r>
            <a:endParaRPr lang="en-US" dirty="0">
              <a:solidFill>
                <a:srgbClr val="2C3845"/>
              </a:solidFill>
              <a:latin typeface="Arial" panose="020B0604020202020204"/>
            </a:endParaRPr>
          </a:p>
        </p:txBody>
      </p:sp>
      <p:cxnSp>
        <p:nvCxnSpPr>
          <p:cNvPr id="10" name="Rett linje 9"/>
          <p:cNvCxnSpPr/>
          <p:nvPr/>
        </p:nvCxnSpPr>
        <p:spPr>
          <a:xfrm flipV="1">
            <a:off x="18525332" y="3301177"/>
            <a:ext cx="0" cy="580851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ombe 14"/>
          <p:cNvSpPr/>
          <p:nvPr/>
        </p:nvSpPr>
        <p:spPr>
          <a:xfrm>
            <a:off x="18345141" y="5161344"/>
            <a:ext cx="365736" cy="369308"/>
          </a:xfrm>
          <a:prstGeom prst="diamon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16" name="Rombe 15"/>
          <p:cNvSpPr/>
          <p:nvPr/>
        </p:nvSpPr>
        <p:spPr>
          <a:xfrm>
            <a:off x="18345141" y="7005956"/>
            <a:ext cx="365736" cy="369308"/>
          </a:xfrm>
          <a:prstGeom prst="diamon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17" name="Rombe 16"/>
          <p:cNvSpPr/>
          <p:nvPr/>
        </p:nvSpPr>
        <p:spPr>
          <a:xfrm>
            <a:off x="18355761" y="8896347"/>
            <a:ext cx="365736" cy="369308"/>
          </a:xfrm>
          <a:prstGeom prst="diamond">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20" name="TekstSylinder 19"/>
          <p:cNvSpPr txBox="1"/>
          <p:nvPr/>
        </p:nvSpPr>
        <p:spPr>
          <a:xfrm>
            <a:off x="18345141" y="2597244"/>
            <a:ext cx="2846383" cy="646331"/>
          </a:xfrm>
          <a:prstGeom prst="rect">
            <a:avLst/>
          </a:prstGeom>
          <a:noFill/>
        </p:spPr>
        <p:txBody>
          <a:bodyPr wrap="square" rtlCol="0">
            <a:spAutoFit/>
          </a:bodyPr>
          <a:lstStyle/>
          <a:p>
            <a:r>
              <a:rPr lang="nb-NO" dirty="0">
                <a:solidFill>
                  <a:srgbClr val="2C3845"/>
                </a:solidFill>
                <a:latin typeface="Arial" panose="020B0604020202020204"/>
              </a:rPr>
              <a:t>31.12.2020</a:t>
            </a:r>
            <a:endParaRPr lang="en-US" dirty="0">
              <a:solidFill>
                <a:srgbClr val="2C3845"/>
              </a:solidFill>
              <a:latin typeface="Arial" panose="020B0604020202020204"/>
            </a:endParaRPr>
          </a:p>
        </p:txBody>
      </p:sp>
      <p:sp>
        <p:nvSpPr>
          <p:cNvPr id="31" name="TekstSylinder 30"/>
          <p:cNvSpPr txBox="1"/>
          <p:nvPr/>
        </p:nvSpPr>
        <p:spPr>
          <a:xfrm>
            <a:off x="12828988" y="2626742"/>
            <a:ext cx="2846383" cy="646331"/>
          </a:xfrm>
          <a:prstGeom prst="rect">
            <a:avLst/>
          </a:prstGeom>
          <a:noFill/>
        </p:spPr>
        <p:txBody>
          <a:bodyPr wrap="square" rtlCol="0">
            <a:spAutoFit/>
          </a:bodyPr>
          <a:lstStyle/>
          <a:p>
            <a:r>
              <a:rPr lang="nb-NO" dirty="0">
                <a:solidFill>
                  <a:srgbClr val="2C3845"/>
                </a:solidFill>
                <a:latin typeface="Arial" panose="020B0604020202020204"/>
              </a:rPr>
              <a:t>01.10.2020</a:t>
            </a:r>
            <a:endParaRPr lang="en-US" dirty="0">
              <a:solidFill>
                <a:srgbClr val="2C3845"/>
              </a:solidFill>
              <a:latin typeface="Arial" panose="020B0604020202020204"/>
            </a:endParaRPr>
          </a:p>
        </p:txBody>
      </p:sp>
      <p:sp>
        <p:nvSpPr>
          <p:cNvPr id="32" name="TekstSylinder 31"/>
          <p:cNvSpPr txBox="1"/>
          <p:nvPr/>
        </p:nvSpPr>
        <p:spPr>
          <a:xfrm>
            <a:off x="7910069" y="2597244"/>
            <a:ext cx="2846383" cy="646331"/>
          </a:xfrm>
          <a:prstGeom prst="rect">
            <a:avLst/>
          </a:prstGeom>
          <a:noFill/>
        </p:spPr>
        <p:txBody>
          <a:bodyPr wrap="square" rtlCol="0">
            <a:spAutoFit/>
          </a:bodyPr>
          <a:lstStyle/>
          <a:p>
            <a:r>
              <a:rPr lang="nb-NO" dirty="0">
                <a:solidFill>
                  <a:srgbClr val="2C3845"/>
                </a:solidFill>
                <a:latin typeface="Arial" panose="020B0604020202020204"/>
              </a:rPr>
              <a:t>01.07.2020</a:t>
            </a:r>
            <a:endParaRPr lang="en-US" dirty="0">
              <a:solidFill>
                <a:srgbClr val="2C3845"/>
              </a:solidFill>
              <a:latin typeface="Arial" panose="020B0604020202020204"/>
            </a:endParaRPr>
          </a:p>
        </p:txBody>
      </p:sp>
      <p:cxnSp>
        <p:nvCxnSpPr>
          <p:cNvPr id="35" name="Rett linje 34"/>
          <p:cNvCxnSpPr/>
          <p:nvPr/>
        </p:nvCxnSpPr>
        <p:spPr>
          <a:xfrm flipH="1" flipV="1">
            <a:off x="7910069" y="3301177"/>
            <a:ext cx="5020" cy="631892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kstSylinder 7"/>
          <p:cNvSpPr txBox="1"/>
          <p:nvPr/>
        </p:nvSpPr>
        <p:spPr>
          <a:xfrm>
            <a:off x="8757874" y="8714050"/>
            <a:ext cx="8924679" cy="646331"/>
          </a:xfrm>
          <a:prstGeom prst="rect">
            <a:avLst/>
          </a:prstGeom>
          <a:noFill/>
        </p:spPr>
        <p:txBody>
          <a:bodyPr wrap="square" rtlCol="0">
            <a:spAutoFit/>
          </a:bodyPr>
          <a:lstStyle/>
          <a:p>
            <a:pPr algn="ctr"/>
            <a:r>
              <a:rPr lang="nb-NO" dirty="0">
                <a:solidFill>
                  <a:srgbClr val="2C3845"/>
                </a:solidFill>
                <a:latin typeface="Arial" panose="020B0604020202020204"/>
              </a:rPr>
              <a:t>Status på henvisning</a:t>
            </a:r>
            <a:endParaRPr lang="en-US" dirty="0">
              <a:solidFill>
                <a:srgbClr val="2C3845"/>
              </a:solidFill>
              <a:latin typeface="Arial" panose="020B0604020202020204"/>
            </a:endParaRPr>
          </a:p>
        </p:txBody>
      </p:sp>
      <p:sp>
        <p:nvSpPr>
          <p:cNvPr id="6" name="TekstSylinder 5"/>
          <p:cNvSpPr txBox="1"/>
          <p:nvPr/>
        </p:nvSpPr>
        <p:spPr>
          <a:xfrm>
            <a:off x="8166141" y="4981501"/>
            <a:ext cx="9516410" cy="646331"/>
          </a:xfrm>
          <a:prstGeom prst="rect">
            <a:avLst/>
          </a:prstGeom>
          <a:noFill/>
        </p:spPr>
        <p:txBody>
          <a:bodyPr wrap="square" rtlCol="0">
            <a:spAutoFit/>
          </a:bodyPr>
          <a:lstStyle/>
          <a:p>
            <a:pPr algn="ctr"/>
            <a:r>
              <a:rPr lang="nb-NO" dirty="0">
                <a:solidFill>
                  <a:srgbClr val="2C3845"/>
                </a:solidFill>
                <a:latin typeface="Arial" panose="020B0604020202020204"/>
              </a:rPr>
              <a:t>Henvisning ny tilstand</a:t>
            </a:r>
            <a:endParaRPr lang="en-US" dirty="0">
              <a:solidFill>
                <a:srgbClr val="2C3845"/>
              </a:solidFill>
              <a:latin typeface="Arial" panose="020B0604020202020204"/>
            </a:endParaRPr>
          </a:p>
        </p:txBody>
      </p:sp>
    </p:spTree>
    <p:extLst>
      <p:ext uri="{BB962C8B-B14F-4D97-AF65-F5344CB8AC3E}">
        <p14:creationId xmlns:p14="http://schemas.microsoft.com/office/powerpoint/2010/main" val="227872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a:t>Godkjent for Henvisning ny tilstand:</a:t>
            </a:r>
          </a:p>
          <a:p>
            <a:pPr lvl="1"/>
            <a:r>
              <a:rPr lang="nb-NO" dirty="0" err="1"/>
              <a:t>ARKo</a:t>
            </a:r>
            <a:r>
              <a:rPr lang="nb-NO" dirty="0"/>
              <a:t> Helse, </a:t>
            </a:r>
            <a:r>
              <a:rPr lang="nb-NO" dirty="0" err="1"/>
              <a:t>Promed</a:t>
            </a:r>
            <a:r>
              <a:rPr lang="nb-NO" dirty="0"/>
              <a:t>, </a:t>
            </a:r>
            <a:r>
              <a:rPr lang="nb-NO" dirty="0" err="1"/>
              <a:t>Dentica</a:t>
            </a:r>
            <a:r>
              <a:rPr lang="nb-NO" dirty="0"/>
              <a:t>, </a:t>
            </a:r>
            <a:r>
              <a:rPr lang="nb-NO" dirty="0" err="1"/>
              <a:t>Orthodontis</a:t>
            </a:r>
            <a:endParaRPr lang="nb-NO" dirty="0"/>
          </a:p>
          <a:p>
            <a:pPr marL="914354" lvl="1" indent="0">
              <a:buNone/>
            </a:pPr>
            <a:endParaRPr lang="nb-NO" dirty="0"/>
          </a:p>
          <a:p>
            <a:r>
              <a:rPr lang="nb-NO" dirty="0"/>
              <a:t>Godkjent for Viderehenvisning:</a:t>
            </a:r>
          </a:p>
          <a:p>
            <a:pPr lvl="1"/>
            <a:r>
              <a:rPr lang="nb-NO" dirty="0" err="1"/>
              <a:t>ARKo</a:t>
            </a:r>
            <a:r>
              <a:rPr lang="nb-NO" dirty="0"/>
              <a:t> Helse</a:t>
            </a:r>
          </a:p>
          <a:p>
            <a:pPr lvl="1"/>
            <a:endParaRPr lang="nb-NO" dirty="0"/>
          </a:p>
          <a:p>
            <a:r>
              <a:rPr lang="nb-NO" dirty="0"/>
              <a:t>Godkjent for Status på henvisning</a:t>
            </a:r>
          </a:p>
          <a:p>
            <a:pPr lvl="1"/>
            <a:r>
              <a:rPr lang="nb-NO" dirty="0" err="1"/>
              <a:t>ARKo</a:t>
            </a:r>
            <a:r>
              <a:rPr lang="nb-NO" dirty="0"/>
              <a:t> Helse</a:t>
            </a:r>
          </a:p>
        </p:txBody>
      </p:sp>
      <p:sp>
        <p:nvSpPr>
          <p:cNvPr id="3" name="Plassholder for tekst 2"/>
          <p:cNvSpPr>
            <a:spLocks noGrp="1"/>
          </p:cNvSpPr>
          <p:nvPr>
            <p:ph type="body" sz="quarter" idx="10"/>
          </p:nvPr>
        </p:nvSpPr>
        <p:spPr/>
        <p:txBody>
          <a:bodyPr/>
          <a:lstStyle/>
          <a:p>
            <a:r>
              <a:rPr lang="nb-NO" dirty="0"/>
              <a:t>Nye standarder for henvisning</a:t>
            </a:r>
          </a:p>
        </p:txBody>
      </p:sp>
    </p:spTree>
    <p:extLst>
      <p:ext uri="{BB962C8B-B14F-4D97-AF65-F5344CB8AC3E}">
        <p14:creationId xmlns:p14="http://schemas.microsoft.com/office/powerpoint/2010/main" val="401349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dirty="0"/>
          </a:p>
          <a:p>
            <a:r>
              <a:rPr lang="nb-NO" dirty="0"/>
              <a:t>En felles adresseringsmetode som sikrer en enhetlig og robust adressering når elektroniske meldinger benyttes i samhandling i helse- og omsorgstjenesten, uavhengig av hvordan virksomhetene er organisert</a:t>
            </a:r>
          </a:p>
          <a:p>
            <a:r>
              <a:rPr lang="nb-NO" sz="6000" dirty="0"/>
              <a:t>Gjør det enklere for helsepersonell å finne riktig mottaker i Adresseregisteret, og øker dermed tryggheten for at elektroniske meldinger kommer frem til riktig mottaker.</a:t>
            </a:r>
          </a:p>
        </p:txBody>
      </p:sp>
      <p:sp>
        <p:nvSpPr>
          <p:cNvPr id="3" name="Plassholder for tekst 2"/>
          <p:cNvSpPr>
            <a:spLocks noGrp="1"/>
          </p:cNvSpPr>
          <p:nvPr>
            <p:ph type="body" sz="quarter" idx="10"/>
          </p:nvPr>
        </p:nvSpPr>
        <p:spPr/>
        <p:txBody>
          <a:bodyPr/>
          <a:lstStyle/>
          <a:p>
            <a:r>
              <a:rPr lang="nb-NO" dirty="0"/>
              <a:t>Tjenestebasert adressering</a:t>
            </a:r>
          </a:p>
        </p:txBody>
      </p:sp>
    </p:spTree>
    <p:extLst>
      <p:ext uri="{BB962C8B-B14F-4D97-AF65-F5344CB8AC3E}">
        <p14:creationId xmlns:p14="http://schemas.microsoft.com/office/powerpoint/2010/main" val="6730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1"/>
          </p:nvPr>
        </p:nvSpPr>
        <p:spPr/>
        <p:txBody>
          <a:bodyPr/>
          <a:lstStyle/>
          <a:p>
            <a:r>
              <a:rPr lang="nb-NO" dirty="0"/>
              <a:t>Tjenestebasert adressering</a:t>
            </a:r>
          </a:p>
        </p:txBody>
      </p:sp>
      <p:pic>
        <p:nvPicPr>
          <p:cNvPr id="5" name="Picture 4"/>
          <p:cNvPicPr>
            <a:picLocks noGrp="1" noChangeAspect="1"/>
          </p:cNvPicPr>
          <p:nvPr>
            <p:ph idx="10"/>
          </p:nvPr>
        </p:nvPicPr>
        <p:blipFill>
          <a:blip r:embed="rId3"/>
          <a:stretch>
            <a:fillRect/>
          </a:stretch>
        </p:blipFill>
        <p:spPr>
          <a:xfrm>
            <a:off x="1904876" y="4030394"/>
            <a:ext cx="20572661" cy="6077460"/>
          </a:xfrm>
          <a:prstGeom prst="rect">
            <a:avLst/>
          </a:prstGeom>
        </p:spPr>
      </p:pic>
    </p:spTree>
    <p:extLst>
      <p:ext uri="{BB962C8B-B14F-4D97-AF65-F5344CB8AC3E}">
        <p14:creationId xmlns:p14="http://schemas.microsoft.com/office/powerpoint/2010/main" val="146770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46"/>
            <a:ext cx="38663541" cy="25775694"/>
          </a:xfrm>
          <a:prstGeom prst="rect">
            <a:avLst/>
          </a:prstGeom>
        </p:spPr>
      </p:pic>
      <p:sp>
        <p:nvSpPr>
          <p:cNvPr id="203" name="TextBox 202"/>
          <p:cNvSpPr txBox="1"/>
          <p:nvPr/>
        </p:nvSpPr>
        <p:spPr>
          <a:xfrm>
            <a:off x="3733556" y="2512801"/>
            <a:ext cx="16156482" cy="1077218"/>
          </a:xfrm>
          <a:prstGeom prst="rect">
            <a:avLst/>
          </a:prstGeom>
          <a:noFill/>
        </p:spPr>
        <p:txBody>
          <a:bodyPr wrap="square" rtlCol="0">
            <a:spAutoFit/>
          </a:bodyPr>
          <a:lstStyle/>
          <a:p>
            <a:r>
              <a:rPr lang="nb-NO" sz="6400" dirty="0">
                <a:solidFill>
                  <a:srgbClr val="54616C">
                    <a:lumMod val="50000"/>
                  </a:srgbClr>
                </a:solidFill>
                <a:latin typeface="Arial" panose="020B0604020202020204"/>
              </a:rPr>
              <a:t>NB: 31.12.2019</a:t>
            </a:r>
          </a:p>
        </p:txBody>
      </p:sp>
      <p:sp>
        <p:nvSpPr>
          <p:cNvPr id="206" name="Title 7"/>
          <p:cNvSpPr txBox="1">
            <a:spLocks/>
          </p:cNvSpPr>
          <p:nvPr/>
        </p:nvSpPr>
        <p:spPr>
          <a:xfrm>
            <a:off x="3733556" y="1992531"/>
            <a:ext cx="18537619" cy="986852"/>
          </a:xfrm>
          <a:prstGeom prst="rect">
            <a:avLst/>
          </a:prstGeom>
        </p:spPr>
        <p:txBody>
          <a:bodyPr/>
          <a:lstStyle>
            <a:lvl1pPr algn="l" defTabSz="914400" rtl="0" eaLnBrk="1" latinLnBrk="0" hangingPunct="1">
              <a:lnSpc>
                <a:spcPct val="90000"/>
              </a:lnSpc>
              <a:spcBef>
                <a:spcPct val="0"/>
              </a:spcBef>
              <a:buNone/>
              <a:defRPr sz="2400" kern="1200">
                <a:solidFill>
                  <a:schemeClr val="accent6"/>
                </a:solidFill>
                <a:latin typeface="+mj-lt"/>
                <a:ea typeface="+mj-ea"/>
                <a:cs typeface="+mj-cs"/>
              </a:defRPr>
            </a:lvl1pPr>
          </a:lstStyle>
          <a:p>
            <a:pPr defTabSz="1828709"/>
            <a:r>
              <a:rPr lang="nb-NO" sz="3600" dirty="0">
                <a:solidFill>
                  <a:srgbClr val="54616C">
                    <a:lumMod val="50000"/>
                  </a:srgbClr>
                </a:solidFill>
                <a:latin typeface="Arial" panose="020B0604020202020204"/>
              </a:rPr>
              <a:t>Innføring av Tjenestebasert adressering</a:t>
            </a:r>
          </a:p>
        </p:txBody>
      </p:sp>
      <p:sp>
        <p:nvSpPr>
          <p:cNvPr id="207" name="Freeform 13"/>
          <p:cNvSpPr>
            <a:spLocks noEditPoints="1"/>
          </p:cNvSpPr>
          <p:nvPr/>
        </p:nvSpPr>
        <p:spPr bwMode="auto">
          <a:xfrm>
            <a:off x="2781117" y="2450779"/>
            <a:ext cx="952438" cy="1057207"/>
          </a:xfrm>
          <a:custGeom>
            <a:avLst/>
            <a:gdLst>
              <a:gd name="T0" fmla="*/ 108 w 144"/>
              <a:gd name="T1" fmla="*/ 80 h 160"/>
              <a:gd name="T2" fmla="*/ 100 w 144"/>
              <a:gd name="T3" fmla="*/ 72 h 160"/>
              <a:gd name="T4" fmla="*/ 61 w 144"/>
              <a:gd name="T5" fmla="*/ 111 h 160"/>
              <a:gd name="T6" fmla="*/ 44 w 144"/>
              <a:gd name="T7" fmla="*/ 94 h 160"/>
              <a:gd name="T8" fmla="*/ 35 w 144"/>
              <a:gd name="T9" fmla="*/ 103 h 160"/>
              <a:gd name="T10" fmla="*/ 61 w 144"/>
              <a:gd name="T11" fmla="*/ 128 h 160"/>
              <a:gd name="T12" fmla="*/ 108 w 144"/>
              <a:gd name="T13" fmla="*/ 80 h 160"/>
              <a:gd name="T14" fmla="*/ 128 w 144"/>
              <a:gd name="T15" fmla="*/ 16 h 160"/>
              <a:gd name="T16" fmla="*/ 120 w 144"/>
              <a:gd name="T17" fmla="*/ 16 h 160"/>
              <a:gd name="T18" fmla="*/ 120 w 144"/>
              <a:gd name="T19" fmla="*/ 0 h 160"/>
              <a:gd name="T20" fmla="*/ 104 w 144"/>
              <a:gd name="T21" fmla="*/ 0 h 160"/>
              <a:gd name="T22" fmla="*/ 104 w 144"/>
              <a:gd name="T23" fmla="*/ 16 h 160"/>
              <a:gd name="T24" fmla="*/ 40 w 144"/>
              <a:gd name="T25" fmla="*/ 16 h 160"/>
              <a:gd name="T26" fmla="*/ 40 w 144"/>
              <a:gd name="T27" fmla="*/ 0 h 160"/>
              <a:gd name="T28" fmla="*/ 24 w 144"/>
              <a:gd name="T29" fmla="*/ 0 h 160"/>
              <a:gd name="T30" fmla="*/ 24 w 144"/>
              <a:gd name="T31" fmla="*/ 16 h 160"/>
              <a:gd name="T32" fmla="*/ 16 w 144"/>
              <a:gd name="T33" fmla="*/ 16 h 160"/>
              <a:gd name="T34" fmla="*/ 0 w 144"/>
              <a:gd name="T35" fmla="*/ 32 h 160"/>
              <a:gd name="T36" fmla="*/ 0 w 144"/>
              <a:gd name="T37" fmla="*/ 144 h 160"/>
              <a:gd name="T38" fmla="*/ 16 w 144"/>
              <a:gd name="T39" fmla="*/ 160 h 160"/>
              <a:gd name="T40" fmla="*/ 128 w 144"/>
              <a:gd name="T41" fmla="*/ 160 h 160"/>
              <a:gd name="T42" fmla="*/ 144 w 144"/>
              <a:gd name="T43" fmla="*/ 144 h 160"/>
              <a:gd name="T44" fmla="*/ 144 w 144"/>
              <a:gd name="T45" fmla="*/ 32 h 160"/>
              <a:gd name="T46" fmla="*/ 128 w 144"/>
              <a:gd name="T47" fmla="*/ 16 h 160"/>
              <a:gd name="T48" fmla="*/ 128 w 144"/>
              <a:gd name="T49" fmla="*/ 144 h 160"/>
              <a:gd name="T50" fmla="*/ 16 w 144"/>
              <a:gd name="T51" fmla="*/ 144 h 160"/>
              <a:gd name="T52" fmla="*/ 16 w 144"/>
              <a:gd name="T53" fmla="*/ 56 h 160"/>
              <a:gd name="T54" fmla="*/ 128 w 144"/>
              <a:gd name="T55" fmla="*/ 56 h 160"/>
              <a:gd name="T56" fmla="*/ 128 w 144"/>
              <a:gd name="T57"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160">
                <a:moveTo>
                  <a:pt x="108" y="80"/>
                </a:moveTo>
                <a:cubicBezTo>
                  <a:pt x="100" y="72"/>
                  <a:pt x="100" y="72"/>
                  <a:pt x="100" y="72"/>
                </a:cubicBezTo>
                <a:cubicBezTo>
                  <a:pt x="61" y="111"/>
                  <a:pt x="61" y="111"/>
                  <a:pt x="61" y="111"/>
                </a:cubicBezTo>
                <a:cubicBezTo>
                  <a:pt x="44" y="94"/>
                  <a:pt x="44" y="94"/>
                  <a:pt x="44" y="94"/>
                </a:cubicBezTo>
                <a:cubicBezTo>
                  <a:pt x="35" y="103"/>
                  <a:pt x="35" y="103"/>
                  <a:pt x="35" y="103"/>
                </a:cubicBezTo>
                <a:cubicBezTo>
                  <a:pt x="61" y="128"/>
                  <a:pt x="61" y="128"/>
                  <a:pt x="61" y="128"/>
                </a:cubicBezTo>
                <a:lnTo>
                  <a:pt x="108" y="80"/>
                </a:lnTo>
                <a:close/>
                <a:moveTo>
                  <a:pt x="128" y="16"/>
                </a:moveTo>
                <a:cubicBezTo>
                  <a:pt x="120" y="16"/>
                  <a:pt x="120" y="16"/>
                  <a:pt x="120" y="16"/>
                </a:cubicBezTo>
                <a:cubicBezTo>
                  <a:pt x="120" y="0"/>
                  <a:pt x="120" y="0"/>
                  <a:pt x="120" y="0"/>
                </a:cubicBezTo>
                <a:cubicBezTo>
                  <a:pt x="104" y="0"/>
                  <a:pt x="104" y="0"/>
                  <a:pt x="104" y="0"/>
                </a:cubicBezTo>
                <a:cubicBezTo>
                  <a:pt x="104" y="16"/>
                  <a:pt x="104" y="16"/>
                  <a:pt x="104" y="16"/>
                </a:cubicBezTo>
                <a:cubicBezTo>
                  <a:pt x="40" y="16"/>
                  <a:pt x="40" y="16"/>
                  <a:pt x="40" y="16"/>
                </a:cubicBezTo>
                <a:cubicBezTo>
                  <a:pt x="40" y="0"/>
                  <a:pt x="40" y="0"/>
                  <a:pt x="40" y="0"/>
                </a:cubicBezTo>
                <a:cubicBezTo>
                  <a:pt x="24" y="0"/>
                  <a:pt x="24" y="0"/>
                  <a:pt x="24" y="0"/>
                </a:cubicBezTo>
                <a:cubicBezTo>
                  <a:pt x="24" y="16"/>
                  <a:pt x="24" y="16"/>
                  <a:pt x="24" y="16"/>
                </a:cubicBezTo>
                <a:cubicBezTo>
                  <a:pt x="16" y="16"/>
                  <a:pt x="16" y="16"/>
                  <a:pt x="16" y="16"/>
                </a:cubicBezTo>
                <a:cubicBezTo>
                  <a:pt x="7" y="16"/>
                  <a:pt x="0" y="23"/>
                  <a:pt x="0" y="32"/>
                </a:cubicBezTo>
                <a:cubicBezTo>
                  <a:pt x="0" y="144"/>
                  <a:pt x="0" y="144"/>
                  <a:pt x="0" y="144"/>
                </a:cubicBezTo>
                <a:cubicBezTo>
                  <a:pt x="0" y="153"/>
                  <a:pt x="7" y="160"/>
                  <a:pt x="16" y="160"/>
                </a:cubicBezTo>
                <a:cubicBezTo>
                  <a:pt x="128" y="160"/>
                  <a:pt x="128" y="160"/>
                  <a:pt x="128" y="160"/>
                </a:cubicBezTo>
                <a:cubicBezTo>
                  <a:pt x="137" y="160"/>
                  <a:pt x="144" y="153"/>
                  <a:pt x="144" y="144"/>
                </a:cubicBezTo>
                <a:cubicBezTo>
                  <a:pt x="144" y="32"/>
                  <a:pt x="144" y="32"/>
                  <a:pt x="144" y="32"/>
                </a:cubicBezTo>
                <a:cubicBezTo>
                  <a:pt x="144" y="23"/>
                  <a:pt x="137" y="16"/>
                  <a:pt x="128" y="16"/>
                </a:cubicBezTo>
                <a:close/>
                <a:moveTo>
                  <a:pt x="128" y="144"/>
                </a:moveTo>
                <a:cubicBezTo>
                  <a:pt x="16" y="144"/>
                  <a:pt x="16" y="144"/>
                  <a:pt x="16" y="144"/>
                </a:cubicBezTo>
                <a:cubicBezTo>
                  <a:pt x="16" y="56"/>
                  <a:pt x="16" y="56"/>
                  <a:pt x="16" y="56"/>
                </a:cubicBezTo>
                <a:cubicBezTo>
                  <a:pt x="128" y="56"/>
                  <a:pt x="128" y="56"/>
                  <a:pt x="128" y="56"/>
                </a:cubicBezTo>
                <a:lnTo>
                  <a:pt x="128" y="144"/>
                </a:lnTo>
                <a:close/>
              </a:path>
            </a:pathLst>
          </a:custGeom>
          <a:solidFill>
            <a:schemeClr val="tx2">
              <a:lumMod val="50000"/>
            </a:schemeClr>
          </a:solidFill>
          <a:ln>
            <a:noFill/>
          </a:ln>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spTree>
    <p:extLst>
      <p:ext uri="{BB962C8B-B14F-4D97-AF65-F5344CB8AC3E}">
        <p14:creationId xmlns:p14="http://schemas.microsoft.com/office/powerpoint/2010/main" val="360364289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F0CB8E-AB74-4CE8-9347-D9DF906AC460}"/>
              </a:ext>
            </a:extLst>
          </p:cNvPr>
          <p:cNvSpPr>
            <a:spLocks noGrp="1"/>
          </p:cNvSpPr>
          <p:nvPr>
            <p:ph type="ctrTitle"/>
          </p:nvPr>
        </p:nvSpPr>
        <p:spPr/>
        <p:txBody>
          <a:bodyPr/>
          <a:lstStyle/>
          <a:p>
            <a:r>
              <a:rPr lang="nb-NO" dirty="0"/>
              <a:t>Sak 8/19 Orientering fra Direktoratet for </a:t>
            </a:r>
            <a:r>
              <a:rPr lang="nb-NO" dirty="0" err="1"/>
              <a:t>e-helse</a:t>
            </a:r>
            <a:endParaRPr lang="nb-NO" dirty="0"/>
          </a:p>
        </p:txBody>
      </p:sp>
      <p:sp>
        <p:nvSpPr>
          <p:cNvPr id="3" name="Undertittel 2">
            <a:extLst>
              <a:ext uri="{FF2B5EF4-FFF2-40B4-BE49-F238E27FC236}">
                <a16:creationId xmlns:a16="http://schemas.microsoft.com/office/drawing/2014/main" id="{B406F85C-1624-4CA6-B23C-FB7F65755B16}"/>
              </a:ext>
            </a:extLst>
          </p:cNvPr>
          <p:cNvSpPr>
            <a:spLocks noGrp="1"/>
          </p:cNvSpPr>
          <p:nvPr>
            <p:ph type="subTitle" idx="1"/>
          </p:nvPr>
        </p:nvSpPr>
        <p:spPr/>
        <p:txBody>
          <a:bodyPr/>
          <a:lstStyle/>
          <a:p>
            <a:endParaRPr lang="nb-NO"/>
          </a:p>
        </p:txBody>
      </p:sp>
      <p:sp>
        <p:nvSpPr>
          <p:cNvPr id="4" name="Plassholder for SmartArt 3">
            <a:extLst>
              <a:ext uri="{FF2B5EF4-FFF2-40B4-BE49-F238E27FC236}">
                <a16:creationId xmlns:a16="http://schemas.microsoft.com/office/drawing/2014/main" id="{D54C47BE-D299-485F-B35A-8E2E73025A7C}"/>
              </a:ext>
            </a:extLst>
          </p:cNvPr>
          <p:cNvSpPr>
            <a:spLocks noGrp="1"/>
          </p:cNvSpPr>
          <p:nvPr>
            <p:ph type="dgm" sz="quarter" idx="10"/>
          </p:nvPr>
        </p:nvSpPr>
        <p:spPr/>
      </p:sp>
    </p:spTree>
    <p:extLst>
      <p:ext uri="{BB962C8B-B14F-4D97-AF65-F5344CB8AC3E}">
        <p14:creationId xmlns:p14="http://schemas.microsoft.com/office/powerpoint/2010/main" val="4203392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008" y="-162399"/>
            <a:ext cx="29210432" cy="21907822"/>
          </a:xfrm>
          <a:prstGeom prst="rect">
            <a:avLst/>
          </a:prstGeom>
        </p:spPr>
      </p:pic>
      <p:sp>
        <p:nvSpPr>
          <p:cNvPr id="7" name="Trapezoid 6"/>
          <p:cNvSpPr/>
          <p:nvPr/>
        </p:nvSpPr>
        <p:spPr>
          <a:xfrm>
            <a:off x="4076437" y="4703346"/>
            <a:ext cx="16381933" cy="8667376"/>
          </a:xfrm>
          <a:prstGeom prst="trapezoid">
            <a:avLst>
              <a:gd name="adj" fmla="val 4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latin typeface="Arial" panose="020B0604020202020204"/>
            </a:endParaRPr>
          </a:p>
        </p:txBody>
      </p:sp>
      <p:sp>
        <p:nvSpPr>
          <p:cNvPr id="3" name="Tittel 2"/>
          <p:cNvSpPr txBox="1">
            <a:spLocks/>
          </p:cNvSpPr>
          <p:nvPr/>
        </p:nvSpPr>
        <p:spPr>
          <a:xfrm>
            <a:off x="2020111" y="1787307"/>
            <a:ext cx="17066747" cy="1398131"/>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pPr defTabSz="1828709"/>
            <a:r>
              <a:rPr lang="nb-NO" sz="6400" dirty="0">
                <a:solidFill>
                  <a:srgbClr val="FFFFFF"/>
                </a:solidFill>
                <a:latin typeface="Arial" panose="020B0604020202020204" pitchFamily="34" charset="0"/>
                <a:cs typeface="Arial" panose="020B0604020202020204" pitchFamily="34" charset="0"/>
              </a:rPr>
              <a:t>Utvikling helseforetak og private sykehus</a:t>
            </a:r>
          </a:p>
        </p:txBody>
      </p:sp>
      <p:sp>
        <p:nvSpPr>
          <p:cNvPr id="4" name="TekstSylinder 9"/>
          <p:cNvSpPr txBox="1"/>
          <p:nvPr/>
        </p:nvSpPr>
        <p:spPr>
          <a:xfrm>
            <a:off x="17215469" y="1048690"/>
            <a:ext cx="5257670" cy="646331"/>
          </a:xfrm>
          <a:prstGeom prst="rect">
            <a:avLst/>
          </a:prstGeom>
          <a:solidFill>
            <a:srgbClr val="1E9C92"/>
          </a:solidFill>
        </p:spPr>
        <p:txBody>
          <a:bodyPr wrap="square" rtlCol="0">
            <a:spAutoFit/>
          </a:bodyPr>
          <a:lstStyle/>
          <a:p>
            <a:pPr>
              <a:defRPr/>
            </a:pPr>
            <a:r>
              <a:rPr lang="nb-NO" dirty="0">
                <a:solidFill>
                  <a:prstClr val="white"/>
                </a:solidFill>
                <a:latin typeface="Calibri" panose="020F0502020204030204"/>
              </a:rPr>
              <a:t>KUN ADRESSERINGSAVVIK</a:t>
            </a:r>
          </a:p>
        </p:txBody>
      </p:sp>
      <p:sp>
        <p:nvSpPr>
          <p:cNvPr id="5" name="TextBox 4"/>
          <p:cNvSpPr txBox="1"/>
          <p:nvPr/>
        </p:nvSpPr>
        <p:spPr>
          <a:xfrm>
            <a:off x="2169724" y="2754580"/>
            <a:ext cx="10049190" cy="646331"/>
          </a:xfrm>
          <a:prstGeom prst="rect">
            <a:avLst/>
          </a:prstGeom>
          <a:noFill/>
        </p:spPr>
        <p:txBody>
          <a:bodyPr wrap="square" rtlCol="0">
            <a:spAutoFit/>
          </a:bodyPr>
          <a:lstStyle/>
          <a:p>
            <a:r>
              <a:rPr lang="nb-NO" dirty="0">
                <a:solidFill>
                  <a:srgbClr val="FFFFFF"/>
                </a:solidFill>
                <a:latin typeface="Arial" panose="020B0604020202020204"/>
              </a:rPr>
              <a:t>- Basis, Dialog og PLO-meldinger</a:t>
            </a:r>
          </a:p>
        </p:txBody>
      </p:sp>
      <p:pic>
        <p:nvPicPr>
          <p:cNvPr id="8" name="Bilde 7"/>
          <p:cNvPicPr>
            <a:picLocks noChangeAspect="1"/>
          </p:cNvPicPr>
          <p:nvPr/>
        </p:nvPicPr>
        <p:blipFill>
          <a:blip r:embed="rId4"/>
          <a:stretch>
            <a:fillRect/>
          </a:stretch>
        </p:blipFill>
        <p:spPr>
          <a:xfrm>
            <a:off x="4616899" y="4703347"/>
            <a:ext cx="14822535" cy="8196792"/>
          </a:xfrm>
          <a:prstGeom prst="rect">
            <a:avLst/>
          </a:prstGeom>
        </p:spPr>
      </p:pic>
    </p:spTree>
    <p:extLst>
      <p:ext uri="{BB962C8B-B14F-4D97-AF65-F5344CB8AC3E}">
        <p14:creationId xmlns:p14="http://schemas.microsoft.com/office/powerpoint/2010/main" val="3929596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008" y="-162399"/>
            <a:ext cx="29210432" cy="21907822"/>
          </a:xfrm>
          <a:prstGeom prst="rect">
            <a:avLst/>
          </a:prstGeom>
        </p:spPr>
      </p:pic>
      <p:sp>
        <p:nvSpPr>
          <p:cNvPr id="7" name="Trapezoid 6"/>
          <p:cNvSpPr/>
          <p:nvPr/>
        </p:nvSpPr>
        <p:spPr>
          <a:xfrm>
            <a:off x="4076437" y="4703346"/>
            <a:ext cx="16381933" cy="8667376"/>
          </a:xfrm>
          <a:prstGeom prst="trapezoid">
            <a:avLst>
              <a:gd name="adj" fmla="val 4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latin typeface="Arial" panose="020B0604020202020204"/>
            </a:endParaRPr>
          </a:p>
        </p:txBody>
      </p:sp>
      <p:sp>
        <p:nvSpPr>
          <p:cNvPr id="3" name="Tittel 2"/>
          <p:cNvSpPr txBox="1">
            <a:spLocks/>
          </p:cNvSpPr>
          <p:nvPr/>
        </p:nvSpPr>
        <p:spPr>
          <a:xfrm>
            <a:off x="2020110" y="1787307"/>
            <a:ext cx="18438260" cy="1398131"/>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pPr defTabSz="1828709"/>
            <a:r>
              <a:rPr lang="nb-NO" sz="6400" dirty="0">
                <a:solidFill>
                  <a:srgbClr val="FFFFFF"/>
                </a:solidFill>
                <a:latin typeface="Arial" panose="020B0604020202020204" pitchFamily="34" charset="0"/>
                <a:cs typeface="Arial" panose="020B0604020202020204" pitchFamily="34" charset="0"/>
              </a:rPr>
              <a:t>Utvikling privatpraktiserende aut. helsepersonell</a:t>
            </a:r>
          </a:p>
        </p:txBody>
      </p:sp>
      <p:sp>
        <p:nvSpPr>
          <p:cNvPr id="4" name="TekstSylinder 9"/>
          <p:cNvSpPr txBox="1"/>
          <p:nvPr/>
        </p:nvSpPr>
        <p:spPr>
          <a:xfrm>
            <a:off x="17215469" y="1048690"/>
            <a:ext cx="5257670" cy="646331"/>
          </a:xfrm>
          <a:prstGeom prst="rect">
            <a:avLst/>
          </a:prstGeom>
          <a:solidFill>
            <a:srgbClr val="1E9C92"/>
          </a:solidFill>
        </p:spPr>
        <p:txBody>
          <a:bodyPr wrap="square" rtlCol="0">
            <a:spAutoFit/>
          </a:bodyPr>
          <a:lstStyle/>
          <a:p>
            <a:pPr>
              <a:defRPr/>
            </a:pPr>
            <a:r>
              <a:rPr lang="nb-NO" dirty="0">
                <a:solidFill>
                  <a:prstClr val="white"/>
                </a:solidFill>
                <a:latin typeface="Calibri" panose="020F0502020204030204"/>
              </a:rPr>
              <a:t>KUN ADRESSERINGSAVVIK</a:t>
            </a:r>
          </a:p>
        </p:txBody>
      </p:sp>
      <p:sp>
        <p:nvSpPr>
          <p:cNvPr id="5" name="TextBox 4"/>
          <p:cNvSpPr txBox="1"/>
          <p:nvPr/>
        </p:nvSpPr>
        <p:spPr>
          <a:xfrm>
            <a:off x="2169724" y="2754580"/>
            <a:ext cx="10049190" cy="646331"/>
          </a:xfrm>
          <a:prstGeom prst="rect">
            <a:avLst/>
          </a:prstGeom>
          <a:noFill/>
        </p:spPr>
        <p:txBody>
          <a:bodyPr wrap="square" rtlCol="0">
            <a:spAutoFit/>
          </a:bodyPr>
          <a:lstStyle/>
          <a:p>
            <a:r>
              <a:rPr lang="nb-NO" dirty="0">
                <a:solidFill>
                  <a:srgbClr val="FFFFFF"/>
                </a:solidFill>
                <a:latin typeface="Arial" panose="020B0604020202020204"/>
              </a:rPr>
              <a:t>- Basis, Dialog og PLO-meldinger</a:t>
            </a:r>
          </a:p>
        </p:txBody>
      </p:sp>
      <p:pic>
        <p:nvPicPr>
          <p:cNvPr id="2" name="Bilde 1"/>
          <p:cNvPicPr>
            <a:picLocks noChangeAspect="1"/>
          </p:cNvPicPr>
          <p:nvPr/>
        </p:nvPicPr>
        <p:blipFill>
          <a:blip r:embed="rId4"/>
          <a:stretch>
            <a:fillRect/>
          </a:stretch>
        </p:blipFill>
        <p:spPr>
          <a:xfrm>
            <a:off x="4518366" y="4703347"/>
            <a:ext cx="15086556" cy="8242745"/>
          </a:xfrm>
          <a:prstGeom prst="rect">
            <a:avLst/>
          </a:prstGeom>
        </p:spPr>
      </p:pic>
    </p:spTree>
    <p:extLst>
      <p:ext uri="{BB962C8B-B14F-4D97-AF65-F5344CB8AC3E}">
        <p14:creationId xmlns:p14="http://schemas.microsoft.com/office/powerpoint/2010/main" val="2708023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008" y="-162399"/>
            <a:ext cx="29210432" cy="21907822"/>
          </a:xfrm>
          <a:prstGeom prst="rect">
            <a:avLst/>
          </a:prstGeom>
        </p:spPr>
      </p:pic>
      <p:sp>
        <p:nvSpPr>
          <p:cNvPr id="7" name="Trapezoid 6"/>
          <p:cNvSpPr/>
          <p:nvPr/>
        </p:nvSpPr>
        <p:spPr>
          <a:xfrm>
            <a:off x="4076437" y="4703346"/>
            <a:ext cx="16381933" cy="8667376"/>
          </a:xfrm>
          <a:prstGeom prst="trapezoid">
            <a:avLst>
              <a:gd name="adj" fmla="val 48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rgbClr val="FFFFFF"/>
              </a:solidFill>
              <a:latin typeface="Arial" panose="020B0604020202020204"/>
            </a:endParaRPr>
          </a:p>
        </p:txBody>
      </p:sp>
      <p:sp>
        <p:nvSpPr>
          <p:cNvPr id="3" name="Tittel 2"/>
          <p:cNvSpPr txBox="1">
            <a:spLocks/>
          </p:cNvSpPr>
          <p:nvPr/>
        </p:nvSpPr>
        <p:spPr>
          <a:xfrm>
            <a:off x="2020111" y="1787307"/>
            <a:ext cx="17066747" cy="1398131"/>
          </a:xfrm>
          <a:prstGeom prst="rect">
            <a:avLst/>
          </a:prstGeom>
        </p:spPr>
        <p:txBody>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pPr defTabSz="1828709"/>
            <a:r>
              <a:rPr lang="nb-NO" sz="6400" dirty="0">
                <a:solidFill>
                  <a:srgbClr val="FFFFFF"/>
                </a:solidFill>
                <a:latin typeface="Arial" panose="020B0604020202020204" pitchFamily="34" charset="0"/>
                <a:cs typeface="Arial" panose="020B0604020202020204" pitchFamily="34" charset="0"/>
              </a:rPr>
              <a:t>Utvikling kommuner</a:t>
            </a:r>
          </a:p>
        </p:txBody>
      </p:sp>
      <p:sp>
        <p:nvSpPr>
          <p:cNvPr id="4" name="TekstSylinder 9"/>
          <p:cNvSpPr txBox="1"/>
          <p:nvPr/>
        </p:nvSpPr>
        <p:spPr>
          <a:xfrm>
            <a:off x="17215469" y="1048690"/>
            <a:ext cx="5257670" cy="646331"/>
          </a:xfrm>
          <a:prstGeom prst="rect">
            <a:avLst/>
          </a:prstGeom>
          <a:solidFill>
            <a:srgbClr val="1E9C92"/>
          </a:solidFill>
        </p:spPr>
        <p:txBody>
          <a:bodyPr wrap="square" rtlCol="0">
            <a:spAutoFit/>
          </a:bodyPr>
          <a:lstStyle/>
          <a:p>
            <a:pPr>
              <a:defRPr/>
            </a:pPr>
            <a:r>
              <a:rPr lang="nb-NO" dirty="0">
                <a:solidFill>
                  <a:prstClr val="white"/>
                </a:solidFill>
                <a:latin typeface="Calibri" panose="020F0502020204030204"/>
              </a:rPr>
              <a:t>KUN ADRESSERINGSAVVIK</a:t>
            </a:r>
          </a:p>
        </p:txBody>
      </p:sp>
      <p:sp>
        <p:nvSpPr>
          <p:cNvPr id="5" name="TextBox 4"/>
          <p:cNvSpPr txBox="1"/>
          <p:nvPr/>
        </p:nvSpPr>
        <p:spPr>
          <a:xfrm>
            <a:off x="2169724" y="2754580"/>
            <a:ext cx="10049190" cy="646331"/>
          </a:xfrm>
          <a:prstGeom prst="rect">
            <a:avLst/>
          </a:prstGeom>
          <a:noFill/>
        </p:spPr>
        <p:txBody>
          <a:bodyPr wrap="square" rtlCol="0">
            <a:spAutoFit/>
          </a:bodyPr>
          <a:lstStyle/>
          <a:p>
            <a:r>
              <a:rPr lang="nb-NO" dirty="0">
                <a:solidFill>
                  <a:srgbClr val="FFFFFF"/>
                </a:solidFill>
                <a:latin typeface="Arial" panose="020B0604020202020204"/>
              </a:rPr>
              <a:t>- Basis, Dialog og PLO-meldinger</a:t>
            </a:r>
          </a:p>
        </p:txBody>
      </p:sp>
      <p:pic>
        <p:nvPicPr>
          <p:cNvPr id="2" name="Bilde 1"/>
          <p:cNvPicPr>
            <a:picLocks noChangeAspect="1"/>
          </p:cNvPicPr>
          <p:nvPr/>
        </p:nvPicPr>
        <p:blipFill>
          <a:blip r:embed="rId4"/>
          <a:stretch>
            <a:fillRect/>
          </a:stretch>
        </p:blipFill>
        <p:spPr>
          <a:xfrm>
            <a:off x="5221734" y="4787681"/>
            <a:ext cx="14640931" cy="8181695"/>
          </a:xfrm>
          <a:prstGeom prst="rect">
            <a:avLst/>
          </a:prstGeom>
        </p:spPr>
      </p:pic>
    </p:spTree>
    <p:extLst>
      <p:ext uri="{BB962C8B-B14F-4D97-AF65-F5344CB8AC3E}">
        <p14:creationId xmlns:p14="http://schemas.microsoft.com/office/powerpoint/2010/main" val="2763817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1317874" y="582301"/>
            <a:ext cx="12044332" cy="9136509"/>
          </a:xfrm>
          <a:prstGeom prst="rect">
            <a:avLst/>
          </a:prstGeom>
        </p:spPr>
      </p:pic>
      <p:pic>
        <p:nvPicPr>
          <p:cNvPr id="3" name="Bilde 2"/>
          <p:cNvPicPr>
            <a:picLocks noChangeAspect="1"/>
          </p:cNvPicPr>
          <p:nvPr/>
        </p:nvPicPr>
        <p:blipFill>
          <a:blip r:embed="rId4"/>
          <a:stretch>
            <a:fillRect/>
          </a:stretch>
        </p:blipFill>
        <p:spPr>
          <a:xfrm>
            <a:off x="1317874" y="9718810"/>
            <a:ext cx="12044332" cy="3608357"/>
          </a:xfrm>
          <a:prstGeom prst="rect">
            <a:avLst/>
          </a:prstGeom>
        </p:spPr>
      </p:pic>
    </p:spTree>
    <p:extLst>
      <p:ext uri="{BB962C8B-B14F-4D97-AF65-F5344CB8AC3E}">
        <p14:creationId xmlns:p14="http://schemas.microsoft.com/office/powerpoint/2010/main" val="4268831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5"/>
          <p:cNvCxnSpPr/>
          <p:nvPr/>
        </p:nvCxnSpPr>
        <p:spPr>
          <a:xfrm flipV="1">
            <a:off x="4017010" y="5189327"/>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4" name="Freeform 109"/>
          <p:cNvSpPr>
            <a:spLocks/>
          </p:cNvSpPr>
          <p:nvPr/>
        </p:nvSpPr>
        <p:spPr bwMode="auto">
          <a:xfrm rot="16200000">
            <a:off x="21217109" y="5385527"/>
            <a:ext cx="1695340" cy="1057489"/>
          </a:xfrm>
          <a:custGeom>
            <a:avLst/>
            <a:gdLst>
              <a:gd name="T0" fmla="*/ 23 w 202"/>
              <a:gd name="T1" fmla="*/ 0 h 126"/>
              <a:gd name="T2" fmla="*/ 101 w 202"/>
              <a:gd name="T3" fmla="*/ 77 h 126"/>
              <a:gd name="T4" fmla="*/ 179 w 202"/>
              <a:gd name="T5" fmla="*/ 0 h 126"/>
              <a:gd name="T6" fmla="*/ 202 w 202"/>
              <a:gd name="T7" fmla="*/ 24 h 126"/>
              <a:gd name="T8" fmla="*/ 101 w 202"/>
              <a:gd name="T9" fmla="*/ 126 h 126"/>
              <a:gd name="T10" fmla="*/ 0 w 202"/>
              <a:gd name="T11" fmla="*/ 24 h 126"/>
              <a:gd name="T12" fmla="*/ 23 w 20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202" h="126">
                <a:moveTo>
                  <a:pt x="23" y="0"/>
                </a:moveTo>
                <a:lnTo>
                  <a:pt x="101" y="77"/>
                </a:lnTo>
                <a:lnTo>
                  <a:pt x="179" y="0"/>
                </a:lnTo>
                <a:lnTo>
                  <a:pt x="202" y="24"/>
                </a:lnTo>
                <a:lnTo>
                  <a:pt x="101" y="126"/>
                </a:lnTo>
                <a:lnTo>
                  <a:pt x="0" y="24"/>
                </a:lnTo>
                <a:lnTo>
                  <a:pt x="23" y="0"/>
                </a:lnTo>
                <a:close/>
              </a:path>
            </a:pathLst>
          </a:custGeom>
          <a:solidFill>
            <a:schemeClr val="accent3">
              <a:lumMod val="75000"/>
            </a:schemeClr>
          </a:solidFill>
          <a:ln>
            <a:noFill/>
          </a:ln>
        </p:spPr>
        <p:txBody>
          <a:bodyPr vert="horz" wrap="square" lIns="182868" tIns="91434" rIns="182868" bIns="91434" numCol="1" anchor="t" anchorCtr="0" compatLnSpc="1">
            <a:prstTxWarp prst="textNoShape">
              <a:avLst/>
            </a:prstTxWarp>
          </a:bodyPr>
          <a:lstStyle/>
          <a:p>
            <a:endParaRPr lang="nb-NO">
              <a:solidFill>
                <a:srgbClr val="2C3845"/>
              </a:solidFill>
              <a:latin typeface="Arial" panose="020B0604020202020204"/>
            </a:endParaRPr>
          </a:p>
        </p:txBody>
      </p:sp>
      <p:cxnSp>
        <p:nvCxnSpPr>
          <p:cNvPr id="5" name="Straight Connector 3"/>
          <p:cNvCxnSpPr/>
          <p:nvPr/>
        </p:nvCxnSpPr>
        <p:spPr>
          <a:xfrm>
            <a:off x="1589610" y="5878216"/>
            <a:ext cx="20689337" cy="9655"/>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kstSylinder 54"/>
          <p:cNvSpPr txBox="1"/>
          <p:nvPr/>
        </p:nvSpPr>
        <p:spPr>
          <a:xfrm>
            <a:off x="3776644" y="3267072"/>
            <a:ext cx="2693397" cy="1631216"/>
          </a:xfrm>
          <a:prstGeom prst="rect">
            <a:avLst/>
          </a:prstGeom>
          <a:noFill/>
        </p:spPr>
        <p:txBody>
          <a:bodyPr wrap="square" rtlCol="0">
            <a:spAutoFit/>
          </a:bodyPr>
          <a:lstStyle/>
          <a:p>
            <a:pPr>
              <a:defRPr/>
            </a:pPr>
            <a:r>
              <a:rPr lang="nb-NO" sz="2000" b="1" dirty="0">
                <a:solidFill>
                  <a:srgbClr val="45A096"/>
                </a:solidFill>
                <a:latin typeface="Arial" panose="020B0604020202020204"/>
              </a:rPr>
              <a:t>04. mars 2019</a:t>
            </a:r>
          </a:p>
          <a:p>
            <a:pPr>
              <a:defRPr/>
            </a:pPr>
            <a:r>
              <a:rPr lang="nb-NO" sz="2000" b="1" dirty="0">
                <a:solidFill>
                  <a:srgbClr val="54616C">
                    <a:lumMod val="75000"/>
                  </a:srgbClr>
                </a:solidFill>
                <a:latin typeface="Arial" panose="020B0604020202020204"/>
              </a:rPr>
              <a:t>Kommune</a:t>
            </a:r>
            <a:br>
              <a:rPr lang="nb-NO" sz="2000" b="1" dirty="0">
                <a:solidFill>
                  <a:srgbClr val="54616C">
                    <a:lumMod val="75000"/>
                  </a:srgbClr>
                </a:solidFill>
                <a:latin typeface="Arial" panose="020B0604020202020204"/>
              </a:rPr>
            </a:br>
            <a:r>
              <a:rPr lang="nb-NO" sz="2000" dirty="0">
                <a:solidFill>
                  <a:srgbClr val="54616C">
                    <a:lumMod val="75000"/>
                  </a:srgbClr>
                </a:solidFill>
                <a:latin typeface="Arial" panose="020B0604020202020204"/>
              </a:rPr>
              <a:t>Siste frist for å avtale med NHN tidspunkt for endringer i AR.</a:t>
            </a:r>
          </a:p>
        </p:txBody>
      </p:sp>
      <p:sp>
        <p:nvSpPr>
          <p:cNvPr id="7" name="TekstSylinder 54"/>
          <p:cNvSpPr txBox="1"/>
          <p:nvPr/>
        </p:nvSpPr>
        <p:spPr>
          <a:xfrm>
            <a:off x="4572720" y="6577657"/>
            <a:ext cx="5172183" cy="1323439"/>
          </a:xfrm>
          <a:prstGeom prst="rect">
            <a:avLst/>
          </a:prstGeom>
          <a:noFill/>
        </p:spPr>
        <p:txBody>
          <a:bodyPr wrap="square" rtlCol="0">
            <a:spAutoFit/>
          </a:bodyPr>
          <a:lstStyle/>
          <a:p>
            <a:pPr>
              <a:defRPr/>
            </a:pPr>
            <a:r>
              <a:rPr lang="nb-NO" sz="2000" b="1" dirty="0">
                <a:solidFill>
                  <a:srgbClr val="45A096"/>
                </a:solidFill>
                <a:latin typeface="Arial" panose="020B0604020202020204"/>
              </a:rPr>
              <a:t>18. mars 2019</a:t>
            </a:r>
          </a:p>
          <a:p>
            <a:pPr>
              <a:defRPr/>
            </a:pPr>
            <a:r>
              <a:rPr lang="nb-NO" sz="2000" b="1" dirty="0">
                <a:solidFill>
                  <a:srgbClr val="54616C">
                    <a:lumMod val="75000"/>
                  </a:srgbClr>
                </a:solidFill>
                <a:latin typeface="Arial" panose="020B0604020202020204"/>
              </a:rPr>
              <a:t>Endring</a:t>
            </a:r>
          </a:p>
          <a:p>
            <a:pPr>
              <a:defRPr/>
            </a:pPr>
            <a:r>
              <a:rPr lang="nb-NO" sz="2000" dirty="0">
                <a:solidFill>
                  <a:srgbClr val="54616C">
                    <a:lumMod val="75000"/>
                  </a:srgbClr>
                </a:solidFill>
                <a:latin typeface="Arial" panose="020B0604020202020204"/>
              </a:rPr>
              <a:t>Funksjonalitet for endring av tjenestetyper som skal beholde HER-id </a:t>
            </a:r>
            <a:r>
              <a:rPr lang="nb-NO" sz="2000" dirty="0" err="1">
                <a:solidFill>
                  <a:srgbClr val="54616C">
                    <a:lumMod val="75000"/>
                  </a:srgbClr>
                </a:solidFill>
                <a:latin typeface="Arial" panose="020B0604020202020204"/>
              </a:rPr>
              <a:t>produksjonssettes</a:t>
            </a:r>
            <a:endParaRPr lang="nb-NO" sz="2000" dirty="0">
              <a:solidFill>
                <a:srgbClr val="54616C">
                  <a:lumMod val="75000"/>
                </a:srgbClr>
              </a:solidFill>
              <a:latin typeface="Arial" panose="020B0604020202020204"/>
            </a:endParaRPr>
          </a:p>
        </p:txBody>
      </p:sp>
      <p:sp>
        <p:nvSpPr>
          <p:cNvPr id="8" name="TextBox 26"/>
          <p:cNvSpPr txBox="1"/>
          <p:nvPr/>
        </p:nvSpPr>
        <p:spPr>
          <a:xfrm>
            <a:off x="11082245" y="5662786"/>
            <a:ext cx="2212846" cy="338554"/>
          </a:xfrm>
          <a:prstGeom prst="rect">
            <a:avLst/>
          </a:prstGeom>
          <a:noFill/>
        </p:spPr>
        <p:txBody>
          <a:bodyPr wrap="square" rtlCol="0">
            <a:spAutoFit/>
          </a:bodyPr>
          <a:lstStyle/>
          <a:p>
            <a:r>
              <a:rPr lang="nb-NO" sz="1600" b="1" dirty="0">
                <a:solidFill>
                  <a:srgbClr val="FFFFFF"/>
                </a:solidFill>
                <a:latin typeface="Arial" panose="020B0604020202020204"/>
              </a:rPr>
              <a:t>2019</a:t>
            </a:r>
          </a:p>
        </p:txBody>
      </p:sp>
      <p:cxnSp>
        <p:nvCxnSpPr>
          <p:cNvPr id="9" name="Straight Connector 30"/>
          <p:cNvCxnSpPr/>
          <p:nvPr/>
        </p:nvCxnSpPr>
        <p:spPr>
          <a:xfrm flipV="1">
            <a:off x="4949874" y="6027412"/>
            <a:ext cx="5078" cy="65265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30"/>
          <p:cNvCxnSpPr/>
          <p:nvPr/>
        </p:nvCxnSpPr>
        <p:spPr>
          <a:xfrm flipV="1">
            <a:off x="7725768" y="7613481"/>
            <a:ext cx="5078" cy="65265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11" name="TekstSylinder 54"/>
          <p:cNvSpPr txBox="1"/>
          <p:nvPr/>
        </p:nvSpPr>
        <p:spPr>
          <a:xfrm>
            <a:off x="6640847" y="3836586"/>
            <a:ext cx="3776282" cy="1323439"/>
          </a:xfrm>
          <a:prstGeom prst="rect">
            <a:avLst/>
          </a:prstGeom>
          <a:noFill/>
        </p:spPr>
        <p:txBody>
          <a:bodyPr wrap="square" rtlCol="0">
            <a:spAutoFit/>
          </a:bodyPr>
          <a:lstStyle/>
          <a:p>
            <a:pPr>
              <a:defRPr/>
            </a:pPr>
            <a:r>
              <a:rPr lang="nb-NO" sz="2000" b="1" dirty="0">
                <a:solidFill>
                  <a:srgbClr val="45A096"/>
                </a:solidFill>
                <a:latin typeface="Arial" panose="020B0604020202020204"/>
              </a:rPr>
              <a:t>01. april 2019</a:t>
            </a:r>
          </a:p>
          <a:p>
            <a:pPr>
              <a:defRPr/>
            </a:pPr>
            <a:r>
              <a:rPr lang="nb-NO" sz="2000" b="1" dirty="0">
                <a:solidFill>
                  <a:srgbClr val="54616C">
                    <a:lumMod val="75000"/>
                  </a:srgbClr>
                </a:solidFill>
                <a:latin typeface="Arial" panose="020B0604020202020204"/>
              </a:rPr>
              <a:t>Endring</a:t>
            </a:r>
          </a:p>
          <a:p>
            <a:pPr>
              <a:defRPr/>
            </a:pPr>
            <a:r>
              <a:rPr lang="nb-NO" sz="2000" dirty="0">
                <a:solidFill>
                  <a:srgbClr val="54616C">
                    <a:lumMod val="75000"/>
                  </a:srgbClr>
                </a:solidFill>
                <a:latin typeface="Arial" panose="020B0604020202020204"/>
              </a:rPr>
              <a:t>Endringer i tjenestetyper for spesialisthelsetjenesten</a:t>
            </a:r>
          </a:p>
        </p:txBody>
      </p:sp>
      <p:cxnSp>
        <p:nvCxnSpPr>
          <p:cNvPr id="12" name="Straight Connector 30"/>
          <p:cNvCxnSpPr/>
          <p:nvPr/>
        </p:nvCxnSpPr>
        <p:spPr>
          <a:xfrm flipV="1">
            <a:off x="7720690" y="5766089"/>
            <a:ext cx="5078" cy="1399029"/>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25"/>
          <p:cNvCxnSpPr/>
          <p:nvPr/>
        </p:nvCxnSpPr>
        <p:spPr>
          <a:xfrm flipV="1">
            <a:off x="6912422" y="5189325"/>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14" name="TekstSylinder 54"/>
          <p:cNvSpPr txBox="1"/>
          <p:nvPr/>
        </p:nvSpPr>
        <p:spPr>
          <a:xfrm>
            <a:off x="7498353" y="8197346"/>
            <a:ext cx="2467945" cy="1631216"/>
          </a:xfrm>
          <a:prstGeom prst="rect">
            <a:avLst/>
          </a:prstGeom>
          <a:noFill/>
        </p:spPr>
        <p:txBody>
          <a:bodyPr wrap="square" rtlCol="0">
            <a:spAutoFit/>
          </a:bodyPr>
          <a:lstStyle/>
          <a:p>
            <a:pPr>
              <a:defRPr/>
            </a:pPr>
            <a:r>
              <a:rPr lang="nb-NO" sz="2000" b="1" dirty="0">
                <a:solidFill>
                  <a:srgbClr val="45A096"/>
                </a:solidFill>
                <a:latin typeface="Arial" panose="020B0604020202020204"/>
              </a:rPr>
              <a:t>09. april 2019</a:t>
            </a:r>
          </a:p>
          <a:p>
            <a:pPr>
              <a:defRPr/>
            </a:pPr>
            <a:r>
              <a:rPr lang="nb-NO" sz="2000" b="1" dirty="0">
                <a:solidFill>
                  <a:srgbClr val="54616C">
                    <a:lumMod val="75000"/>
                  </a:srgbClr>
                </a:solidFill>
                <a:latin typeface="Arial" panose="020B0604020202020204"/>
              </a:rPr>
              <a:t>Helse Vest </a:t>
            </a:r>
            <a:r>
              <a:rPr lang="nb-NO" sz="2000" dirty="0">
                <a:solidFill>
                  <a:srgbClr val="54616C">
                    <a:lumMod val="75000"/>
                  </a:srgbClr>
                </a:solidFill>
                <a:latin typeface="Arial" panose="020B0604020202020204"/>
              </a:rPr>
              <a:t>Endringer i AR for helseforetak i Helse Vest</a:t>
            </a:r>
          </a:p>
        </p:txBody>
      </p:sp>
      <p:sp>
        <p:nvSpPr>
          <p:cNvPr id="15" name="TekstSylinder 54"/>
          <p:cNvSpPr txBox="1"/>
          <p:nvPr/>
        </p:nvSpPr>
        <p:spPr>
          <a:xfrm>
            <a:off x="9445526" y="6571778"/>
            <a:ext cx="3012930" cy="1323439"/>
          </a:xfrm>
          <a:prstGeom prst="rect">
            <a:avLst/>
          </a:prstGeom>
          <a:noFill/>
        </p:spPr>
        <p:txBody>
          <a:bodyPr wrap="square" rtlCol="0">
            <a:spAutoFit/>
          </a:bodyPr>
          <a:lstStyle/>
          <a:p>
            <a:pPr>
              <a:defRPr/>
            </a:pPr>
            <a:r>
              <a:rPr lang="nb-NO" sz="2000" b="1" dirty="0">
                <a:solidFill>
                  <a:srgbClr val="45A096"/>
                </a:solidFill>
                <a:latin typeface="Arial" panose="020B0604020202020204"/>
              </a:rPr>
              <a:t>27. mai 2019</a:t>
            </a:r>
          </a:p>
          <a:p>
            <a:pPr>
              <a:defRPr/>
            </a:pPr>
            <a:r>
              <a:rPr lang="nb-NO" sz="2000" b="1" dirty="0">
                <a:solidFill>
                  <a:srgbClr val="54616C">
                    <a:lumMod val="75000"/>
                  </a:srgbClr>
                </a:solidFill>
                <a:latin typeface="Arial" panose="020B0604020202020204"/>
              </a:rPr>
              <a:t>Kommune</a:t>
            </a:r>
          </a:p>
          <a:p>
            <a:pPr>
              <a:defRPr/>
            </a:pPr>
            <a:r>
              <a:rPr lang="nb-NO" sz="2000" dirty="0">
                <a:solidFill>
                  <a:srgbClr val="54616C">
                    <a:lumMod val="75000"/>
                  </a:srgbClr>
                </a:solidFill>
                <a:latin typeface="Arial" panose="020B0604020202020204"/>
              </a:rPr>
              <a:t>Endring i AR for kommuner i region Øst</a:t>
            </a:r>
          </a:p>
        </p:txBody>
      </p:sp>
      <p:cxnSp>
        <p:nvCxnSpPr>
          <p:cNvPr id="16" name="Straight Connector 25"/>
          <p:cNvCxnSpPr/>
          <p:nvPr/>
        </p:nvCxnSpPr>
        <p:spPr>
          <a:xfrm flipV="1">
            <a:off x="9662555" y="6026371"/>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5"/>
          <p:cNvCxnSpPr/>
          <p:nvPr/>
        </p:nvCxnSpPr>
        <p:spPr>
          <a:xfrm flipV="1">
            <a:off x="10646513" y="5204722"/>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18" name="TekstSylinder 54"/>
          <p:cNvSpPr txBox="1"/>
          <p:nvPr/>
        </p:nvSpPr>
        <p:spPr>
          <a:xfrm>
            <a:off x="10382747" y="3897984"/>
            <a:ext cx="3012930" cy="1323439"/>
          </a:xfrm>
          <a:prstGeom prst="rect">
            <a:avLst/>
          </a:prstGeom>
          <a:noFill/>
        </p:spPr>
        <p:txBody>
          <a:bodyPr wrap="square" rtlCol="0">
            <a:spAutoFit/>
          </a:bodyPr>
          <a:lstStyle/>
          <a:p>
            <a:pPr>
              <a:defRPr/>
            </a:pPr>
            <a:r>
              <a:rPr lang="nb-NO" sz="2000" b="1" dirty="0">
                <a:solidFill>
                  <a:srgbClr val="45A096"/>
                </a:solidFill>
                <a:latin typeface="Arial" panose="020B0604020202020204"/>
              </a:rPr>
              <a:t>03. juni 2019</a:t>
            </a:r>
          </a:p>
          <a:p>
            <a:pPr>
              <a:defRPr/>
            </a:pPr>
            <a:r>
              <a:rPr lang="nb-NO" sz="2000" b="1" dirty="0">
                <a:solidFill>
                  <a:srgbClr val="54616C">
                    <a:lumMod val="75000"/>
                  </a:srgbClr>
                </a:solidFill>
                <a:latin typeface="Arial" panose="020B0604020202020204"/>
              </a:rPr>
              <a:t>Kommune</a:t>
            </a:r>
          </a:p>
          <a:p>
            <a:pPr>
              <a:defRPr/>
            </a:pPr>
            <a:r>
              <a:rPr lang="nb-NO" sz="2000" dirty="0">
                <a:solidFill>
                  <a:srgbClr val="54616C">
                    <a:lumMod val="75000"/>
                  </a:srgbClr>
                </a:solidFill>
                <a:latin typeface="Arial" panose="020B0604020202020204"/>
              </a:rPr>
              <a:t>Endring i AR for kommuner i region Midt</a:t>
            </a:r>
          </a:p>
        </p:txBody>
      </p:sp>
      <p:cxnSp>
        <p:nvCxnSpPr>
          <p:cNvPr id="19" name="Straight Connector 25"/>
          <p:cNvCxnSpPr/>
          <p:nvPr/>
        </p:nvCxnSpPr>
        <p:spPr>
          <a:xfrm flipV="1">
            <a:off x="11328462" y="6032298"/>
            <a:ext cx="0" cy="1206409"/>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25"/>
          <p:cNvCxnSpPr/>
          <p:nvPr/>
        </p:nvCxnSpPr>
        <p:spPr>
          <a:xfrm flipV="1">
            <a:off x="11304722" y="7934253"/>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21" name="TekstSylinder 54"/>
          <p:cNvSpPr txBox="1"/>
          <p:nvPr/>
        </p:nvSpPr>
        <p:spPr>
          <a:xfrm>
            <a:off x="11081093" y="8501522"/>
            <a:ext cx="3012930" cy="1323439"/>
          </a:xfrm>
          <a:prstGeom prst="rect">
            <a:avLst/>
          </a:prstGeom>
          <a:noFill/>
        </p:spPr>
        <p:txBody>
          <a:bodyPr wrap="square" rtlCol="0">
            <a:spAutoFit/>
          </a:bodyPr>
          <a:lstStyle/>
          <a:p>
            <a:pPr>
              <a:defRPr/>
            </a:pPr>
            <a:r>
              <a:rPr lang="nb-NO" sz="2000" b="1" dirty="0">
                <a:solidFill>
                  <a:srgbClr val="45A096"/>
                </a:solidFill>
                <a:latin typeface="Arial" panose="020B0604020202020204"/>
              </a:rPr>
              <a:t>05. juni 2019</a:t>
            </a:r>
          </a:p>
          <a:p>
            <a:pPr>
              <a:defRPr/>
            </a:pPr>
            <a:r>
              <a:rPr lang="nb-NO" sz="2000" b="1" dirty="0">
                <a:solidFill>
                  <a:srgbClr val="54616C">
                    <a:lumMod val="75000"/>
                  </a:srgbClr>
                </a:solidFill>
                <a:latin typeface="Arial" panose="020B0604020202020204"/>
              </a:rPr>
              <a:t>Helse Midt</a:t>
            </a:r>
          </a:p>
          <a:p>
            <a:pPr>
              <a:defRPr/>
            </a:pPr>
            <a:r>
              <a:rPr lang="nb-NO" sz="2000" dirty="0">
                <a:solidFill>
                  <a:srgbClr val="54616C">
                    <a:lumMod val="75000"/>
                  </a:srgbClr>
                </a:solidFill>
                <a:latin typeface="Arial" panose="020B0604020202020204"/>
              </a:rPr>
              <a:t>Endring i AR for kommuner i Helse Midt</a:t>
            </a:r>
          </a:p>
        </p:txBody>
      </p:sp>
      <p:cxnSp>
        <p:nvCxnSpPr>
          <p:cNvPr id="22" name="Straight Connector 25"/>
          <p:cNvCxnSpPr/>
          <p:nvPr/>
        </p:nvCxnSpPr>
        <p:spPr>
          <a:xfrm flipV="1">
            <a:off x="13033201" y="5189325"/>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5"/>
          <p:cNvCxnSpPr/>
          <p:nvPr/>
        </p:nvCxnSpPr>
        <p:spPr>
          <a:xfrm flipV="1">
            <a:off x="13033201" y="3431864"/>
            <a:ext cx="0" cy="1459755"/>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24" name="TekstSylinder 54"/>
          <p:cNvSpPr txBox="1"/>
          <p:nvPr/>
        </p:nvSpPr>
        <p:spPr>
          <a:xfrm>
            <a:off x="12792925" y="2096064"/>
            <a:ext cx="3461795" cy="1323439"/>
          </a:xfrm>
          <a:prstGeom prst="rect">
            <a:avLst/>
          </a:prstGeom>
          <a:noFill/>
        </p:spPr>
        <p:txBody>
          <a:bodyPr wrap="square" rtlCol="0">
            <a:spAutoFit/>
          </a:bodyPr>
          <a:lstStyle/>
          <a:p>
            <a:pPr>
              <a:defRPr/>
            </a:pPr>
            <a:r>
              <a:rPr lang="nb-NO" sz="2000" b="1" dirty="0">
                <a:solidFill>
                  <a:srgbClr val="45A096"/>
                </a:solidFill>
                <a:latin typeface="Arial" panose="020B0604020202020204"/>
              </a:rPr>
              <a:t>13. juni 2019</a:t>
            </a:r>
          </a:p>
          <a:p>
            <a:pPr>
              <a:defRPr/>
            </a:pPr>
            <a:r>
              <a:rPr lang="nb-NO" sz="2000" b="1" dirty="0">
                <a:solidFill>
                  <a:srgbClr val="54616C">
                    <a:lumMod val="75000"/>
                  </a:srgbClr>
                </a:solidFill>
                <a:latin typeface="Arial" panose="020B0604020202020204"/>
              </a:rPr>
              <a:t>Kommune</a:t>
            </a:r>
          </a:p>
          <a:p>
            <a:pPr>
              <a:defRPr/>
            </a:pPr>
            <a:r>
              <a:rPr lang="nb-NO" sz="2000" dirty="0">
                <a:solidFill>
                  <a:srgbClr val="54616C">
                    <a:lumMod val="75000"/>
                  </a:srgbClr>
                </a:solidFill>
                <a:latin typeface="Arial" panose="020B0604020202020204"/>
              </a:rPr>
              <a:t>Endring i AR for kommuner i region Nord</a:t>
            </a:r>
          </a:p>
        </p:txBody>
      </p:sp>
      <p:cxnSp>
        <p:nvCxnSpPr>
          <p:cNvPr id="25" name="Straight Connector 25"/>
          <p:cNvCxnSpPr/>
          <p:nvPr/>
        </p:nvCxnSpPr>
        <p:spPr>
          <a:xfrm flipV="1">
            <a:off x="13756996" y="5147012"/>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26" name="TekstSylinder 54"/>
          <p:cNvSpPr txBox="1"/>
          <p:nvPr/>
        </p:nvSpPr>
        <p:spPr>
          <a:xfrm>
            <a:off x="13490244" y="3536852"/>
            <a:ext cx="3012930" cy="1631216"/>
          </a:xfrm>
          <a:prstGeom prst="rect">
            <a:avLst/>
          </a:prstGeom>
          <a:noFill/>
        </p:spPr>
        <p:txBody>
          <a:bodyPr wrap="square" rtlCol="0">
            <a:spAutoFit/>
          </a:bodyPr>
          <a:lstStyle/>
          <a:p>
            <a:pPr>
              <a:defRPr/>
            </a:pPr>
            <a:r>
              <a:rPr lang="nb-NO" sz="2000" b="1" dirty="0">
                <a:solidFill>
                  <a:srgbClr val="45A096"/>
                </a:solidFill>
                <a:latin typeface="Arial" panose="020B0604020202020204"/>
              </a:rPr>
              <a:t>17. juni 2019</a:t>
            </a:r>
          </a:p>
          <a:p>
            <a:pPr>
              <a:defRPr/>
            </a:pPr>
            <a:r>
              <a:rPr lang="nb-NO" sz="2000" b="1" dirty="0">
                <a:solidFill>
                  <a:srgbClr val="54616C">
                    <a:lumMod val="75000"/>
                  </a:srgbClr>
                </a:solidFill>
                <a:latin typeface="Arial" panose="020B0604020202020204"/>
              </a:rPr>
              <a:t>Kommune</a:t>
            </a:r>
          </a:p>
          <a:p>
            <a:pPr>
              <a:defRPr/>
            </a:pPr>
            <a:r>
              <a:rPr lang="nb-NO" sz="2000" dirty="0">
                <a:solidFill>
                  <a:srgbClr val="54616C">
                    <a:lumMod val="75000"/>
                  </a:srgbClr>
                </a:solidFill>
                <a:latin typeface="Arial" panose="020B0604020202020204"/>
              </a:rPr>
              <a:t>Endring i AR for kommuner i Helse Sør, Vestfold og Telemark</a:t>
            </a:r>
          </a:p>
        </p:txBody>
      </p:sp>
      <p:cxnSp>
        <p:nvCxnSpPr>
          <p:cNvPr id="27" name="Straight Connector 25"/>
          <p:cNvCxnSpPr/>
          <p:nvPr/>
        </p:nvCxnSpPr>
        <p:spPr>
          <a:xfrm flipV="1">
            <a:off x="18912196" y="5147590"/>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28" name="TekstSylinder 54"/>
          <p:cNvSpPr txBox="1"/>
          <p:nvPr/>
        </p:nvSpPr>
        <p:spPr>
          <a:xfrm>
            <a:off x="18663684" y="3536853"/>
            <a:ext cx="2743015" cy="1631216"/>
          </a:xfrm>
          <a:prstGeom prst="rect">
            <a:avLst/>
          </a:prstGeom>
          <a:noFill/>
        </p:spPr>
        <p:txBody>
          <a:bodyPr wrap="square" rtlCol="0">
            <a:spAutoFit/>
          </a:bodyPr>
          <a:lstStyle/>
          <a:p>
            <a:pPr>
              <a:defRPr/>
            </a:pPr>
            <a:r>
              <a:rPr lang="nb-NO" sz="2000" b="1" dirty="0">
                <a:solidFill>
                  <a:srgbClr val="45A096"/>
                </a:solidFill>
                <a:latin typeface="Arial" panose="020B0604020202020204"/>
              </a:rPr>
              <a:t>15. November 2019</a:t>
            </a:r>
          </a:p>
          <a:p>
            <a:pPr>
              <a:defRPr/>
            </a:pPr>
            <a:r>
              <a:rPr lang="nb-NO" sz="2000" b="1" dirty="0">
                <a:solidFill>
                  <a:srgbClr val="54616C">
                    <a:lumMod val="75000"/>
                  </a:srgbClr>
                </a:solidFill>
                <a:latin typeface="Arial" panose="020B0604020202020204"/>
              </a:rPr>
              <a:t>Frist</a:t>
            </a:r>
          </a:p>
          <a:p>
            <a:pPr>
              <a:defRPr/>
            </a:pPr>
            <a:r>
              <a:rPr lang="nb-NO" sz="2000" dirty="0">
                <a:solidFill>
                  <a:srgbClr val="54616C">
                    <a:lumMod val="75000"/>
                  </a:srgbClr>
                </a:solidFill>
                <a:latin typeface="Arial" panose="020B0604020202020204"/>
              </a:rPr>
              <a:t>Siste frist for endring av tjenestetyper som beholder HER-id</a:t>
            </a:r>
          </a:p>
        </p:txBody>
      </p:sp>
      <p:cxnSp>
        <p:nvCxnSpPr>
          <p:cNvPr id="29" name="Straight Connector 25"/>
          <p:cNvCxnSpPr/>
          <p:nvPr/>
        </p:nvCxnSpPr>
        <p:spPr>
          <a:xfrm flipV="1">
            <a:off x="12527470" y="6026371"/>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30" name="TekstSylinder 54"/>
          <p:cNvSpPr txBox="1"/>
          <p:nvPr/>
        </p:nvSpPr>
        <p:spPr>
          <a:xfrm>
            <a:off x="12259106" y="6571615"/>
            <a:ext cx="3012930" cy="1631216"/>
          </a:xfrm>
          <a:prstGeom prst="rect">
            <a:avLst/>
          </a:prstGeom>
          <a:noFill/>
        </p:spPr>
        <p:txBody>
          <a:bodyPr wrap="square" rtlCol="0">
            <a:spAutoFit/>
          </a:bodyPr>
          <a:lstStyle/>
          <a:p>
            <a:pPr>
              <a:defRPr/>
            </a:pPr>
            <a:r>
              <a:rPr lang="nb-NO" sz="2000" b="1" dirty="0">
                <a:solidFill>
                  <a:srgbClr val="45A096"/>
                </a:solidFill>
                <a:latin typeface="Arial" panose="020B0604020202020204"/>
              </a:rPr>
              <a:t>12. juni 2019</a:t>
            </a:r>
          </a:p>
          <a:p>
            <a:pPr>
              <a:defRPr/>
            </a:pPr>
            <a:r>
              <a:rPr lang="nb-NO" sz="2000" b="1" dirty="0">
                <a:solidFill>
                  <a:srgbClr val="54616C">
                    <a:lumMod val="75000"/>
                  </a:srgbClr>
                </a:solidFill>
                <a:latin typeface="Arial" panose="020B0604020202020204"/>
              </a:rPr>
              <a:t>Helse Nord</a:t>
            </a:r>
          </a:p>
          <a:p>
            <a:pPr>
              <a:defRPr/>
            </a:pPr>
            <a:r>
              <a:rPr lang="nb-NO" sz="2000" dirty="0">
                <a:solidFill>
                  <a:srgbClr val="54616C">
                    <a:lumMod val="75000"/>
                  </a:srgbClr>
                </a:solidFill>
                <a:latin typeface="Arial" panose="020B0604020202020204"/>
              </a:rPr>
              <a:t>Endring i AR for helseforetak i Helse Nord</a:t>
            </a:r>
          </a:p>
        </p:txBody>
      </p:sp>
      <p:cxnSp>
        <p:nvCxnSpPr>
          <p:cNvPr id="31" name="Straight Connector 25"/>
          <p:cNvCxnSpPr/>
          <p:nvPr/>
        </p:nvCxnSpPr>
        <p:spPr>
          <a:xfrm flipV="1">
            <a:off x="12256154" y="5252264"/>
            <a:ext cx="0" cy="511635"/>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25"/>
          <p:cNvCxnSpPr/>
          <p:nvPr/>
        </p:nvCxnSpPr>
        <p:spPr>
          <a:xfrm flipV="1">
            <a:off x="12256154" y="1998281"/>
            <a:ext cx="0" cy="2586046"/>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33" name="TekstSylinder 54"/>
          <p:cNvSpPr txBox="1"/>
          <p:nvPr/>
        </p:nvSpPr>
        <p:spPr>
          <a:xfrm>
            <a:off x="12026099" y="680384"/>
            <a:ext cx="3461795" cy="1323439"/>
          </a:xfrm>
          <a:prstGeom prst="rect">
            <a:avLst/>
          </a:prstGeom>
          <a:noFill/>
        </p:spPr>
        <p:txBody>
          <a:bodyPr wrap="square" rtlCol="0">
            <a:spAutoFit/>
          </a:bodyPr>
          <a:lstStyle/>
          <a:p>
            <a:pPr>
              <a:defRPr/>
            </a:pPr>
            <a:r>
              <a:rPr lang="nb-NO" sz="2000" b="1" dirty="0">
                <a:solidFill>
                  <a:srgbClr val="45A096"/>
                </a:solidFill>
                <a:latin typeface="Arial" panose="020B0604020202020204"/>
              </a:rPr>
              <a:t>11. juni 2019</a:t>
            </a:r>
          </a:p>
          <a:p>
            <a:pPr>
              <a:defRPr/>
            </a:pPr>
            <a:r>
              <a:rPr lang="nb-NO" sz="2000" b="1" dirty="0">
                <a:solidFill>
                  <a:srgbClr val="54616C">
                    <a:lumMod val="75000"/>
                  </a:srgbClr>
                </a:solidFill>
                <a:latin typeface="Arial" panose="020B0604020202020204"/>
              </a:rPr>
              <a:t>Kommune</a:t>
            </a:r>
          </a:p>
          <a:p>
            <a:pPr>
              <a:defRPr/>
            </a:pPr>
            <a:r>
              <a:rPr lang="nb-NO" sz="2000" dirty="0">
                <a:solidFill>
                  <a:srgbClr val="54616C">
                    <a:lumMod val="75000"/>
                  </a:srgbClr>
                </a:solidFill>
                <a:latin typeface="Arial" panose="020B0604020202020204"/>
              </a:rPr>
              <a:t>Endring i AR for kommuner i region Vest</a:t>
            </a:r>
          </a:p>
        </p:txBody>
      </p:sp>
      <p:cxnSp>
        <p:nvCxnSpPr>
          <p:cNvPr id="34" name="Straight Connector 25"/>
          <p:cNvCxnSpPr/>
          <p:nvPr/>
        </p:nvCxnSpPr>
        <p:spPr>
          <a:xfrm flipV="1">
            <a:off x="14286638" y="6021447"/>
            <a:ext cx="0" cy="1459755"/>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
        <p:nvSpPr>
          <p:cNvPr id="35" name="TekstSylinder 54"/>
          <p:cNvSpPr txBox="1"/>
          <p:nvPr/>
        </p:nvSpPr>
        <p:spPr>
          <a:xfrm>
            <a:off x="13981428" y="8507053"/>
            <a:ext cx="3012930" cy="1631216"/>
          </a:xfrm>
          <a:prstGeom prst="rect">
            <a:avLst/>
          </a:prstGeom>
          <a:noFill/>
        </p:spPr>
        <p:txBody>
          <a:bodyPr wrap="square" rtlCol="0">
            <a:spAutoFit/>
          </a:bodyPr>
          <a:lstStyle/>
          <a:p>
            <a:pPr>
              <a:defRPr/>
            </a:pPr>
            <a:r>
              <a:rPr lang="nb-NO" sz="2000" b="1" dirty="0">
                <a:solidFill>
                  <a:srgbClr val="45A096"/>
                </a:solidFill>
                <a:latin typeface="Arial" panose="020B0604020202020204"/>
              </a:rPr>
              <a:t>20. juni 2019</a:t>
            </a:r>
          </a:p>
          <a:p>
            <a:pPr>
              <a:defRPr/>
            </a:pPr>
            <a:r>
              <a:rPr lang="nb-NO" sz="2000" b="1" dirty="0">
                <a:solidFill>
                  <a:srgbClr val="54616C">
                    <a:lumMod val="75000"/>
                  </a:srgbClr>
                </a:solidFill>
                <a:latin typeface="Arial" panose="020B0604020202020204"/>
              </a:rPr>
              <a:t>Helse Sør-Øst</a:t>
            </a:r>
          </a:p>
          <a:p>
            <a:pPr>
              <a:defRPr/>
            </a:pPr>
            <a:r>
              <a:rPr lang="nb-NO" sz="2000" dirty="0">
                <a:solidFill>
                  <a:srgbClr val="54616C">
                    <a:lumMod val="75000"/>
                  </a:srgbClr>
                </a:solidFill>
                <a:latin typeface="Arial" panose="020B0604020202020204"/>
              </a:rPr>
              <a:t>Endring i AR for helseforetak i Helse Sør-Øst</a:t>
            </a:r>
          </a:p>
        </p:txBody>
      </p:sp>
      <p:cxnSp>
        <p:nvCxnSpPr>
          <p:cNvPr id="36" name="Straight Connector 25"/>
          <p:cNvCxnSpPr/>
          <p:nvPr/>
        </p:nvCxnSpPr>
        <p:spPr>
          <a:xfrm flipV="1">
            <a:off x="14339140" y="7887806"/>
            <a:ext cx="0" cy="619078"/>
          </a:xfrm>
          <a:prstGeom prst="line">
            <a:avLst/>
          </a:prstGeom>
          <a:ln w="12700">
            <a:solidFill>
              <a:srgbClr val="45A09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440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r>
              <a:rPr lang="nb-NO" dirty="0"/>
              <a:t>Forslag om å la vikarleger og LIS-1 leger være registrert i adresseregisteret i 2020. Helseforetakene vil parallelt ha tatt i bruk tjenesten Fastlegeknappen slik at det er enkelt å finne pasientens fastlege.</a:t>
            </a:r>
          </a:p>
          <a:p>
            <a:r>
              <a:rPr lang="nb-NO" dirty="0"/>
              <a:t>Innføring av tjenestebasert adressering for fastlegeområdet vil fortsette som planlagt på andre områder, blant annet med innføring av vedtatte tjenestetyper som «Fastlege, liste uten fast lege». </a:t>
            </a:r>
          </a:p>
        </p:txBody>
      </p:sp>
      <p:sp>
        <p:nvSpPr>
          <p:cNvPr id="3" name="Plassholder for tekst 2"/>
          <p:cNvSpPr>
            <a:spLocks noGrp="1"/>
          </p:cNvSpPr>
          <p:nvPr>
            <p:ph type="body" sz="quarter" idx="11"/>
          </p:nvPr>
        </p:nvSpPr>
        <p:spPr/>
        <p:txBody>
          <a:bodyPr/>
          <a:lstStyle/>
          <a:p>
            <a:r>
              <a:rPr lang="nb-NO" dirty="0"/>
              <a:t>Fastlegene</a:t>
            </a:r>
          </a:p>
        </p:txBody>
      </p:sp>
    </p:spTree>
    <p:extLst>
      <p:ext uri="{BB962C8B-B14F-4D97-AF65-F5344CB8AC3E}">
        <p14:creationId xmlns:p14="http://schemas.microsoft.com/office/powerpoint/2010/main" val="265620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dirty="0"/>
          </a:p>
          <a:p>
            <a:r>
              <a:rPr lang="nb-NO" dirty="0"/>
              <a:t>NAV</a:t>
            </a:r>
          </a:p>
          <a:p>
            <a:pPr lvl="1"/>
            <a:r>
              <a:rPr lang="nb-NO" dirty="0"/>
              <a:t>Arbeidsmøter for å avklare felles tjenestetype, benevning på tjeneste og hvordan denne skal være oppført i Adresseregisteret</a:t>
            </a:r>
          </a:p>
        </p:txBody>
      </p:sp>
      <p:sp>
        <p:nvSpPr>
          <p:cNvPr id="3" name="Plassholder for tekst 2"/>
          <p:cNvSpPr>
            <a:spLocks noGrp="1"/>
          </p:cNvSpPr>
          <p:nvPr>
            <p:ph type="body" sz="quarter" idx="11"/>
          </p:nvPr>
        </p:nvSpPr>
        <p:spPr/>
        <p:txBody>
          <a:bodyPr/>
          <a:lstStyle/>
          <a:p>
            <a:r>
              <a:rPr lang="nb-NO" dirty="0"/>
              <a:t>Andre berørte</a:t>
            </a:r>
          </a:p>
        </p:txBody>
      </p:sp>
    </p:spTree>
    <p:extLst>
      <p:ext uri="{BB962C8B-B14F-4D97-AF65-F5344CB8AC3E}">
        <p14:creationId xmlns:p14="http://schemas.microsoft.com/office/powerpoint/2010/main" val="2063201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endParaRPr lang="nb-NO" dirty="0"/>
          </a:p>
          <a:p>
            <a:r>
              <a:rPr lang="nb-NO" dirty="0"/>
              <a:t>Endringer i AR som gjøres av virksomhetene selv, uten NHN</a:t>
            </a:r>
          </a:p>
          <a:p>
            <a:endParaRPr lang="nb-NO" dirty="0"/>
          </a:p>
          <a:p>
            <a:r>
              <a:rPr lang="nb-NO" dirty="0"/>
              <a:t>Ferdigstille avklaringer knyttet </a:t>
            </a:r>
            <a:r>
              <a:rPr lang="nb-NO"/>
              <a:t>til NAV og </a:t>
            </a:r>
            <a:r>
              <a:rPr lang="nb-NO" dirty="0"/>
              <a:t>fastlegene</a:t>
            </a:r>
          </a:p>
        </p:txBody>
      </p:sp>
      <p:sp>
        <p:nvSpPr>
          <p:cNvPr id="3" name="Plassholder for tekst 2"/>
          <p:cNvSpPr>
            <a:spLocks noGrp="1"/>
          </p:cNvSpPr>
          <p:nvPr>
            <p:ph type="body" sz="quarter" idx="11"/>
          </p:nvPr>
        </p:nvSpPr>
        <p:spPr/>
        <p:txBody>
          <a:bodyPr/>
          <a:lstStyle/>
          <a:p>
            <a:r>
              <a:rPr lang="nb-NO" dirty="0"/>
              <a:t>Aktiviteter til høsten</a:t>
            </a:r>
          </a:p>
        </p:txBody>
      </p:sp>
    </p:spTree>
    <p:extLst>
      <p:ext uri="{BB962C8B-B14F-4D97-AF65-F5344CB8AC3E}">
        <p14:creationId xmlns:p14="http://schemas.microsoft.com/office/powerpoint/2010/main" val="2388479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F0CB8E-AB74-4CE8-9347-D9DF906AC460}"/>
              </a:ext>
            </a:extLst>
          </p:cNvPr>
          <p:cNvSpPr>
            <a:spLocks noGrp="1"/>
          </p:cNvSpPr>
          <p:nvPr>
            <p:ph type="ctrTitle"/>
          </p:nvPr>
        </p:nvSpPr>
        <p:spPr/>
        <p:txBody>
          <a:bodyPr>
            <a:normAutofit/>
          </a:bodyPr>
          <a:lstStyle/>
          <a:p>
            <a:r>
              <a:rPr lang="nb-NO" dirty="0"/>
              <a:t>Sak 11/19 Plan for overgang til en versjon</a:t>
            </a:r>
          </a:p>
        </p:txBody>
      </p:sp>
      <p:sp>
        <p:nvSpPr>
          <p:cNvPr id="3" name="Undertittel 2">
            <a:extLst>
              <a:ext uri="{FF2B5EF4-FFF2-40B4-BE49-F238E27FC236}">
                <a16:creationId xmlns:a16="http://schemas.microsoft.com/office/drawing/2014/main" id="{B406F85C-1624-4CA6-B23C-FB7F65755B16}"/>
              </a:ext>
            </a:extLst>
          </p:cNvPr>
          <p:cNvSpPr>
            <a:spLocks noGrp="1"/>
          </p:cNvSpPr>
          <p:nvPr>
            <p:ph type="subTitle" idx="1"/>
          </p:nvPr>
        </p:nvSpPr>
        <p:spPr/>
        <p:txBody>
          <a:bodyPr/>
          <a:lstStyle/>
          <a:p>
            <a:r>
              <a:rPr lang="nb-NO" dirty="0">
                <a:solidFill>
                  <a:srgbClr val="FFFFFF"/>
                </a:solidFill>
              </a:rPr>
              <a:t>Oppdrag om </a:t>
            </a:r>
            <a:r>
              <a:rPr lang="nb-NO" dirty="0"/>
              <a:t>nasjonal plan for overgang til bruk av kun siste versjon av standarder som er oppført med to likestilte versjoner i IKT-forskriften</a:t>
            </a:r>
            <a:endParaRPr lang="nb-NO" dirty="0">
              <a:solidFill>
                <a:srgbClr val="FFFFFF"/>
              </a:solidFill>
            </a:endParaRPr>
          </a:p>
          <a:p>
            <a:endParaRPr lang="nb-NO" dirty="0"/>
          </a:p>
        </p:txBody>
      </p:sp>
      <p:sp>
        <p:nvSpPr>
          <p:cNvPr id="4" name="Plassholder for SmartArt 3">
            <a:extLst>
              <a:ext uri="{FF2B5EF4-FFF2-40B4-BE49-F238E27FC236}">
                <a16:creationId xmlns:a16="http://schemas.microsoft.com/office/drawing/2014/main" id="{D54C47BE-D299-485F-B35A-8E2E73025A7C}"/>
              </a:ext>
            </a:extLst>
          </p:cNvPr>
          <p:cNvSpPr>
            <a:spLocks noGrp="1"/>
          </p:cNvSpPr>
          <p:nvPr>
            <p:ph type="dgm" sz="quarter" idx="10"/>
          </p:nvPr>
        </p:nvSpPr>
        <p:spPr/>
      </p:sp>
    </p:spTree>
    <p:extLst>
      <p:ext uri="{BB962C8B-B14F-4D97-AF65-F5344CB8AC3E}">
        <p14:creationId xmlns:p14="http://schemas.microsoft.com/office/powerpoint/2010/main" val="1783903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2D1AE-89C5-412E-95F8-E07F30E1F188}"/>
              </a:ext>
            </a:extLst>
          </p:cNvPr>
          <p:cNvSpPr>
            <a:spLocks noGrp="1"/>
          </p:cNvSpPr>
          <p:nvPr>
            <p:ph type="title"/>
          </p:nvPr>
        </p:nvSpPr>
        <p:spPr/>
        <p:txBody>
          <a:bodyPr/>
          <a:lstStyle/>
          <a:p>
            <a:r>
              <a:rPr lang="nb-NO" dirty="0"/>
              <a:t>Forslag til vedtak</a:t>
            </a:r>
          </a:p>
        </p:txBody>
      </p:sp>
      <p:sp>
        <p:nvSpPr>
          <p:cNvPr id="3" name="Plassholder for innhold 2">
            <a:extLst>
              <a:ext uri="{FF2B5EF4-FFF2-40B4-BE49-F238E27FC236}">
                <a16:creationId xmlns:a16="http://schemas.microsoft.com/office/drawing/2014/main" id="{170356A0-9E84-496F-B941-79380CE7BA43}"/>
              </a:ext>
            </a:extLst>
          </p:cNvPr>
          <p:cNvSpPr>
            <a:spLocks noGrp="1"/>
          </p:cNvSpPr>
          <p:nvPr>
            <p:ph idx="1"/>
          </p:nvPr>
        </p:nvSpPr>
        <p:spPr/>
        <p:txBody>
          <a:bodyPr/>
          <a:lstStyle/>
          <a:p>
            <a:pPr marL="0" indent="0" algn="ctr">
              <a:buNone/>
            </a:pPr>
            <a:endParaRPr lang="nb-NO" dirty="0"/>
          </a:p>
          <a:p>
            <a:pPr marL="0" indent="0" algn="ctr">
              <a:buNone/>
            </a:pPr>
            <a:endParaRPr lang="nb-NO" dirty="0"/>
          </a:p>
          <a:p>
            <a:pPr marL="0" indent="0" algn="ctr">
              <a:buNone/>
            </a:pPr>
            <a:endParaRPr lang="nb-NO" dirty="0"/>
          </a:p>
          <a:p>
            <a:pPr marL="0" indent="0" algn="ctr">
              <a:buNone/>
            </a:pPr>
            <a:endParaRPr lang="nb-NO" dirty="0"/>
          </a:p>
          <a:p>
            <a:pPr marL="0" indent="0" algn="ctr">
              <a:buNone/>
            </a:pPr>
            <a:r>
              <a:rPr lang="nb-NO" dirty="0" err="1"/>
              <a:t>Produktstyret</a:t>
            </a:r>
            <a:r>
              <a:rPr lang="nb-NO" dirty="0"/>
              <a:t> tar saken til orientering og ber Direktoratet for </a:t>
            </a:r>
            <a:r>
              <a:rPr lang="nb-NO" dirty="0" err="1"/>
              <a:t>e-helse</a:t>
            </a:r>
            <a:r>
              <a:rPr lang="nb-NO" dirty="0"/>
              <a:t> ta med innspill fremkommet i møte i det videre arbeidet. </a:t>
            </a:r>
          </a:p>
        </p:txBody>
      </p:sp>
      <p:sp>
        <p:nvSpPr>
          <p:cNvPr id="4" name="Plassholder for lysbildenummer 3">
            <a:extLst>
              <a:ext uri="{FF2B5EF4-FFF2-40B4-BE49-F238E27FC236}">
                <a16:creationId xmlns:a16="http://schemas.microsoft.com/office/drawing/2014/main" id="{DE4E0415-C0F4-4750-A6D0-BADAA4225447}"/>
              </a:ext>
            </a:extLst>
          </p:cNvPr>
          <p:cNvSpPr>
            <a:spLocks noGrp="1"/>
          </p:cNvSpPr>
          <p:nvPr>
            <p:ph type="sldNum" sz="quarter" idx="16"/>
          </p:nvPr>
        </p:nvSpPr>
        <p:spPr/>
        <p:txBody>
          <a:bodyPr/>
          <a:lstStyle/>
          <a:p>
            <a:r>
              <a:rPr lang="nb-NO"/>
              <a:t> Side </a:t>
            </a:r>
            <a:fld id="{5751DFAA-887F-4071-8EAD-E8CA316FCF06}" type="slidenum">
              <a:rPr lang="nb-NO" smtClean="0"/>
              <a:pPr/>
              <a:t>39</a:t>
            </a:fld>
            <a:endParaRPr lang="nb-NO" dirty="0"/>
          </a:p>
        </p:txBody>
      </p:sp>
    </p:spTree>
    <p:extLst>
      <p:ext uri="{BB962C8B-B14F-4D97-AF65-F5344CB8AC3E}">
        <p14:creationId xmlns:p14="http://schemas.microsoft.com/office/powerpoint/2010/main" val="79896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B3CC91-6132-429C-BC0E-BC5CDD78AE66}"/>
              </a:ext>
            </a:extLst>
          </p:cNvPr>
          <p:cNvSpPr>
            <a:spLocks noGrp="1"/>
          </p:cNvSpPr>
          <p:nvPr>
            <p:ph type="title"/>
          </p:nvPr>
        </p:nvSpPr>
        <p:spPr/>
        <p:txBody>
          <a:bodyPr/>
          <a:lstStyle/>
          <a:p>
            <a:r>
              <a:rPr lang="nb-NO" dirty="0"/>
              <a:t>Orientering fra Direktoratet fra </a:t>
            </a:r>
            <a:r>
              <a:rPr lang="nb-NO" dirty="0" err="1"/>
              <a:t>e-helse</a:t>
            </a:r>
            <a:endParaRPr lang="nb-NO" dirty="0"/>
          </a:p>
        </p:txBody>
      </p:sp>
      <p:sp>
        <p:nvSpPr>
          <p:cNvPr id="3" name="Plassholder for innhold 2">
            <a:extLst>
              <a:ext uri="{FF2B5EF4-FFF2-40B4-BE49-F238E27FC236}">
                <a16:creationId xmlns:a16="http://schemas.microsoft.com/office/drawing/2014/main" id="{A84C52FD-8C38-492B-8045-75AA5B970110}"/>
              </a:ext>
            </a:extLst>
          </p:cNvPr>
          <p:cNvSpPr>
            <a:spLocks noGrp="1"/>
          </p:cNvSpPr>
          <p:nvPr>
            <p:ph idx="1"/>
          </p:nvPr>
        </p:nvSpPr>
        <p:spPr/>
        <p:txBody>
          <a:bodyPr/>
          <a:lstStyle/>
          <a:p>
            <a:pPr marL="0" indent="0">
              <a:buNone/>
            </a:pPr>
            <a:r>
              <a:rPr lang="nb-NO" dirty="0"/>
              <a:t>IKT-forskriften</a:t>
            </a:r>
          </a:p>
          <a:p>
            <a:r>
              <a:rPr lang="nb-NO" sz="4400" dirty="0"/>
              <a:t>Nye standarder for henvisning og Tjenestebasert adressering er foreslått som nye krav gjeldende fra 1.1.2021</a:t>
            </a:r>
          </a:p>
          <a:p>
            <a:r>
              <a:rPr lang="nb-NO" dirty="0"/>
              <a:t>Høring er forventet høsten 2019</a:t>
            </a:r>
            <a:endParaRPr lang="nb-NO" sz="4400" dirty="0"/>
          </a:p>
          <a:p>
            <a:endParaRPr lang="nb-NO" sz="4400" dirty="0"/>
          </a:p>
          <a:p>
            <a:pPr marL="0" indent="0">
              <a:buNone/>
            </a:pPr>
            <a:r>
              <a:rPr lang="nb-NO" dirty="0"/>
              <a:t>Nye anbefalinger fra arkitektur og standardisering</a:t>
            </a:r>
          </a:p>
          <a:p>
            <a:r>
              <a:rPr lang="nb-NO" sz="4400" dirty="0"/>
              <a:t>SMART </a:t>
            </a:r>
            <a:r>
              <a:rPr lang="nb-NO" sz="4400" dirty="0" err="1"/>
              <a:t>on</a:t>
            </a:r>
            <a:r>
              <a:rPr lang="nb-NO" sz="4400" dirty="0"/>
              <a:t> FHIR</a:t>
            </a:r>
          </a:p>
          <a:p>
            <a:r>
              <a:rPr lang="nb-NO" sz="4400" dirty="0"/>
              <a:t>FHIR for datadeling</a:t>
            </a:r>
          </a:p>
          <a:p>
            <a:pPr marL="571500" indent="-571500">
              <a:buFont typeface="Arial" panose="020B0604020202020204" pitchFamily="34" charset="0"/>
              <a:buChar char="•"/>
            </a:pPr>
            <a:endParaRPr lang="da-DK" dirty="0"/>
          </a:p>
          <a:p>
            <a:pPr marL="0" indent="0">
              <a:buNone/>
            </a:pPr>
            <a:r>
              <a:rPr lang="da-DK" dirty="0"/>
              <a:t>Områdestyrer 2020</a:t>
            </a:r>
          </a:p>
          <a:p>
            <a:endParaRPr lang="nb-NO" dirty="0"/>
          </a:p>
        </p:txBody>
      </p:sp>
      <p:sp>
        <p:nvSpPr>
          <p:cNvPr id="4" name="Plassholder for lysbildenummer 3">
            <a:extLst>
              <a:ext uri="{FF2B5EF4-FFF2-40B4-BE49-F238E27FC236}">
                <a16:creationId xmlns:a16="http://schemas.microsoft.com/office/drawing/2014/main" id="{85FDCABE-85AE-4535-9E52-05C4028753F5}"/>
              </a:ext>
            </a:extLst>
          </p:cNvPr>
          <p:cNvSpPr>
            <a:spLocks noGrp="1"/>
          </p:cNvSpPr>
          <p:nvPr>
            <p:ph type="sldNum" sz="quarter" idx="16"/>
          </p:nvPr>
        </p:nvSpPr>
        <p:spPr/>
        <p:txBody>
          <a:bodyPr/>
          <a:lstStyle/>
          <a:p>
            <a:r>
              <a:rPr lang="nb-NO"/>
              <a:t> Side </a:t>
            </a:r>
            <a:fld id="{5751DFAA-887F-4071-8EAD-E8CA316FCF06}" type="slidenum">
              <a:rPr lang="nb-NO" smtClean="0"/>
              <a:pPr/>
              <a:t>4</a:t>
            </a:fld>
            <a:endParaRPr lang="nb-NO" dirty="0"/>
          </a:p>
        </p:txBody>
      </p:sp>
    </p:spTree>
    <p:extLst>
      <p:ext uri="{BB962C8B-B14F-4D97-AF65-F5344CB8AC3E}">
        <p14:creationId xmlns:p14="http://schemas.microsoft.com/office/powerpoint/2010/main" val="2864380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E57ECB-86D1-4283-A30E-1E167604F6DE}"/>
              </a:ext>
            </a:extLst>
          </p:cNvPr>
          <p:cNvSpPr>
            <a:spLocks noGrp="1"/>
          </p:cNvSpPr>
          <p:nvPr>
            <p:ph type="title"/>
          </p:nvPr>
        </p:nvSpPr>
        <p:spPr/>
        <p:txBody>
          <a:bodyPr/>
          <a:lstStyle/>
          <a:p>
            <a:r>
              <a:rPr lang="nb-NO" dirty="0"/>
              <a:t>IKT forskriften</a:t>
            </a:r>
          </a:p>
        </p:txBody>
      </p:sp>
      <p:sp>
        <p:nvSpPr>
          <p:cNvPr id="3" name="Plassholder for innhold 2">
            <a:extLst>
              <a:ext uri="{FF2B5EF4-FFF2-40B4-BE49-F238E27FC236}">
                <a16:creationId xmlns:a16="http://schemas.microsoft.com/office/drawing/2014/main" id="{EC143813-2AFD-4CEC-85AE-D775DCD75ACF}"/>
              </a:ext>
            </a:extLst>
          </p:cNvPr>
          <p:cNvSpPr>
            <a:spLocks noGrp="1"/>
          </p:cNvSpPr>
          <p:nvPr>
            <p:ph idx="1"/>
          </p:nvPr>
        </p:nvSpPr>
        <p:spPr>
          <a:xfrm>
            <a:off x="1440179" y="3636477"/>
            <a:ext cx="10593325" cy="8659060"/>
          </a:xfrm>
        </p:spPr>
        <p:txBody>
          <a:bodyPr>
            <a:normAutofit/>
          </a:bodyPr>
          <a:lstStyle/>
          <a:p>
            <a:r>
              <a:rPr lang="nb-NO" sz="3600" dirty="0"/>
              <a:t>Forskrift om IKT-standarder i helse- og omsorgstjenesten (IKT-forskriften) ble vedtatt i 2015 </a:t>
            </a:r>
          </a:p>
          <a:p>
            <a:endParaRPr lang="nb-NO" sz="3600" dirty="0"/>
          </a:p>
          <a:p>
            <a:r>
              <a:rPr lang="nb-NO" sz="3600" dirty="0"/>
              <a:t>Flere standarder er oppført med to likestilte obligatoriske versjoner</a:t>
            </a:r>
          </a:p>
          <a:p>
            <a:endParaRPr lang="nb-NO" sz="3600" dirty="0"/>
          </a:p>
          <a:p>
            <a:r>
              <a:rPr lang="nb-NO" sz="3600" dirty="0"/>
              <a:t>Ambisjonen var at virksomhetene skulle gå over til den nyeste versjonen</a:t>
            </a:r>
          </a:p>
          <a:p>
            <a:endParaRPr lang="nb-NO" sz="3600" dirty="0"/>
          </a:p>
          <a:p>
            <a:r>
              <a:rPr lang="nb-NO" sz="3600" dirty="0"/>
              <a:t>Iverksettes nå arbeid med nasjonal plan for overgang til én versjon</a:t>
            </a:r>
          </a:p>
        </p:txBody>
      </p:sp>
      <p:sp>
        <p:nvSpPr>
          <p:cNvPr id="4" name="Plassholder for lysbildenummer 3">
            <a:extLst>
              <a:ext uri="{FF2B5EF4-FFF2-40B4-BE49-F238E27FC236}">
                <a16:creationId xmlns:a16="http://schemas.microsoft.com/office/drawing/2014/main" id="{6BDF3477-E40D-4B61-8C12-D8118605406E}"/>
              </a:ext>
            </a:extLst>
          </p:cNvPr>
          <p:cNvSpPr>
            <a:spLocks noGrp="1"/>
          </p:cNvSpPr>
          <p:nvPr>
            <p:ph type="sldNum" sz="quarter" idx="16"/>
          </p:nvPr>
        </p:nvSpPr>
        <p:spPr>
          <a:xfrm>
            <a:off x="21899390" y="13012905"/>
            <a:ext cx="1436097" cy="369332"/>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40</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11" name="TekstSylinder 10">
            <a:extLst>
              <a:ext uri="{FF2B5EF4-FFF2-40B4-BE49-F238E27FC236}">
                <a16:creationId xmlns:a16="http://schemas.microsoft.com/office/drawing/2014/main" id="{0D98CE63-396C-4AC3-A552-F2BAF7D7D729}"/>
              </a:ext>
            </a:extLst>
          </p:cNvPr>
          <p:cNvSpPr txBox="1"/>
          <p:nvPr/>
        </p:nvSpPr>
        <p:spPr>
          <a:xfrm>
            <a:off x="16084062" y="4693648"/>
            <a:ext cx="7251425" cy="5010942"/>
          </a:xfrm>
          <a:prstGeom prst="rect">
            <a:avLst/>
          </a:prstGeom>
          <a:solidFill>
            <a:srgbClr val="EEEEEE"/>
          </a:solidFill>
          <a:ln>
            <a:solidFill>
              <a:srgbClr val="000000"/>
            </a:solidFill>
          </a:ln>
        </p:spPr>
        <p:txBody>
          <a:bodyPr vert="horz" wrap="square" lIns="180000" tIns="180000" rIns="180000" bIns="180000" rtlCol="0">
            <a:spAutoFit/>
          </a:bodyPr>
          <a:lstStyle/>
          <a:p>
            <a:pPr>
              <a:spcAft>
                <a:spcPts val="1000"/>
              </a:spcAft>
            </a:pPr>
            <a:r>
              <a:rPr lang="nb-NO" b="1" dirty="0"/>
              <a:t>Likestilte versjoner</a:t>
            </a:r>
          </a:p>
          <a:p>
            <a:pPr marL="571500" indent="-571500">
              <a:spcAft>
                <a:spcPts val="1000"/>
              </a:spcAft>
              <a:buFont typeface="Arial" panose="020B0604020202020204" pitchFamily="34" charset="0"/>
              <a:buChar char="•"/>
            </a:pPr>
            <a:r>
              <a:rPr lang="nb-NO" dirty="0"/>
              <a:t>Epikrise</a:t>
            </a:r>
          </a:p>
          <a:p>
            <a:pPr marL="571500" indent="-571500">
              <a:spcAft>
                <a:spcPts val="1000"/>
              </a:spcAft>
              <a:buFont typeface="Arial" panose="020B0604020202020204" pitchFamily="34" charset="0"/>
              <a:buChar char="•"/>
            </a:pPr>
            <a:r>
              <a:rPr lang="nb-NO" dirty="0"/>
              <a:t>Rekvisisjon</a:t>
            </a:r>
          </a:p>
          <a:p>
            <a:pPr marL="571500" indent="-571500">
              <a:spcAft>
                <a:spcPts val="1000"/>
              </a:spcAft>
              <a:buFont typeface="Arial" panose="020B0604020202020204" pitchFamily="34" charset="0"/>
              <a:buChar char="•"/>
            </a:pPr>
            <a:r>
              <a:rPr lang="nb-NO" dirty="0"/>
              <a:t>Svarrapporter</a:t>
            </a:r>
          </a:p>
          <a:p>
            <a:pPr marL="571500" indent="-571500">
              <a:spcAft>
                <a:spcPts val="1000"/>
              </a:spcAft>
              <a:buFont typeface="Arial" panose="020B0604020202020204" pitchFamily="34" charset="0"/>
              <a:buChar char="•"/>
            </a:pPr>
            <a:r>
              <a:rPr lang="nb-NO" dirty="0"/>
              <a:t>Pleie- og omsorgsmeldinger</a:t>
            </a:r>
          </a:p>
          <a:p>
            <a:pPr marL="571500" indent="-571500">
              <a:spcAft>
                <a:spcPts val="1000"/>
              </a:spcAft>
              <a:buFont typeface="Arial" panose="020B0604020202020204" pitchFamily="34" charset="0"/>
              <a:buChar char="•"/>
            </a:pPr>
            <a:r>
              <a:rPr lang="nb-NO" dirty="0"/>
              <a:t>(</a:t>
            </a:r>
            <a:r>
              <a:rPr lang="nb-NO" strike="sngStrike" dirty="0"/>
              <a:t>Henvisning</a:t>
            </a:r>
            <a:r>
              <a:rPr lang="nb-NO" dirty="0"/>
              <a:t>)</a:t>
            </a:r>
          </a:p>
          <a:p>
            <a:pPr marL="571500" indent="-571500">
              <a:spcAft>
                <a:spcPts val="1000"/>
              </a:spcAft>
              <a:buFont typeface="Arial" panose="020B0604020202020204" pitchFamily="34" charset="0"/>
              <a:buChar char="•"/>
            </a:pPr>
            <a:r>
              <a:rPr lang="nb-NO" dirty="0"/>
              <a:t>Applikasjonskvittering</a:t>
            </a:r>
          </a:p>
        </p:txBody>
      </p:sp>
    </p:spTree>
    <p:extLst>
      <p:ext uri="{BB962C8B-B14F-4D97-AF65-F5344CB8AC3E}">
        <p14:creationId xmlns:p14="http://schemas.microsoft.com/office/powerpoint/2010/main" val="2069038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E57ECB-86D1-4283-A30E-1E167604F6DE}"/>
              </a:ext>
            </a:extLst>
          </p:cNvPr>
          <p:cNvSpPr>
            <a:spLocks noGrp="1"/>
          </p:cNvSpPr>
          <p:nvPr>
            <p:ph type="title"/>
          </p:nvPr>
        </p:nvSpPr>
        <p:spPr/>
        <p:txBody>
          <a:bodyPr/>
          <a:lstStyle/>
          <a:p>
            <a:r>
              <a:rPr lang="nb-NO" dirty="0"/>
              <a:t> Utfordringer ved to likestilte versjoner</a:t>
            </a:r>
          </a:p>
        </p:txBody>
      </p:sp>
      <p:sp>
        <p:nvSpPr>
          <p:cNvPr id="3" name="Plassholder for innhold 2">
            <a:extLst>
              <a:ext uri="{FF2B5EF4-FFF2-40B4-BE49-F238E27FC236}">
                <a16:creationId xmlns:a16="http://schemas.microsoft.com/office/drawing/2014/main" id="{EC143813-2AFD-4CEC-85AE-D775DCD75ACF}"/>
              </a:ext>
            </a:extLst>
          </p:cNvPr>
          <p:cNvSpPr>
            <a:spLocks noGrp="1"/>
          </p:cNvSpPr>
          <p:nvPr>
            <p:ph idx="1"/>
          </p:nvPr>
        </p:nvSpPr>
        <p:spPr>
          <a:xfrm>
            <a:off x="1440179" y="3810000"/>
            <a:ext cx="12908867" cy="7772400"/>
          </a:xfrm>
        </p:spPr>
        <p:txBody>
          <a:bodyPr>
            <a:normAutofit/>
          </a:bodyPr>
          <a:lstStyle/>
          <a:p>
            <a:r>
              <a:rPr lang="nb-NO" dirty="0"/>
              <a:t>Virksomhetene kan ikke samhandle elektronisk hvis de har implementert ulike versjoner</a:t>
            </a:r>
          </a:p>
          <a:p>
            <a:pPr marL="0" indent="0">
              <a:buNone/>
            </a:pPr>
            <a:endParaRPr lang="nb-NO" dirty="0"/>
          </a:p>
          <a:p>
            <a:r>
              <a:rPr lang="nb-NO" dirty="0"/>
              <a:t>Manglende tillit til om informasjon kommer korrekt frem til mottaker</a:t>
            </a:r>
          </a:p>
          <a:p>
            <a:endParaRPr lang="nb-NO" dirty="0"/>
          </a:p>
          <a:p>
            <a:r>
              <a:rPr lang="nb-NO" dirty="0"/>
              <a:t>Papirrutiner, dobbeltarbeid opprettholdes og en får ikke tatt ut alle gevinster</a:t>
            </a:r>
          </a:p>
          <a:p>
            <a:endParaRPr lang="nb-NO" dirty="0"/>
          </a:p>
          <a:p>
            <a:r>
              <a:rPr lang="nb-NO" dirty="0"/>
              <a:t>Leverandører og virksomheter må vedlikeholde flere versjoner</a:t>
            </a:r>
          </a:p>
        </p:txBody>
      </p:sp>
      <p:sp>
        <p:nvSpPr>
          <p:cNvPr id="4" name="Plassholder for lysbildenummer 3">
            <a:extLst>
              <a:ext uri="{FF2B5EF4-FFF2-40B4-BE49-F238E27FC236}">
                <a16:creationId xmlns:a16="http://schemas.microsoft.com/office/drawing/2014/main" id="{6BDF3477-E40D-4B61-8C12-D8118605406E}"/>
              </a:ext>
            </a:extLst>
          </p:cNvPr>
          <p:cNvSpPr>
            <a:spLocks noGrp="1"/>
          </p:cNvSpPr>
          <p:nvPr>
            <p:ph type="sldNum" sz="quarter" idx="16"/>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41</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pic>
        <p:nvPicPr>
          <p:cNvPr id="6" name="Bilde 5">
            <a:extLst>
              <a:ext uri="{FF2B5EF4-FFF2-40B4-BE49-F238E27FC236}">
                <a16:creationId xmlns:a16="http://schemas.microsoft.com/office/drawing/2014/main" id="{1F1EF4C8-0EDF-4B44-95ED-A5944096A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2525" y="3810000"/>
            <a:ext cx="5507736" cy="7559040"/>
          </a:xfrm>
          <a:prstGeom prst="rect">
            <a:avLst/>
          </a:prstGeom>
        </p:spPr>
      </p:pic>
    </p:spTree>
    <p:extLst>
      <p:ext uri="{BB962C8B-B14F-4D97-AF65-F5344CB8AC3E}">
        <p14:creationId xmlns:p14="http://schemas.microsoft.com/office/powerpoint/2010/main" val="2918360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7583411F-B934-43B7-9917-CDB8DFC6F0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30573" y="9681727"/>
            <a:ext cx="6876302" cy="2679197"/>
          </a:xfrm>
          <a:prstGeom prst="rect">
            <a:avLst/>
          </a:prstGeom>
        </p:spPr>
      </p:pic>
      <p:sp>
        <p:nvSpPr>
          <p:cNvPr id="2" name="Tittel 1">
            <a:extLst>
              <a:ext uri="{FF2B5EF4-FFF2-40B4-BE49-F238E27FC236}">
                <a16:creationId xmlns:a16="http://schemas.microsoft.com/office/drawing/2014/main" id="{2C07816D-B0EE-43C9-AE31-38AAE9B409E4}"/>
              </a:ext>
            </a:extLst>
          </p:cNvPr>
          <p:cNvSpPr>
            <a:spLocks noGrp="1"/>
          </p:cNvSpPr>
          <p:nvPr>
            <p:ph type="title"/>
          </p:nvPr>
        </p:nvSpPr>
        <p:spPr/>
        <p:txBody>
          <a:bodyPr/>
          <a:lstStyle/>
          <a:p>
            <a:r>
              <a:rPr lang="nb-NO" dirty="0"/>
              <a:t>Prosess og forankring for overgang til én versjon</a:t>
            </a:r>
          </a:p>
        </p:txBody>
      </p:sp>
      <p:sp>
        <p:nvSpPr>
          <p:cNvPr id="3" name="Plassholder for innhold 2">
            <a:extLst>
              <a:ext uri="{FF2B5EF4-FFF2-40B4-BE49-F238E27FC236}">
                <a16:creationId xmlns:a16="http://schemas.microsoft.com/office/drawing/2014/main" id="{C4B3525D-029D-4D20-9CC4-C84586EC0594}"/>
              </a:ext>
            </a:extLst>
          </p:cNvPr>
          <p:cNvSpPr>
            <a:spLocks noGrp="1"/>
          </p:cNvSpPr>
          <p:nvPr>
            <p:ph idx="1"/>
          </p:nvPr>
        </p:nvSpPr>
        <p:spPr/>
        <p:txBody>
          <a:bodyPr>
            <a:normAutofit/>
          </a:bodyPr>
          <a:lstStyle/>
          <a:p>
            <a:r>
              <a:rPr lang="nb-NO" sz="4000" dirty="0"/>
              <a:t>Både virksomheter og leverandører ønsker kun én versjon</a:t>
            </a:r>
          </a:p>
          <a:p>
            <a:pPr marL="0" indent="0">
              <a:buNone/>
            </a:pPr>
            <a:r>
              <a:rPr lang="nb-NO" sz="4000" dirty="0"/>
              <a:t> </a:t>
            </a:r>
          </a:p>
          <a:p>
            <a:r>
              <a:rPr lang="nb-NO" sz="4000" dirty="0"/>
              <a:t>Sak 13/18 i Produktstyre: støttet forslag om overgang til siste versjon</a:t>
            </a:r>
          </a:p>
          <a:p>
            <a:pPr marL="0" indent="0">
              <a:buNone/>
            </a:pPr>
            <a:r>
              <a:rPr lang="nb-NO" sz="4000" dirty="0"/>
              <a:t> </a:t>
            </a:r>
          </a:p>
          <a:p>
            <a:r>
              <a:rPr lang="nb-NO" sz="4000" dirty="0"/>
              <a:t>SamUT 5.12.2018: meldt behov for en nasjonal plan og koordinering for overgang til én versjon</a:t>
            </a:r>
          </a:p>
          <a:p>
            <a:endParaRPr lang="nb-NO" sz="4000" dirty="0"/>
          </a:p>
          <a:p>
            <a:r>
              <a:rPr lang="nb-NO" sz="4000" dirty="0"/>
              <a:t>Mai 2019: Norsk Helsenett får oppdrag om overgang til siste versjon</a:t>
            </a:r>
          </a:p>
          <a:p>
            <a:endParaRPr lang="nb-NO" sz="4000" dirty="0"/>
          </a:p>
        </p:txBody>
      </p:sp>
      <p:sp>
        <p:nvSpPr>
          <p:cNvPr id="4" name="Plassholder for lysbildenummer 3">
            <a:extLst>
              <a:ext uri="{FF2B5EF4-FFF2-40B4-BE49-F238E27FC236}">
                <a16:creationId xmlns:a16="http://schemas.microsoft.com/office/drawing/2014/main" id="{96FB3570-C1DF-4B45-9078-D6D1234181A6}"/>
              </a:ext>
            </a:extLst>
          </p:cNvPr>
          <p:cNvSpPr>
            <a:spLocks noGrp="1"/>
          </p:cNvSpPr>
          <p:nvPr>
            <p:ph type="sldNum" sz="quarter" idx="16"/>
          </p:nvPr>
        </p:nvSpPr>
        <p:spPr/>
        <p:txBody>
          <a:bodyPr/>
          <a:lstStyle/>
          <a:p>
            <a:r>
              <a:rPr lang="nb-NO"/>
              <a:t> Side </a:t>
            </a:r>
            <a:fld id="{5751DFAA-887F-4071-8EAD-E8CA316FCF06}" type="slidenum">
              <a:rPr lang="nb-NO" smtClean="0"/>
              <a:pPr/>
              <a:t>42</a:t>
            </a:fld>
            <a:endParaRPr lang="nb-NO" dirty="0"/>
          </a:p>
        </p:txBody>
      </p:sp>
    </p:spTree>
    <p:extLst>
      <p:ext uri="{BB962C8B-B14F-4D97-AF65-F5344CB8AC3E}">
        <p14:creationId xmlns:p14="http://schemas.microsoft.com/office/powerpoint/2010/main" val="729425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Oppdrag om overgang til én versjon</a:t>
            </a:r>
          </a:p>
        </p:txBody>
      </p:sp>
      <p:sp>
        <p:nvSpPr>
          <p:cNvPr id="7" name="Content Placeholder 6"/>
          <p:cNvSpPr>
            <a:spLocks noGrp="1"/>
          </p:cNvSpPr>
          <p:nvPr>
            <p:ph idx="1"/>
          </p:nvPr>
        </p:nvSpPr>
        <p:spPr/>
        <p:txBody>
          <a:bodyPr>
            <a:normAutofit lnSpcReduction="10000"/>
          </a:bodyPr>
          <a:lstStyle/>
          <a:p>
            <a:pPr marL="0" indent="0">
              <a:spcBef>
                <a:spcPts val="600"/>
              </a:spcBef>
              <a:spcAft>
                <a:spcPts val="200"/>
              </a:spcAft>
              <a:buNone/>
            </a:pPr>
            <a:r>
              <a:rPr lang="nb-NO" sz="3600" b="1" dirty="0">
                <a:latin typeface="Arial" panose="020B0604020202020204" pitchFamily="34" charset="0"/>
                <a:ea typeface="Arial" panose="020B0604020202020204" pitchFamily="34" charset="0"/>
                <a:cs typeface="Arial" panose="020B0604020202020204" pitchFamily="34" charset="0"/>
              </a:rPr>
              <a:t>To-delt oppdrag</a:t>
            </a:r>
          </a:p>
          <a:p>
            <a:pPr marL="0" indent="0">
              <a:spcBef>
                <a:spcPts val="600"/>
              </a:spcBef>
              <a:spcAft>
                <a:spcPts val="200"/>
              </a:spcAft>
              <a:buNone/>
            </a:pPr>
            <a:endParaRPr lang="nb-NO" sz="3600" dirty="0">
              <a:latin typeface="Arial" panose="020B0604020202020204" pitchFamily="34" charset="0"/>
              <a:ea typeface="Arial" panose="020B0604020202020204" pitchFamily="34" charset="0"/>
              <a:cs typeface="Arial" panose="020B0604020202020204" pitchFamily="34" charset="0"/>
            </a:endParaRPr>
          </a:p>
          <a:p>
            <a:pPr marL="857250" indent="-857250">
              <a:spcBef>
                <a:spcPts val="600"/>
              </a:spcBef>
              <a:spcAft>
                <a:spcPts val="200"/>
              </a:spcAft>
              <a:buFont typeface="+mj-lt"/>
              <a:buAutoNum type="arabicPeriod"/>
            </a:pPr>
            <a:r>
              <a:rPr lang="nb-NO" sz="3600" i="1" dirty="0">
                <a:latin typeface="Arial" panose="020B0604020202020204" pitchFamily="34" charset="0"/>
                <a:ea typeface="Arial" panose="020B0604020202020204" pitchFamily="34" charset="0"/>
                <a:cs typeface="Arial" panose="020B0604020202020204" pitchFamily="34" charset="0"/>
              </a:rPr>
              <a:t>Kost nytte vurdering</a:t>
            </a:r>
          </a:p>
          <a:p>
            <a:pPr lvl="1">
              <a:spcBef>
                <a:spcPts val="600"/>
              </a:spcBef>
              <a:spcAft>
                <a:spcPts val="200"/>
              </a:spcAft>
              <a:buFont typeface="Courier New" panose="02070309020205020404" pitchFamily="49" charset="0"/>
              <a:buChar char="o"/>
            </a:pPr>
            <a:r>
              <a:rPr lang="nb-NO" sz="3600" dirty="0"/>
              <a:t>bruk av to versjoner, bruk av siste versjon, og risiko ved overgang til kun siste versjon</a:t>
            </a:r>
          </a:p>
          <a:p>
            <a:pPr lvl="1">
              <a:spcBef>
                <a:spcPts val="600"/>
              </a:spcBef>
              <a:spcAft>
                <a:spcPts val="200"/>
              </a:spcAft>
              <a:buFont typeface="Courier New" panose="02070309020205020404" pitchFamily="49" charset="0"/>
              <a:buChar char="o"/>
            </a:pPr>
            <a:r>
              <a:rPr lang="nb-NO" sz="3600" dirty="0"/>
              <a:t>leveransen 30. september 2019 </a:t>
            </a:r>
          </a:p>
          <a:p>
            <a:pPr marL="342900" lvl="0" indent="-342900">
              <a:spcBef>
                <a:spcPts val="600"/>
              </a:spcBef>
              <a:spcAft>
                <a:spcPts val="200"/>
              </a:spcAft>
              <a:buFont typeface="+mj-lt"/>
              <a:buAutoNum type="arabicPeriod"/>
            </a:pPr>
            <a:endParaRPr lang="nb-NO" sz="3600" i="1" dirty="0">
              <a:latin typeface="Arial" panose="020B0604020202020204" pitchFamily="34" charset="0"/>
              <a:ea typeface="Arial" panose="020B0604020202020204" pitchFamily="34" charset="0"/>
              <a:cs typeface="Arial" panose="020B0604020202020204" pitchFamily="34" charset="0"/>
            </a:endParaRPr>
          </a:p>
          <a:p>
            <a:pPr marL="857250" lvl="0" indent="-857250">
              <a:spcBef>
                <a:spcPts val="600"/>
              </a:spcBef>
              <a:spcAft>
                <a:spcPts val="200"/>
              </a:spcAft>
              <a:buFont typeface="+mj-lt"/>
              <a:buAutoNum type="arabicPeriod"/>
            </a:pPr>
            <a:r>
              <a:rPr lang="nb-NO" sz="3600" i="1" dirty="0">
                <a:latin typeface="Arial" panose="020B0604020202020204" pitchFamily="34" charset="0"/>
                <a:ea typeface="Arial" panose="020B0604020202020204" pitchFamily="34" charset="0"/>
                <a:cs typeface="Arial" panose="020B0604020202020204" pitchFamily="34" charset="0"/>
              </a:rPr>
              <a:t> Nasjonal plan for overgang til bruk av kun siste versjon</a:t>
            </a:r>
            <a:endParaRPr lang="nb-NO" sz="3600" dirty="0">
              <a:latin typeface="Arial" panose="020B0604020202020204" pitchFamily="34" charset="0"/>
              <a:ea typeface="Arial" panose="020B0604020202020204" pitchFamily="34" charset="0"/>
              <a:cs typeface="Arial" panose="020B0604020202020204" pitchFamily="34" charset="0"/>
            </a:endParaRPr>
          </a:p>
          <a:p>
            <a:pPr marL="1124100" lvl="2" indent="-571500">
              <a:spcBef>
                <a:spcPts val="600"/>
              </a:spcBef>
              <a:spcAft>
                <a:spcPts val="200"/>
              </a:spcAft>
              <a:buFont typeface="Courier New" panose="02070309020205020404" pitchFamily="49" charset="0"/>
              <a:buChar char="o"/>
            </a:pPr>
            <a:r>
              <a:rPr lang="nb-NO" dirty="0">
                <a:latin typeface="Arial" panose="020B0604020202020204" pitchFamily="34" charset="0"/>
                <a:ea typeface="Arial" panose="020B0604020202020204" pitchFamily="34" charset="0"/>
                <a:cs typeface="Arial" panose="020B0604020202020204" pitchFamily="34" charset="0"/>
              </a:rPr>
              <a:t>implementering hos leverandørene</a:t>
            </a:r>
          </a:p>
          <a:p>
            <a:pPr marL="1124100" lvl="2" indent="-571500">
              <a:spcBef>
                <a:spcPts val="600"/>
              </a:spcBef>
              <a:spcAft>
                <a:spcPts val="200"/>
              </a:spcAft>
              <a:buFont typeface="Courier New" panose="02070309020205020404" pitchFamily="49" charset="0"/>
              <a:buChar char="o"/>
            </a:pPr>
            <a:r>
              <a:rPr lang="nb-NO" dirty="0">
                <a:latin typeface="Arial" panose="020B0604020202020204" pitchFamily="34" charset="0"/>
                <a:ea typeface="Arial" panose="020B0604020202020204" pitchFamily="34" charset="0"/>
                <a:cs typeface="Arial" panose="020B0604020202020204" pitchFamily="34" charset="0"/>
              </a:rPr>
              <a:t>virksomhetenes planer for overgangsperioder (tidspunkter for mottak og sending) </a:t>
            </a:r>
          </a:p>
          <a:p>
            <a:pPr marL="1124100" lvl="2" indent="-571500">
              <a:spcBef>
                <a:spcPts val="600"/>
              </a:spcBef>
              <a:spcAft>
                <a:spcPts val="200"/>
              </a:spcAft>
              <a:buFont typeface="Courier New" panose="02070309020205020404" pitchFamily="49" charset="0"/>
              <a:buChar char="o"/>
            </a:pPr>
            <a:r>
              <a:rPr lang="nb-NO" dirty="0">
                <a:latin typeface="Arial" panose="020B0604020202020204" pitchFamily="34" charset="0"/>
                <a:ea typeface="Arial" panose="020B0604020202020204" pitchFamily="34" charset="0"/>
                <a:cs typeface="Arial" panose="020B0604020202020204" pitchFamily="34" charset="0"/>
              </a:rPr>
              <a:t>Norsk Helsenett sitt koordinerende ansvar og styring i overgangsperiodene</a:t>
            </a:r>
          </a:p>
          <a:p>
            <a:pPr marL="1124100" lvl="2" indent="-571500">
              <a:spcBef>
                <a:spcPts val="600"/>
              </a:spcBef>
              <a:spcAft>
                <a:spcPts val="200"/>
              </a:spcAft>
              <a:buFont typeface="Courier New" panose="02070309020205020404" pitchFamily="49" charset="0"/>
              <a:buChar char="o"/>
            </a:pPr>
            <a:r>
              <a:rPr lang="nb-NO" dirty="0">
                <a:latin typeface="Arial" panose="020B0604020202020204" pitchFamily="34" charset="0"/>
                <a:ea typeface="Arial" panose="020B0604020202020204" pitchFamily="34" charset="0"/>
                <a:cs typeface="Arial" panose="020B0604020202020204" pitchFamily="34" charset="0"/>
              </a:rPr>
              <a:t>leveransen 22.november 2019</a:t>
            </a:r>
          </a:p>
          <a:p>
            <a:pPr marL="0" lvl="0" indent="0">
              <a:spcBef>
                <a:spcPts val="600"/>
              </a:spcBef>
              <a:spcAft>
                <a:spcPts val="200"/>
              </a:spcAft>
              <a:buClr>
                <a:srgbClr val="0169E8"/>
              </a:buClr>
              <a:buNone/>
            </a:pPr>
            <a:endParaRPr lang="nb-NO" sz="3600" dirty="0">
              <a:latin typeface="Arial" panose="020B0604020202020204" pitchFamily="34" charset="0"/>
              <a:ea typeface="Arial" panose="020B0604020202020204" pitchFamily="34" charset="0"/>
            </a:endParaRPr>
          </a:p>
          <a:p>
            <a:pPr marL="0" lvl="0" indent="0">
              <a:spcBef>
                <a:spcPts val="600"/>
              </a:spcBef>
              <a:spcAft>
                <a:spcPts val="200"/>
              </a:spcAft>
              <a:buClr>
                <a:srgbClr val="0169E8"/>
              </a:buClr>
              <a:buNone/>
            </a:pPr>
            <a:r>
              <a:rPr lang="nb-NO" sz="4000" b="1" dirty="0">
                <a:latin typeface="Arial" panose="020B0604020202020204" pitchFamily="34" charset="0"/>
                <a:ea typeface="Arial" panose="020B0604020202020204" pitchFamily="34" charset="0"/>
              </a:rPr>
              <a:t>Mål</a:t>
            </a:r>
          </a:p>
          <a:p>
            <a:pPr marL="0" indent="0">
              <a:spcBef>
                <a:spcPts val="600"/>
              </a:spcBef>
              <a:spcAft>
                <a:spcPts val="200"/>
              </a:spcAft>
              <a:buClr>
                <a:srgbClr val="0169E8"/>
              </a:buClr>
              <a:buNone/>
            </a:pPr>
            <a:r>
              <a:rPr lang="nb-NO" sz="4000" dirty="0">
                <a:latin typeface="Arial" panose="020B0604020202020204" pitchFamily="34" charset="0"/>
                <a:ea typeface="Arial" panose="020B0604020202020204" pitchFamily="34" charset="0"/>
              </a:rPr>
              <a:t>Alle virksomheter benytter kun siste versjon av en obligatorisk standard 31.12.2020</a:t>
            </a:r>
            <a:endParaRPr lang="nb-NO" sz="4000" dirty="0">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6"/>
          </p:nvPr>
        </p:nvSpPr>
        <p:spPr/>
        <p:txBody>
          <a:bodyPr/>
          <a:lstStyle/>
          <a:p>
            <a:r>
              <a:rPr lang="nb-NO"/>
              <a:t> Side </a:t>
            </a:r>
            <a:fld id="{5751DFAA-887F-4071-8EAD-E8CA316FCF06}" type="slidenum">
              <a:rPr lang="nb-NO" smtClean="0"/>
              <a:pPr/>
              <a:t>43</a:t>
            </a:fld>
            <a:endParaRPr lang="nb-NO" dirty="0"/>
          </a:p>
        </p:txBody>
      </p:sp>
    </p:spTree>
    <p:extLst>
      <p:ext uri="{BB962C8B-B14F-4D97-AF65-F5344CB8AC3E}">
        <p14:creationId xmlns:p14="http://schemas.microsoft.com/office/powerpoint/2010/main" val="3927610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F0CB8E-AB74-4CE8-9347-D9DF906AC460}"/>
              </a:ext>
            </a:extLst>
          </p:cNvPr>
          <p:cNvSpPr>
            <a:spLocks noGrp="1"/>
          </p:cNvSpPr>
          <p:nvPr>
            <p:ph type="ctrTitle"/>
          </p:nvPr>
        </p:nvSpPr>
        <p:spPr/>
        <p:txBody>
          <a:bodyPr>
            <a:normAutofit/>
          </a:bodyPr>
          <a:lstStyle/>
          <a:p>
            <a:r>
              <a:rPr lang="nb-NO" dirty="0"/>
              <a:t>Sak 12/19 Internasjonalt standardiseringsarbeid</a:t>
            </a:r>
          </a:p>
        </p:txBody>
      </p:sp>
      <p:sp>
        <p:nvSpPr>
          <p:cNvPr id="3" name="Undertittel 2">
            <a:extLst>
              <a:ext uri="{FF2B5EF4-FFF2-40B4-BE49-F238E27FC236}">
                <a16:creationId xmlns:a16="http://schemas.microsoft.com/office/drawing/2014/main" id="{B406F85C-1624-4CA6-B23C-FB7F65755B16}"/>
              </a:ext>
            </a:extLst>
          </p:cNvPr>
          <p:cNvSpPr>
            <a:spLocks noGrp="1"/>
          </p:cNvSpPr>
          <p:nvPr>
            <p:ph type="subTitle" idx="1"/>
          </p:nvPr>
        </p:nvSpPr>
        <p:spPr/>
        <p:txBody>
          <a:bodyPr/>
          <a:lstStyle/>
          <a:p>
            <a:endParaRPr lang="nb-NO"/>
          </a:p>
        </p:txBody>
      </p:sp>
      <p:sp>
        <p:nvSpPr>
          <p:cNvPr id="4" name="Plassholder for SmartArt 3">
            <a:extLst>
              <a:ext uri="{FF2B5EF4-FFF2-40B4-BE49-F238E27FC236}">
                <a16:creationId xmlns:a16="http://schemas.microsoft.com/office/drawing/2014/main" id="{D54C47BE-D299-485F-B35A-8E2E73025A7C}"/>
              </a:ext>
            </a:extLst>
          </p:cNvPr>
          <p:cNvSpPr>
            <a:spLocks noGrp="1"/>
          </p:cNvSpPr>
          <p:nvPr>
            <p:ph type="dgm" sz="quarter" idx="10"/>
          </p:nvPr>
        </p:nvSpPr>
        <p:spPr/>
      </p:sp>
    </p:spTree>
    <p:extLst>
      <p:ext uri="{BB962C8B-B14F-4D97-AF65-F5344CB8AC3E}">
        <p14:creationId xmlns:p14="http://schemas.microsoft.com/office/powerpoint/2010/main" val="2483541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Forslag til vedtak </a:t>
            </a:r>
          </a:p>
        </p:txBody>
      </p:sp>
      <p:sp>
        <p:nvSpPr>
          <p:cNvPr id="2" name="Rektangel 1"/>
          <p:cNvSpPr/>
          <p:nvPr/>
        </p:nvSpPr>
        <p:spPr>
          <a:xfrm>
            <a:off x="3244342" y="4890052"/>
            <a:ext cx="17132968" cy="5052059"/>
          </a:xfrm>
          <a:prstGeom prst="rect">
            <a:avLst/>
          </a:prstGeom>
          <a:solidFill>
            <a:schemeClr val="tx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lIns="90944" tIns="45470" rIns="90944" bIns="45470" rtlCol="0" anchor="ctr"/>
          <a:lstStyle/>
          <a:p>
            <a:r>
              <a:rPr lang="nb-NO" sz="4800" dirty="0"/>
              <a:t>Produktstyre e-helsestandarder gir sin tilslutning til at det opprettes en referansekomité, der Direktoratet for e-helse jobber med utforming av mandat og samarbeid med etablerte standardiseringsorganisasjoner.  </a:t>
            </a:r>
          </a:p>
        </p:txBody>
      </p:sp>
      <p:sp>
        <p:nvSpPr>
          <p:cNvPr id="3" name="Plassholder for lysbildenummer 2"/>
          <p:cNvSpPr>
            <a:spLocks noGrp="1"/>
          </p:cNvSpPr>
          <p:nvPr>
            <p:ph type="sldNum" sz="quarter" idx="16"/>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45</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41007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rotWithShape="1">
          <a:blip r:embed="rId3">
            <a:extLst>
              <a:ext uri="{28A0092B-C50C-407E-A947-70E740481C1C}">
                <a14:useLocalDpi xmlns:a14="http://schemas.microsoft.com/office/drawing/2010/main" val="0"/>
              </a:ext>
            </a:extLst>
          </a:blip>
          <a:srcRect l="3300" r="53208" b="49088"/>
          <a:stretch/>
        </p:blipFill>
        <p:spPr>
          <a:xfrm>
            <a:off x="694944" y="-91440"/>
            <a:ext cx="11568494" cy="7616039"/>
          </a:xfrm>
          <a:prstGeom prst="rect">
            <a:avLst/>
          </a:prstGeom>
        </p:spPr>
      </p:pic>
      <p:pic>
        <p:nvPicPr>
          <p:cNvPr id="49" name="Bilde 48"/>
          <p:cNvPicPr>
            <a:picLocks noChangeAspect="1"/>
          </p:cNvPicPr>
          <p:nvPr/>
        </p:nvPicPr>
        <p:blipFill rotWithShape="1">
          <a:blip r:embed="rId3">
            <a:extLst>
              <a:ext uri="{28A0092B-C50C-407E-A947-70E740481C1C}">
                <a14:useLocalDpi xmlns:a14="http://schemas.microsoft.com/office/drawing/2010/main" val="0"/>
              </a:ext>
            </a:extLst>
          </a:blip>
          <a:srcRect l="3300" t="50601" r="53208" b="34080"/>
          <a:stretch/>
        </p:blipFill>
        <p:spPr>
          <a:xfrm>
            <a:off x="677426" y="8382161"/>
            <a:ext cx="11568494" cy="2291556"/>
          </a:xfrm>
          <a:prstGeom prst="rect">
            <a:avLst/>
          </a:prstGeom>
        </p:spPr>
      </p:pic>
      <p:sp>
        <p:nvSpPr>
          <p:cNvPr id="4" name="Rektangel 3"/>
          <p:cNvSpPr/>
          <p:nvPr/>
        </p:nvSpPr>
        <p:spPr>
          <a:xfrm>
            <a:off x="891539" y="10657413"/>
            <a:ext cx="10870395" cy="8119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prstClr val="white"/>
                </a:solidFill>
                <a:effectLst/>
                <a:uLnTx/>
                <a:uFillTx/>
                <a:latin typeface="Arial" panose="020B0604020202020204"/>
                <a:ea typeface="+mn-ea"/>
                <a:cs typeface="+mn-cs"/>
              </a:rPr>
              <a:t>Koordinert utvikling og forvaltning</a:t>
            </a:r>
          </a:p>
        </p:txBody>
      </p:sp>
      <p:grpSp>
        <p:nvGrpSpPr>
          <p:cNvPr id="28" name="Gruppe 27"/>
          <p:cNvGrpSpPr/>
          <p:nvPr/>
        </p:nvGrpSpPr>
        <p:grpSpPr>
          <a:xfrm>
            <a:off x="891539" y="7579603"/>
            <a:ext cx="10870395" cy="1049429"/>
            <a:chOff x="891539" y="7579603"/>
            <a:chExt cx="10870395" cy="1049429"/>
          </a:xfrm>
        </p:grpSpPr>
        <p:sp>
          <p:nvSpPr>
            <p:cNvPr id="9" name="Rektangel 8"/>
            <p:cNvSpPr/>
            <p:nvPr/>
          </p:nvSpPr>
          <p:spPr>
            <a:xfrm>
              <a:off x="891539" y="7579603"/>
              <a:ext cx="10870395" cy="81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200" b="1" i="0" u="none" strike="noStrike" kern="1200" cap="none" spc="0" normalizeH="0" baseline="0" noProof="0" dirty="0">
                  <a:ln>
                    <a:noFill/>
                  </a:ln>
                  <a:solidFill>
                    <a:prstClr val="white"/>
                  </a:solidFill>
                  <a:effectLst/>
                  <a:uLnTx/>
                  <a:uFillTx/>
                  <a:latin typeface="Arial" panose="020B0604020202020204"/>
                  <a:ea typeface="+mn-ea"/>
                  <a:cs typeface="+mn-cs"/>
                </a:rPr>
                <a:t>Felles behov</a:t>
              </a:r>
            </a:p>
          </p:txBody>
        </p:sp>
        <p:sp>
          <p:nvSpPr>
            <p:cNvPr id="50" name="Trekant 49"/>
            <p:cNvSpPr/>
            <p:nvPr/>
          </p:nvSpPr>
          <p:spPr>
            <a:xfrm rot="10800000">
              <a:off x="1569810" y="8283635"/>
              <a:ext cx="634226" cy="34539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Trekant 53"/>
            <p:cNvSpPr/>
            <p:nvPr/>
          </p:nvSpPr>
          <p:spPr>
            <a:xfrm rot="10800000">
              <a:off x="3732243" y="8283635"/>
              <a:ext cx="634226" cy="34539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5" name="Trekant 54"/>
            <p:cNvSpPr/>
            <p:nvPr/>
          </p:nvSpPr>
          <p:spPr>
            <a:xfrm rot="10800000">
              <a:off x="5989410" y="8283635"/>
              <a:ext cx="634226" cy="34539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7" name="Trekant 56"/>
            <p:cNvSpPr/>
            <p:nvPr/>
          </p:nvSpPr>
          <p:spPr>
            <a:xfrm rot="10800000">
              <a:off x="8204009" y="8283635"/>
              <a:ext cx="634226" cy="34539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9" name="Trekant 58"/>
            <p:cNvSpPr/>
            <p:nvPr/>
          </p:nvSpPr>
          <p:spPr>
            <a:xfrm rot="10800000">
              <a:off x="10279944" y="8283635"/>
              <a:ext cx="634226" cy="34539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24" name="Rektangel 23">
            <a:extLst>
              <a:ext uri="{FF2B5EF4-FFF2-40B4-BE49-F238E27FC236}">
                <a16:creationId xmlns:a16="http://schemas.microsoft.com/office/drawing/2014/main" id="{DDAB584C-B00C-46BA-96A2-02D31A03278E}"/>
              </a:ext>
            </a:extLst>
          </p:cNvPr>
          <p:cNvSpPr/>
          <p:nvPr/>
        </p:nvSpPr>
        <p:spPr>
          <a:xfrm>
            <a:off x="13138304" y="3349347"/>
            <a:ext cx="10192124" cy="9325630"/>
          </a:xfrm>
          <a:prstGeom prst="rect">
            <a:avLst/>
          </a:prstGeom>
        </p:spPr>
        <p:txBody>
          <a:bodyPr wrap="square">
            <a:spAutoFit/>
          </a:bodyPr>
          <a:lstStyle/>
          <a:p>
            <a:r>
              <a:rPr lang="nb-NO" sz="5000" dirty="0">
                <a:latin typeface="Arial" panose="020B0604020202020204" pitchFamily="34" charset="0"/>
                <a:ea typeface="Arial" panose="020B0604020202020204" pitchFamily="34" charset="0"/>
              </a:rPr>
              <a:t>E-helsestandarder inngår som en sentral del av Felles grunnmur for digitale tjenester</a:t>
            </a:r>
          </a:p>
          <a:p>
            <a:endParaRPr lang="nb-NO" sz="5000" dirty="0">
              <a:latin typeface="Arial" panose="020B0604020202020204" pitchFamily="34" charset="0"/>
              <a:ea typeface="Arial" panose="020B0604020202020204" pitchFamily="34" charset="0"/>
            </a:endParaRPr>
          </a:p>
          <a:p>
            <a:endParaRPr lang="nb-NO" sz="5000" dirty="0">
              <a:latin typeface="Arial" panose="020B0604020202020204" pitchFamily="34" charset="0"/>
              <a:ea typeface="Arial" panose="020B0604020202020204" pitchFamily="34" charset="0"/>
            </a:endParaRPr>
          </a:p>
          <a:p>
            <a:r>
              <a:rPr lang="nb-NO" sz="5000" dirty="0">
                <a:latin typeface="Arial" panose="020B0604020202020204" pitchFamily="34" charset="0"/>
                <a:ea typeface="Arial" panose="020B0604020202020204" pitchFamily="34" charset="0"/>
              </a:rPr>
              <a:t>E-helsestrategien og handlingsplanen beskriver viktigheten av at standardiserings-arbeidet skal ta utgangspunkt i internasjonale standarder</a:t>
            </a:r>
            <a:br>
              <a:rPr lang="nb-NO" sz="5000" dirty="0">
                <a:latin typeface="Arial" panose="020B0604020202020204" pitchFamily="34" charset="0"/>
                <a:ea typeface="Arial" panose="020B0604020202020204" pitchFamily="34" charset="0"/>
              </a:rPr>
            </a:br>
            <a:br>
              <a:rPr lang="nb-NO" sz="5000" dirty="0">
                <a:latin typeface="Arial" panose="020B0604020202020204" pitchFamily="34" charset="0"/>
                <a:ea typeface="Arial" panose="020B0604020202020204" pitchFamily="34" charset="0"/>
              </a:rPr>
            </a:br>
            <a:endParaRPr lang="nb-NO" sz="5000" dirty="0"/>
          </a:p>
        </p:txBody>
      </p:sp>
      <p:sp>
        <p:nvSpPr>
          <p:cNvPr id="2" name="Rektangel 1">
            <a:extLst>
              <a:ext uri="{FF2B5EF4-FFF2-40B4-BE49-F238E27FC236}">
                <a16:creationId xmlns:a16="http://schemas.microsoft.com/office/drawing/2014/main" id="{8F1F76EF-06E8-46BB-A293-D44BC311E64B}"/>
              </a:ext>
            </a:extLst>
          </p:cNvPr>
          <p:cNvSpPr/>
          <p:nvPr/>
        </p:nvSpPr>
        <p:spPr>
          <a:xfrm>
            <a:off x="7394305" y="8414475"/>
            <a:ext cx="2198874" cy="2210854"/>
          </a:xfrm>
          <a:prstGeom prst="rect">
            <a:avLst/>
          </a:prstGeom>
          <a:noFill/>
          <a:ln w="762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72241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dirty="0"/>
              <a:t>Utvikling av e-helsestandarder fremover</a:t>
            </a:r>
          </a:p>
        </p:txBody>
      </p:sp>
      <p:sp>
        <p:nvSpPr>
          <p:cNvPr id="4" name="Slide Number Placeholder 3"/>
          <p:cNvSpPr>
            <a:spLocks noGrp="1"/>
          </p:cNvSpPr>
          <p:nvPr>
            <p:ph type="sldNum" sz="quarter" idx="16"/>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47</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32" name="Plassholder for innhold 2">
            <a:extLst>
              <a:ext uri="{FF2B5EF4-FFF2-40B4-BE49-F238E27FC236}">
                <a16:creationId xmlns:a16="http://schemas.microsoft.com/office/drawing/2014/main" id="{9F8D4F57-889F-4C1E-A4B9-3764B1F234B7}"/>
              </a:ext>
            </a:extLst>
          </p:cNvPr>
          <p:cNvSpPr>
            <a:spLocks noGrp="1"/>
          </p:cNvSpPr>
          <p:nvPr>
            <p:ph idx="1"/>
          </p:nvPr>
        </p:nvSpPr>
        <p:spPr>
          <a:xfrm>
            <a:off x="1007637" y="3914002"/>
            <a:ext cx="11215890" cy="6906397"/>
          </a:xfrm>
        </p:spPr>
        <p:txBody>
          <a:bodyPr>
            <a:normAutofit/>
          </a:bodyPr>
          <a:lstStyle/>
          <a:p>
            <a:r>
              <a:rPr lang="nb-NO" sz="4000" dirty="0"/>
              <a:t>For meldingsutvekslingen har vi produsert standardene selv, og bygd opp mye kompetanse for å kunne produsere standardene</a:t>
            </a:r>
            <a:br>
              <a:rPr lang="nb-NO" sz="4000" dirty="0"/>
            </a:br>
            <a:endParaRPr lang="nb-NO" sz="4000" dirty="0"/>
          </a:p>
          <a:p>
            <a:r>
              <a:rPr lang="nb-NO" sz="4000" dirty="0"/>
              <a:t>Ressurskrevende arbeidsform, som skalerer dårlig. Økningen av nye behov som skjer innenfor e-helse forsterker dette.</a:t>
            </a:r>
          </a:p>
        </p:txBody>
      </p:sp>
      <p:pic>
        <p:nvPicPr>
          <p:cNvPr id="33" name="Bilde 32">
            <a:extLst>
              <a:ext uri="{FF2B5EF4-FFF2-40B4-BE49-F238E27FC236}">
                <a16:creationId xmlns:a16="http://schemas.microsoft.com/office/drawing/2014/main" id="{A08C95FF-8226-42C8-9BF8-DE747B08A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3757" y="3914002"/>
            <a:ext cx="11652588" cy="6198186"/>
          </a:xfrm>
          <a:prstGeom prst="rect">
            <a:avLst/>
          </a:prstGeom>
        </p:spPr>
      </p:pic>
    </p:spTree>
    <p:extLst>
      <p:ext uri="{BB962C8B-B14F-4D97-AF65-F5344CB8AC3E}">
        <p14:creationId xmlns:p14="http://schemas.microsoft.com/office/powerpoint/2010/main" val="504575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DBB7D7E-A596-4DB1-9E62-24AA247CE1FC}"/>
              </a:ext>
            </a:extLst>
          </p:cNvPr>
          <p:cNvSpPr>
            <a:spLocks noGrp="1"/>
          </p:cNvSpPr>
          <p:nvPr>
            <p:ph type="sldNum" sz="quarter" idx="12"/>
          </p:nvPr>
        </p:nvSpPr>
        <p:spPr/>
        <p:txBody>
          <a:bodyPr/>
          <a:lstStyle/>
          <a:p>
            <a:pPr marL="0" marR="0" lvl="0" indent="0" algn="r" defTabSz="1828635"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pPr marL="0" marR="0" lvl="0" indent="0" algn="r" defTabSz="1828635" rtl="0" eaLnBrk="1" fontAlgn="auto" latinLnBrk="0" hangingPunct="1">
                <a:lnSpc>
                  <a:spcPct val="100000"/>
                </a:lnSpc>
                <a:spcBef>
                  <a:spcPts val="0"/>
                </a:spcBef>
                <a:spcAft>
                  <a:spcPts val="0"/>
                </a:spcAft>
                <a:buClrTx/>
                <a:buSzTx/>
                <a:buFontTx/>
                <a:buNone/>
                <a:tabLst/>
                <a:defRPr/>
              </a:pPr>
              <a:t>48</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20" name="Plassholder for innhold 2">
            <a:extLst>
              <a:ext uri="{FF2B5EF4-FFF2-40B4-BE49-F238E27FC236}">
                <a16:creationId xmlns:a16="http://schemas.microsoft.com/office/drawing/2014/main" id="{CF35D42A-EAC8-4B02-9320-BABD96D08D61}"/>
              </a:ext>
            </a:extLst>
          </p:cNvPr>
          <p:cNvSpPr txBox="1">
            <a:spLocks/>
          </p:cNvSpPr>
          <p:nvPr/>
        </p:nvSpPr>
        <p:spPr>
          <a:xfrm>
            <a:off x="9963763" y="10912242"/>
            <a:ext cx="6370177" cy="1002761"/>
          </a:xfrm>
          <a:prstGeom prst="rect">
            <a:avLst/>
          </a:prstGeom>
        </p:spPr>
        <p:txBody>
          <a:bodyPr anchor="ct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635" rtl="0" eaLnBrk="1" fontAlgn="auto" latinLnBrk="0" hangingPunct="1">
              <a:lnSpc>
                <a:spcPct val="100000"/>
              </a:lnSpc>
              <a:spcBef>
                <a:spcPts val="500"/>
              </a:spcBef>
              <a:spcAft>
                <a:spcPts val="0"/>
              </a:spcAft>
              <a:buClr>
                <a:srgbClr val="0169E8"/>
              </a:buClr>
              <a:buSzTx/>
              <a:buFont typeface="Wingdings 2" panose="05020102010507070707" pitchFamily="18" charset="2"/>
              <a:buNone/>
              <a:tabLst/>
              <a:defRPr/>
            </a:pPr>
            <a:r>
              <a:rPr kumimoji="0" lang="nb-NO" sz="2667" b="1" i="0" u="none" strike="noStrike" kern="1200" cap="none" spc="0" normalizeH="0" baseline="0" noProof="0" dirty="0">
                <a:ln>
                  <a:noFill/>
                </a:ln>
                <a:solidFill>
                  <a:srgbClr val="0070C0"/>
                </a:solidFill>
                <a:effectLst/>
                <a:uLnTx/>
                <a:uFillTx/>
                <a:latin typeface="Arial" panose="020B0604020202020204"/>
                <a:ea typeface="+mn-ea"/>
                <a:cs typeface="+mn-cs"/>
              </a:rPr>
              <a:t>Forskrift om IKT-standarder i helse- og omsorgstjenesten</a:t>
            </a:r>
          </a:p>
        </p:txBody>
      </p:sp>
      <p:pic>
        <p:nvPicPr>
          <p:cNvPr id="35" name="Bilde 34">
            <a:extLst>
              <a:ext uri="{FF2B5EF4-FFF2-40B4-BE49-F238E27FC236}">
                <a16:creationId xmlns:a16="http://schemas.microsoft.com/office/drawing/2014/main" id="{7BF996C5-6BBD-4074-8BCA-CB45A8900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834" y="9404009"/>
            <a:ext cx="2601181" cy="2601181"/>
          </a:xfrm>
          <a:prstGeom prst="rect">
            <a:avLst/>
          </a:prstGeom>
        </p:spPr>
      </p:pic>
      <p:pic>
        <p:nvPicPr>
          <p:cNvPr id="43" name="Bilde 42">
            <a:extLst>
              <a:ext uri="{FF2B5EF4-FFF2-40B4-BE49-F238E27FC236}">
                <a16:creationId xmlns:a16="http://schemas.microsoft.com/office/drawing/2014/main" id="{CB950524-5DBE-4D1F-9837-9261741D12F2}"/>
              </a:ext>
            </a:extLst>
          </p:cNvPr>
          <p:cNvPicPr>
            <a:picLocks noChangeAspect="1"/>
          </p:cNvPicPr>
          <p:nvPr/>
        </p:nvPicPr>
        <p:blipFill rotWithShape="1">
          <a:blip r:embed="rId4">
            <a:extLst>
              <a:ext uri="{28A0092B-C50C-407E-A947-70E740481C1C}">
                <a14:useLocalDpi xmlns:a14="http://schemas.microsoft.com/office/drawing/2010/main" val="0"/>
              </a:ext>
            </a:extLst>
          </a:blip>
          <a:srcRect r="6501"/>
          <a:stretch/>
        </p:blipFill>
        <p:spPr>
          <a:xfrm>
            <a:off x="1360736" y="10653950"/>
            <a:ext cx="3477065" cy="1906276"/>
          </a:xfrm>
          <a:prstGeom prst="rect">
            <a:avLst/>
          </a:prstGeom>
        </p:spPr>
      </p:pic>
      <p:pic>
        <p:nvPicPr>
          <p:cNvPr id="44" name="Bilde 43">
            <a:extLst>
              <a:ext uri="{FF2B5EF4-FFF2-40B4-BE49-F238E27FC236}">
                <a16:creationId xmlns:a16="http://schemas.microsoft.com/office/drawing/2014/main" id="{0694110A-BEE3-446C-BE78-A8F1E9F7FF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5967" y="5801247"/>
            <a:ext cx="2123918" cy="1415948"/>
          </a:xfrm>
          <a:prstGeom prst="rect">
            <a:avLst/>
          </a:prstGeom>
        </p:spPr>
      </p:pic>
      <p:pic>
        <p:nvPicPr>
          <p:cNvPr id="49" name="Picture 10" descr="Relatert bilde">
            <a:extLst>
              <a:ext uri="{FF2B5EF4-FFF2-40B4-BE49-F238E27FC236}">
                <a16:creationId xmlns:a16="http://schemas.microsoft.com/office/drawing/2014/main" id="{74797EFF-694E-4527-AD5F-1E1DEBAA7E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000" y="2327227"/>
            <a:ext cx="3692538" cy="36925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Bilderesultat for iso/tc215">
            <a:extLst>
              <a:ext uri="{FF2B5EF4-FFF2-40B4-BE49-F238E27FC236}">
                <a16:creationId xmlns:a16="http://schemas.microsoft.com/office/drawing/2014/main" id="{C078CD59-AE7C-431D-B937-B01B8B2F9D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6118" y="4409348"/>
            <a:ext cx="3466849" cy="1479190"/>
          </a:xfrm>
          <a:prstGeom prst="rect">
            <a:avLst/>
          </a:prstGeom>
          <a:noFill/>
          <a:extLst>
            <a:ext uri="{909E8E84-426E-40DD-AFC4-6F175D3DCCD1}">
              <a14:hiddenFill xmlns:a14="http://schemas.microsoft.com/office/drawing/2010/main">
                <a:solidFill>
                  <a:srgbClr val="FFFFFF"/>
                </a:solidFill>
              </a14:hiddenFill>
            </a:ext>
          </a:extLst>
        </p:spPr>
      </p:pic>
      <p:sp>
        <p:nvSpPr>
          <p:cNvPr id="17" name="Plassholder for innhold 2">
            <a:extLst>
              <a:ext uri="{FF2B5EF4-FFF2-40B4-BE49-F238E27FC236}">
                <a16:creationId xmlns:a16="http://schemas.microsoft.com/office/drawing/2014/main" id="{BFFB230D-3BFE-44AF-886D-EBF24558D4EF}"/>
              </a:ext>
            </a:extLst>
          </p:cNvPr>
          <p:cNvSpPr txBox="1">
            <a:spLocks/>
          </p:cNvSpPr>
          <p:nvPr/>
        </p:nvSpPr>
        <p:spPr>
          <a:xfrm>
            <a:off x="9436985" y="2390290"/>
            <a:ext cx="5855982" cy="1002761"/>
          </a:xfrm>
          <a:prstGeom prst="rect">
            <a:avLst/>
          </a:prstGeom>
        </p:spPr>
        <p:txBody>
          <a:bodyPr anchor="ct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635" rtl="0" eaLnBrk="1" fontAlgn="auto" latinLnBrk="0" hangingPunct="1">
              <a:lnSpc>
                <a:spcPct val="100000"/>
              </a:lnSpc>
              <a:spcBef>
                <a:spcPts val="500"/>
              </a:spcBef>
              <a:spcAft>
                <a:spcPts val="0"/>
              </a:spcAft>
              <a:buClr>
                <a:srgbClr val="0169E8"/>
              </a:buClr>
              <a:buSzTx/>
              <a:buFont typeface="Wingdings 2" panose="05020102010507070707" pitchFamily="18" charset="2"/>
              <a:buNone/>
              <a:tabLst/>
              <a:defRPr/>
            </a:pPr>
            <a:r>
              <a:rPr kumimoji="0" lang="nb-NO" sz="2667" b="1" i="0" u="none" strike="noStrike" kern="1200" cap="none" spc="0" normalizeH="0" baseline="0" noProof="0" dirty="0">
                <a:ln>
                  <a:noFill/>
                </a:ln>
                <a:solidFill>
                  <a:srgbClr val="0070C0"/>
                </a:solidFill>
                <a:effectLst/>
                <a:uLnTx/>
                <a:uFillTx/>
                <a:latin typeface="Arial" panose="020B0604020202020204"/>
                <a:ea typeface="+mn-ea"/>
                <a:cs typeface="+mn-cs"/>
              </a:rPr>
              <a:t>Standardiseringsforskriften</a:t>
            </a:r>
          </a:p>
        </p:txBody>
      </p:sp>
      <p:pic>
        <p:nvPicPr>
          <p:cNvPr id="21" name="Bilde 20">
            <a:extLst>
              <a:ext uri="{FF2B5EF4-FFF2-40B4-BE49-F238E27FC236}">
                <a16:creationId xmlns:a16="http://schemas.microsoft.com/office/drawing/2014/main" id="{038C2CA3-FFB0-4FE4-9757-CA833A868902}"/>
              </a:ext>
            </a:extLst>
          </p:cNvPr>
          <p:cNvPicPr>
            <a:picLocks noChangeAspect="1"/>
          </p:cNvPicPr>
          <p:nvPr/>
        </p:nvPicPr>
        <p:blipFill>
          <a:blip r:embed="rId8"/>
          <a:stretch>
            <a:fillRect/>
          </a:stretch>
        </p:blipFill>
        <p:spPr>
          <a:xfrm>
            <a:off x="6351148" y="3997557"/>
            <a:ext cx="4069360" cy="1199184"/>
          </a:xfrm>
          <a:prstGeom prst="rect">
            <a:avLst/>
          </a:prstGeom>
        </p:spPr>
      </p:pic>
      <p:pic>
        <p:nvPicPr>
          <p:cNvPr id="24" name="Bilde 23">
            <a:extLst>
              <a:ext uri="{FF2B5EF4-FFF2-40B4-BE49-F238E27FC236}">
                <a16:creationId xmlns:a16="http://schemas.microsoft.com/office/drawing/2014/main" id="{2ACB4C60-A43E-49AB-AFC0-740E90D6A1CF}"/>
              </a:ext>
            </a:extLst>
          </p:cNvPr>
          <p:cNvPicPr>
            <a:picLocks noChangeAspect="1"/>
          </p:cNvPicPr>
          <p:nvPr/>
        </p:nvPicPr>
        <p:blipFill>
          <a:blip r:embed="rId9"/>
          <a:stretch>
            <a:fillRect/>
          </a:stretch>
        </p:blipFill>
        <p:spPr>
          <a:xfrm>
            <a:off x="6308725" y="8637208"/>
            <a:ext cx="2566993" cy="1390454"/>
          </a:xfrm>
          <a:prstGeom prst="rect">
            <a:avLst/>
          </a:prstGeom>
        </p:spPr>
      </p:pic>
      <p:pic>
        <p:nvPicPr>
          <p:cNvPr id="25" name="Picture 2" descr="Bilderesultat for openehr">
            <a:extLst>
              <a:ext uri="{FF2B5EF4-FFF2-40B4-BE49-F238E27FC236}">
                <a16:creationId xmlns:a16="http://schemas.microsoft.com/office/drawing/2014/main" id="{4ECE0E7F-7C5B-45EB-9D74-28C1CFA6DC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2576" y="7717732"/>
            <a:ext cx="3705225" cy="1238250"/>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2" descr="Bilderesultat for gs1">
            <a:extLst>
              <a:ext uri="{FF2B5EF4-FFF2-40B4-BE49-F238E27FC236}">
                <a16:creationId xmlns:a16="http://schemas.microsoft.com/office/drawing/2014/main" id="{0F992FAB-B53D-4425-9EA9-9398607BB651}"/>
              </a:ext>
            </a:extLst>
          </p:cNvPr>
          <p:cNvSpPr>
            <a:spLocks noChangeAspect="1" noChangeArrowheads="1"/>
          </p:cNvSpPr>
          <p:nvPr/>
        </p:nvSpPr>
        <p:spPr bwMode="auto">
          <a:xfrm>
            <a:off x="17634141"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828165" rtl="0" eaLnBrk="1" fontAlgn="auto" latinLnBrk="0" hangingPunct="1">
              <a:lnSpc>
                <a:spcPct val="100000"/>
              </a:lnSpc>
              <a:spcBef>
                <a:spcPts val="0"/>
              </a:spcBef>
              <a:spcAft>
                <a:spcPts val="0"/>
              </a:spcAft>
              <a:buClrTx/>
              <a:buSzTx/>
              <a:buFontTx/>
              <a:buNone/>
              <a:tabLst/>
              <a:defRPr/>
            </a:pPr>
            <a:endParaRPr kumimoji="0" lang="nb-NO" sz="3700" b="0" i="0" u="none" strike="noStrike" kern="1200" cap="none" spc="0" normalizeH="0" baseline="0" noProof="0">
              <a:ln>
                <a:noFill/>
              </a:ln>
              <a:solidFill>
                <a:srgbClr val="281C2C"/>
              </a:solidFill>
              <a:effectLst/>
              <a:uLnTx/>
              <a:uFillTx/>
              <a:latin typeface="Arial" panose="020B0604020202020204"/>
              <a:ea typeface="+mn-ea"/>
              <a:cs typeface="+mn-cs"/>
            </a:endParaRPr>
          </a:p>
        </p:txBody>
      </p:sp>
      <p:pic>
        <p:nvPicPr>
          <p:cNvPr id="27" name="Bilde 26">
            <a:extLst>
              <a:ext uri="{FF2B5EF4-FFF2-40B4-BE49-F238E27FC236}">
                <a16:creationId xmlns:a16="http://schemas.microsoft.com/office/drawing/2014/main" id="{A46B21E6-5CBD-4847-88BC-59D8957628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98148" y="5294882"/>
            <a:ext cx="1604949" cy="1268734"/>
          </a:xfrm>
          <a:prstGeom prst="rect">
            <a:avLst/>
          </a:prstGeom>
        </p:spPr>
      </p:pic>
      <p:pic>
        <p:nvPicPr>
          <p:cNvPr id="1026" name="Picture 2" descr="Bilderesultat for dicom">
            <a:extLst>
              <a:ext uri="{FF2B5EF4-FFF2-40B4-BE49-F238E27FC236}">
                <a16:creationId xmlns:a16="http://schemas.microsoft.com/office/drawing/2014/main" id="{9FE0B0F9-B804-48E3-AD76-900A19039B4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439845" y="8981347"/>
            <a:ext cx="3126505" cy="9515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esultat for CDISC">
            <a:extLst>
              <a:ext uri="{FF2B5EF4-FFF2-40B4-BE49-F238E27FC236}">
                <a16:creationId xmlns:a16="http://schemas.microsoft.com/office/drawing/2014/main" id="{74424368-91A2-483E-9C35-296D89E6225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06424" y="6302965"/>
            <a:ext cx="4258251" cy="22355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esultat for CENELEC">
            <a:extLst>
              <a:ext uri="{FF2B5EF4-FFF2-40B4-BE49-F238E27FC236}">
                <a16:creationId xmlns:a16="http://schemas.microsoft.com/office/drawing/2014/main" id="{E40EB17F-2A4A-4F5D-BBBB-C6DFA97C983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171047" y="7640327"/>
            <a:ext cx="24288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eresultat for ETSI">
            <a:extLst>
              <a:ext uri="{FF2B5EF4-FFF2-40B4-BE49-F238E27FC236}">
                <a16:creationId xmlns:a16="http://schemas.microsoft.com/office/drawing/2014/main" id="{CFFEA0EA-9EE0-402A-824A-1F509B218EC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10962" y="6766770"/>
            <a:ext cx="3720725" cy="20774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deresultat for IEC">
            <a:extLst>
              <a:ext uri="{FF2B5EF4-FFF2-40B4-BE49-F238E27FC236}">
                <a16:creationId xmlns:a16="http://schemas.microsoft.com/office/drawing/2014/main" id="{449247B3-74E5-4F57-AFC0-386D543D37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44449" y="5385003"/>
            <a:ext cx="1743786" cy="17437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deresultat for itu">
            <a:extLst>
              <a:ext uri="{FF2B5EF4-FFF2-40B4-BE49-F238E27FC236}">
                <a16:creationId xmlns:a16="http://schemas.microsoft.com/office/drawing/2014/main" id="{4F815CA1-55ED-42E3-8FA6-4C365B29305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45524" y="11219775"/>
            <a:ext cx="3230194" cy="139045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deresultat for ieee">
            <a:extLst>
              <a:ext uri="{FF2B5EF4-FFF2-40B4-BE49-F238E27FC236}">
                <a16:creationId xmlns:a16="http://schemas.microsoft.com/office/drawing/2014/main" id="{CF3F3243-128A-49B1-96C2-56AC7062CF5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599922" y="11684681"/>
            <a:ext cx="3836952" cy="124381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lderesultat for hl7 cda">
            <a:extLst>
              <a:ext uri="{FF2B5EF4-FFF2-40B4-BE49-F238E27FC236}">
                <a16:creationId xmlns:a16="http://schemas.microsoft.com/office/drawing/2014/main" id="{BBE93E2A-0380-4C8B-B348-A6A8BCD55F6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861324" y="2748542"/>
            <a:ext cx="76200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3" name="Bilde 74">
            <a:extLst>
              <a:ext uri="{FF2B5EF4-FFF2-40B4-BE49-F238E27FC236}">
                <a16:creationId xmlns:a16="http://schemas.microsoft.com/office/drawing/2014/main" id="{91836B75-53C8-494A-ACF3-7F95F261F44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45825" y="5731390"/>
            <a:ext cx="3274997" cy="1479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Bilde 68">
            <a:extLst>
              <a:ext uri="{FF2B5EF4-FFF2-40B4-BE49-F238E27FC236}">
                <a16:creationId xmlns:a16="http://schemas.microsoft.com/office/drawing/2014/main" id="{A4697672-80D0-44DA-81E0-AEA6D23B7B9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0290" y="8955982"/>
            <a:ext cx="323850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71">
            <a:extLst>
              <a:ext uri="{FF2B5EF4-FFF2-40B4-BE49-F238E27FC236}">
                <a16:creationId xmlns:a16="http://schemas.microsoft.com/office/drawing/2014/main" id="{9098B541-06F6-4681-ABED-1717B29C1C8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978" r="48901" b="5771"/>
          <a:stretch>
            <a:fillRect/>
          </a:stretch>
        </p:blipFill>
        <p:spPr bwMode="auto">
          <a:xfrm>
            <a:off x="7603346" y="5566315"/>
            <a:ext cx="1833639" cy="112432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justscience.in/wp-content/uploads/2017/06/pjimage-29.jpg">
            <a:extLst>
              <a:ext uri="{FF2B5EF4-FFF2-40B4-BE49-F238E27FC236}">
                <a16:creationId xmlns:a16="http://schemas.microsoft.com/office/drawing/2014/main" id="{C41EE717-41E3-4476-9433-C51DBC884572}"/>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079" t="66260" r="1096" b="2121"/>
          <a:stretch/>
        </p:blipFill>
        <p:spPr bwMode="auto">
          <a:xfrm>
            <a:off x="10304670" y="9575107"/>
            <a:ext cx="3832719" cy="793855"/>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5">
            <a:extLst>
              <a:ext uri="{FF2B5EF4-FFF2-40B4-BE49-F238E27FC236}">
                <a16:creationId xmlns:a16="http://schemas.microsoft.com/office/drawing/2014/main" id="{99EBEBD2-B416-44D7-8A8B-7CA10F77F84E}"/>
              </a:ext>
            </a:extLst>
          </p:cNvPr>
          <p:cNvSpPr txBox="1">
            <a:spLocks/>
          </p:cNvSpPr>
          <p:nvPr/>
        </p:nvSpPr>
        <p:spPr>
          <a:xfrm>
            <a:off x="1440179" y="703095"/>
            <a:ext cx="21566696" cy="1673620"/>
          </a:xfrm>
          <a:prstGeom prst="rect">
            <a:avLst/>
          </a:prstGeom>
        </p:spPr>
        <p:txBody>
          <a:bodyPr anchor="ct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r>
              <a:rPr lang="nb-NO" dirty="0"/>
              <a:t>Internasjonale standardiseringsorganisasjoner</a:t>
            </a:r>
          </a:p>
        </p:txBody>
      </p:sp>
    </p:spTree>
    <p:extLst>
      <p:ext uri="{BB962C8B-B14F-4D97-AF65-F5344CB8AC3E}">
        <p14:creationId xmlns:p14="http://schemas.microsoft.com/office/powerpoint/2010/main" val="2040478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e 20">
            <a:extLst>
              <a:ext uri="{FF2B5EF4-FFF2-40B4-BE49-F238E27FC236}">
                <a16:creationId xmlns:a16="http://schemas.microsoft.com/office/drawing/2014/main" id="{62CE623E-EBEB-4EA7-8C99-C15F3CDD8C45}"/>
              </a:ext>
            </a:extLst>
          </p:cNvPr>
          <p:cNvPicPr>
            <a:picLocks noChangeAspect="1"/>
          </p:cNvPicPr>
          <p:nvPr/>
        </p:nvPicPr>
        <p:blipFill>
          <a:blip r:embed="rId3"/>
          <a:stretch>
            <a:fillRect/>
          </a:stretch>
        </p:blipFill>
        <p:spPr>
          <a:xfrm>
            <a:off x="7915497" y="2679272"/>
            <a:ext cx="7773908" cy="9266320"/>
          </a:xfrm>
          <a:prstGeom prst="rect">
            <a:avLst/>
          </a:prstGeom>
        </p:spPr>
      </p:pic>
      <p:sp>
        <p:nvSpPr>
          <p:cNvPr id="4" name="Plassholder for lysbildenummer 3">
            <a:extLst>
              <a:ext uri="{FF2B5EF4-FFF2-40B4-BE49-F238E27FC236}">
                <a16:creationId xmlns:a16="http://schemas.microsoft.com/office/drawing/2014/main" id="{02663685-FA4E-44A4-ADD7-82ADD3EA4A67}"/>
              </a:ext>
            </a:extLst>
          </p:cNvPr>
          <p:cNvSpPr>
            <a:spLocks noGrp="1"/>
          </p:cNvSpPr>
          <p:nvPr>
            <p:ph type="sldNum" sz="quarter" idx="16"/>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49</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pic>
        <p:nvPicPr>
          <p:cNvPr id="2" name="Bilde 1">
            <a:extLst>
              <a:ext uri="{FF2B5EF4-FFF2-40B4-BE49-F238E27FC236}">
                <a16:creationId xmlns:a16="http://schemas.microsoft.com/office/drawing/2014/main" id="{13D0EE2B-AF80-4B74-8CED-608D4CEB9151}"/>
              </a:ext>
            </a:extLst>
          </p:cNvPr>
          <p:cNvPicPr>
            <a:picLocks noChangeAspect="1"/>
          </p:cNvPicPr>
          <p:nvPr/>
        </p:nvPicPr>
        <p:blipFill>
          <a:blip r:embed="rId4"/>
          <a:stretch>
            <a:fillRect/>
          </a:stretch>
        </p:blipFill>
        <p:spPr>
          <a:xfrm>
            <a:off x="737518" y="590367"/>
            <a:ext cx="3605673" cy="46707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kstSylinder 2">
            <a:extLst>
              <a:ext uri="{FF2B5EF4-FFF2-40B4-BE49-F238E27FC236}">
                <a16:creationId xmlns:a16="http://schemas.microsoft.com/office/drawing/2014/main" id="{EB563720-5327-4C40-8046-489A54899289}"/>
              </a:ext>
            </a:extLst>
          </p:cNvPr>
          <p:cNvSpPr txBox="1"/>
          <p:nvPr/>
        </p:nvSpPr>
        <p:spPr>
          <a:xfrm>
            <a:off x="10086215" y="830729"/>
            <a:ext cx="3154711" cy="24314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none" lIns="546100" tIns="546100" rIns="546100" bIns="546100" rtlCol="0">
            <a:spAutoFit/>
          </a:bodyPr>
          <a:lstStyle/>
          <a:p>
            <a:pPr marL="0" marR="0" lvl="0" indent="0" algn="ctr" defTabSz="1828709" rtl="0" eaLnBrk="1" fontAlgn="auto" latinLnBrk="0" hangingPunct="1">
              <a:lnSpc>
                <a:spcPct val="100000"/>
              </a:lnSpc>
              <a:spcBef>
                <a:spcPts val="0"/>
              </a:spcBef>
              <a:spcAft>
                <a:spcPts val="1000"/>
              </a:spcAft>
              <a:buClrTx/>
              <a:buSzTx/>
              <a:buFontTx/>
              <a:buNone/>
              <a:tabLst/>
              <a:defRPr/>
            </a:pPr>
            <a:r>
              <a:rPr kumimoji="0" lang="nb-NO" sz="4200" b="1" i="0" u="none" strike="noStrike" kern="1200" cap="none" spc="0" normalizeH="0" baseline="0" noProof="0" dirty="0">
                <a:ln>
                  <a:noFill/>
                </a:ln>
                <a:solidFill>
                  <a:srgbClr val="FFFFFF"/>
                </a:solidFill>
                <a:effectLst/>
                <a:uLnTx/>
                <a:uFillTx/>
                <a:latin typeface="Arial" panose="020B0604020202020204"/>
                <a:ea typeface="+mn-ea"/>
                <a:cs typeface="+mn-cs"/>
              </a:rPr>
              <a:t>CEN </a:t>
            </a:r>
          </a:p>
          <a:p>
            <a:pPr marL="0" marR="0" lvl="0" indent="0" algn="ctr" defTabSz="1828709" rtl="0" eaLnBrk="1" fontAlgn="auto" latinLnBrk="0" hangingPunct="1">
              <a:lnSpc>
                <a:spcPct val="100000"/>
              </a:lnSpc>
              <a:spcBef>
                <a:spcPts val="0"/>
              </a:spcBef>
              <a:spcAft>
                <a:spcPts val="1000"/>
              </a:spcAft>
              <a:buClrTx/>
              <a:buSzTx/>
              <a:buFontTx/>
              <a:buNone/>
              <a:tabLst/>
              <a:defRPr/>
            </a:pPr>
            <a:r>
              <a:rPr kumimoji="0" lang="nb-NO" sz="3600" b="1" i="0" u="none" strike="noStrike" kern="1200" cap="none" spc="0" normalizeH="0" baseline="0" noProof="0" dirty="0">
                <a:ln>
                  <a:noFill/>
                </a:ln>
                <a:solidFill>
                  <a:prstClr val="white"/>
                </a:solidFill>
                <a:effectLst/>
                <a:uLnTx/>
                <a:uFillTx/>
                <a:latin typeface="Arial" panose="020B0604020202020204"/>
                <a:ea typeface="+mn-ea"/>
                <a:cs typeface="+mn-cs"/>
              </a:rPr>
              <a:t>EN 17269</a:t>
            </a:r>
            <a:endParaRPr kumimoji="0" lang="nb-NO" sz="4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1" name="Rett linje 10">
            <a:extLst>
              <a:ext uri="{FF2B5EF4-FFF2-40B4-BE49-F238E27FC236}">
                <a16:creationId xmlns:a16="http://schemas.microsoft.com/office/drawing/2014/main" id="{5E238BAE-6FC5-4E05-874B-8EBDEEBB8080}"/>
              </a:ext>
            </a:extLst>
          </p:cNvPr>
          <p:cNvCxnSpPr>
            <a:cxnSpLocks/>
          </p:cNvCxnSpPr>
          <p:nvPr/>
        </p:nvCxnSpPr>
        <p:spPr>
          <a:xfrm>
            <a:off x="4090260" y="8651631"/>
            <a:ext cx="7309680" cy="1"/>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9" name="Bilde 18">
            <a:extLst>
              <a:ext uri="{FF2B5EF4-FFF2-40B4-BE49-F238E27FC236}">
                <a16:creationId xmlns:a16="http://schemas.microsoft.com/office/drawing/2014/main" id="{94738FBC-FD0E-4746-8BAD-0D0497BDA449}"/>
              </a:ext>
            </a:extLst>
          </p:cNvPr>
          <p:cNvPicPr>
            <a:picLocks noChangeAspect="1"/>
          </p:cNvPicPr>
          <p:nvPr/>
        </p:nvPicPr>
        <p:blipFill>
          <a:blip r:embed="rId5"/>
          <a:stretch>
            <a:fillRect/>
          </a:stretch>
        </p:blipFill>
        <p:spPr>
          <a:xfrm>
            <a:off x="3402633" y="9015042"/>
            <a:ext cx="3943350" cy="1162050"/>
          </a:xfrm>
          <a:prstGeom prst="rect">
            <a:avLst/>
          </a:prstGeom>
        </p:spPr>
      </p:pic>
      <p:sp>
        <p:nvSpPr>
          <p:cNvPr id="6" name="Pil: vinkeltegn 5">
            <a:extLst>
              <a:ext uri="{FF2B5EF4-FFF2-40B4-BE49-F238E27FC236}">
                <a16:creationId xmlns:a16="http://schemas.microsoft.com/office/drawing/2014/main" id="{91889C0F-7252-4748-AAB5-109AF39FC5BC}"/>
              </a:ext>
            </a:extLst>
          </p:cNvPr>
          <p:cNvSpPr/>
          <p:nvPr/>
        </p:nvSpPr>
        <p:spPr>
          <a:xfrm>
            <a:off x="14441933" y="5339841"/>
            <a:ext cx="5910156" cy="983837"/>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027993"/>
                </a:solidFill>
                <a:effectLst/>
                <a:uLnTx/>
                <a:uFillTx/>
                <a:latin typeface="Arial" panose="020B0604020202020204"/>
                <a:ea typeface="+mn-ea"/>
                <a:cs typeface="+mn-cs"/>
              </a:rPr>
              <a:t>	   HL7 FHIR</a:t>
            </a:r>
          </a:p>
        </p:txBody>
      </p:sp>
      <p:cxnSp>
        <p:nvCxnSpPr>
          <p:cNvPr id="18" name="Rett linje 17">
            <a:extLst>
              <a:ext uri="{FF2B5EF4-FFF2-40B4-BE49-F238E27FC236}">
                <a16:creationId xmlns:a16="http://schemas.microsoft.com/office/drawing/2014/main" id="{6C5EB585-CA28-445C-AB3C-8713AB0EE603}"/>
              </a:ext>
            </a:extLst>
          </p:cNvPr>
          <p:cNvCxnSpPr>
            <a:cxnSpLocks/>
          </p:cNvCxnSpPr>
          <p:nvPr/>
        </p:nvCxnSpPr>
        <p:spPr>
          <a:xfrm>
            <a:off x="4101984" y="8878957"/>
            <a:ext cx="7309680" cy="1"/>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6F95A2E9-7C65-4889-894E-4A24CA50D5D8}"/>
              </a:ext>
            </a:extLst>
          </p:cNvPr>
          <p:cNvCxnSpPr>
            <a:cxnSpLocks/>
          </p:cNvCxnSpPr>
          <p:nvPr/>
        </p:nvCxnSpPr>
        <p:spPr>
          <a:xfrm>
            <a:off x="4113708" y="8288220"/>
            <a:ext cx="7309680" cy="1"/>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Rett linje 23">
            <a:extLst>
              <a:ext uri="{FF2B5EF4-FFF2-40B4-BE49-F238E27FC236}">
                <a16:creationId xmlns:a16="http://schemas.microsoft.com/office/drawing/2014/main" id="{0AE33F05-DD1D-4BFC-B33C-AD3D50ECF14E}"/>
              </a:ext>
            </a:extLst>
          </p:cNvPr>
          <p:cNvCxnSpPr>
            <a:cxnSpLocks/>
          </p:cNvCxnSpPr>
          <p:nvPr/>
        </p:nvCxnSpPr>
        <p:spPr>
          <a:xfrm>
            <a:off x="4113708" y="8488128"/>
            <a:ext cx="7309680" cy="1"/>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5" name="Bilde 24">
            <a:extLst>
              <a:ext uri="{FF2B5EF4-FFF2-40B4-BE49-F238E27FC236}">
                <a16:creationId xmlns:a16="http://schemas.microsoft.com/office/drawing/2014/main" id="{8D6EA2EF-D1B3-408B-B776-8A85C247F0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0634989" y="5106908"/>
            <a:ext cx="3486489" cy="2254758"/>
          </a:xfrm>
          <a:prstGeom prst="rect">
            <a:avLst/>
          </a:prstGeom>
        </p:spPr>
      </p:pic>
      <p:pic>
        <p:nvPicPr>
          <p:cNvPr id="22" name="Bilde 21">
            <a:extLst>
              <a:ext uri="{FF2B5EF4-FFF2-40B4-BE49-F238E27FC236}">
                <a16:creationId xmlns:a16="http://schemas.microsoft.com/office/drawing/2014/main" id="{D2659F5E-6FF0-47EF-B3C7-399180A92B74}"/>
              </a:ext>
            </a:extLst>
          </p:cNvPr>
          <p:cNvPicPr>
            <a:picLocks noChangeAspect="1"/>
          </p:cNvPicPr>
          <p:nvPr/>
        </p:nvPicPr>
        <p:blipFill>
          <a:blip r:embed="rId7"/>
          <a:stretch>
            <a:fillRect/>
          </a:stretch>
        </p:blipFill>
        <p:spPr>
          <a:xfrm>
            <a:off x="15951539" y="8410782"/>
            <a:ext cx="3512125" cy="1902401"/>
          </a:xfrm>
          <a:prstGeom prst="rect">
            <a:avLst/>
          </a:prstGeom>
        </p:spPr>
      </p:pic>
      <p:sp>
        <p:nvSpPr>
          <p:cNvPr id="14" name="Pil: vinkeltegn 13">
            <a:extLst>
              <a:ext uri="{FF2B5EF4-FFF2-40B4-BE49-F238E27FC236}">
                <a16:creationId xmlns:a16="http://schemas.microsoft.com/office/drawing/2014/main" id="{0D5CFCD1-3F84-4589-99CF-D1204D7A5D6D}"/>
              </a:ext>
            </a:extLst>
          </p:cNvPr>
          <p:cNvSpPr/>
          <p:nvPr/>
        </p:nvSpPr>
        <p:spPr>
          <a:xfrm>
            <a:off x="14419707" y="6529775"/>
            <a:ext cx="5910157" cy="961195"/>
          </a:xfrm>
          <a:prstGeom prst="chevron">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srgbClr val="027993"/>
                </a:solidFill>
                <a:effectLst/>
                <a:uLnTx/>
                <a:uFillTx/>
                <a:latin typeface="Arial" panose="020B0604020202020204"/>
                <a:ea typeface="+mn-ea"/>
                <a:cs typeface="+mn-cs"/>
              </a:rPr>
              <a:t>	   HL7 CDA</a:t>
            </a:r>
          </a:p>
        </p:txBody>
      </p:sp>
      <p:pic>
        <p:nvPicPr>
          <p:cNvPr id="8" name="Bilde 7">
            <a:extLst>
              <a:ext uri="{FF2B5EF4-FFF2-40B4-BE49-F238E27FC236}">
                <a16:creationId xmlns:a16="http://schemas.microsoft.com/office/drawing/2014/main" id="{5F6D45F3-8FFC-4CFC-9C92-E24BE7AE280A}"/>
              </a:ext>
            </a:extLst>
          </p:cNvPr>
          <p:cNvPicPr>
            <a:picLocks noChangeAspect="1"/>
          </p:cNvPicPr>
          <p:nvPr/>
        </p:nvPicPr>
        <p:blipFill>
          <a:blip r:embed="rId8"/>
          <a:stretch>
            <a:fillRect/>
          </a:stretch>
        </p:blipFill>
        <p:spPr>
          <a:xfrm>
            <a:off x="16558565" y="6558900"/>
            <a:ext cx="816220" cy="925535"/>
          </a:xfrm>
          <a:prstGeom prst="rect">
            <a:avLst/>
          </a:prstGeom>
        </p:spPr>
      </p:pic>
      <p:pic>
        <p:nvPicPr>
          <p:cNvPr id="20" name="Bilde 19">
            <a:extLst>
              <a:ext uri="{FF2B5EF4-FFF2-40B4-BE49-F238E27FC236}">
                <a16:creationId xmlns:a16="http://schemas.microsoft.com/office/drawing/2014/main" id="{975726EA-73BF-44B5-8CB4-DEA037C1D4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570662" y="5429230"/>
            <a:ext cx="805057" cy="805057"/>
          </a:xfrm>
          <a:prstGeom prst="rect">
            <a:avLst/>
          </a:prstGeom>
        </p:spPr>
      </p:pic>
      <p:pic>
        <p:nvPicPr>
          <p:cNvPr id="26" name="Bilde 25">
            <a:extLst>
              <a:ext uri="{FF2B5EF4-FFF2-40B4-BE49-F238E27FC236}">
                <a16:creationId xmlns:a16="http://schemas.microsoft.com/office/drawing/2014/main" id="{FA734EC6-263D-4500-BEC5-95DAC9A293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11693" y="9879454"/>
            <a:ext cx="2577355" cy="2037434"/>
          </a:xfrm>
          <a:prstGeom prst="rect">
            <a:avLst/>
          </a:prstGeom>
        </p:spPr>
      </p:pic>
      <p:sp>
        <p:nvSpPr>
          <p:cNvPr id="7" name="Prosess 6">
            <a:extLst>
              <a:ext uri="{FF2B5EF4-FFF2-40B4-BE49-F238E27FC236}">
                <a16:creationId xmlns:a16="http://schemas.microsoft.com/office/drawing/2014/main" id="{00169098-E612-42C2-9D0A-F453BE13A453}"/>
              </a:ext>
            </a:extLst>
          </p:cNvPr>
          <p:cNvSpPr/>
          <p:nvPr/>
        </p:nvSpPr>
        <p:spPr>
          <a:xfrm rot="234777">
            <a:off x="14928152" y="714700"/>
            <a:ext cx="2720247" cy="3232548"/>
          </a:xfrm>
          <a:prstGeom prst="flowChartProcess">
            <a:avLst/>
          </a:prstGeom>
          <a:solidFill>
            <a:schemeClr val="tx2">
              <a:lumMod val="40000"/>
              <a:lumOff val="60000"/>
            </a:schemeClr>
          </a:solidFill>
          <a:ln w="25400">
            <a:solidFill>
              <a:schemeClr val="tx2">
                <a:lumMod val="50000"/>
              </a:schemeClr>
            </a:solidFill>
          </a:ln>
          <a:effectLst>
            <a:outerShdw blurRad="50800" dist="381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400" b="1" i="0" u="none" strike="noStrike" kern="1200" cap="none" spc="0" normalizeH="0" baseline="0" noProof="0" dirty="0" err="1">
                <a:ln>
                  <a:noFill/>
                </a:ln>
                <a:solidFill>
                  <a:srgbClr val="0169E8">
                    <a:lumMod val="50000"/>
                  </a:srgbClr>
                </a:solidFill>
                <a:effectLst/>
                <a:uLnTx/>
                <a:uFillTx/>
                <a:latin typeface="Arial" panose="020B0604020202020204"/>
                <a:ea typeface="+mn-ea"/>
                <a:cs typeface="+mn-cs"/>
              </a:rPr>
              <a:t>FprCEN</a:t>
            </a:r>
            <a:r>
              <a:rPr kumimoji="0" lang="nb-NO" sz="2400" b="1"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/TS17288</a:t>
            </a:r>
          </a:p>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28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err="1">
                <a:ln>
                  <a:noFill/>
                </a:ln>
                <a:solidFill>
                  <a:srgbClr val="0169E8">
                    <a:lumMod val="50000"/>
                  </a:srgbClr>
                </a:solidFill>
                <a:effectLst/>
                <a:uLnTx/>
                <a:uFillTx/>
                <a:latin typeface="Arial" panose="020B0604020202020204"/>
                <a:ea typeface="+mn-ea"/>
                <a:cs typeface="+mn-cs"/>
              </a:rPr>
              <a:t>Guidance</a:t>
            </a:r>
            <a:r>
              <a:rPr kumimoji="0" lang="nb-NO" sz="28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 for European </a:t>
            </a:r>
            <a:r>
              <a:rPr kumimoji="0" lang="nb-NO" sz="2800" b="0" i="0" u="none" strike="noStrike" kern="1200" cap="none" spc="0" normalizeH="0" baseline="0" noProof="0" dirty="0" err="1">
                <a:ln>
                  <a:noFill/>
                </a:ln>
                <a:solidFill>
                  <a:srgbClr val="0169E8">
                    <a:lumMod val="50000"/>
                  </a:srgbClr>
                </a:solidFill>
                <a:effectLst/>
                <a:uLnTx/>
                <a:uFillTx/>
                <a:latin typeface="Arial" panose="020B0604020202020204"/>
                <a:ea typeface="+mn-ea"/>
                <a:cs typeface="+mn-cs"/>
              </a:rPr>
              <a:t>Implementation</a:t>
            </a:r>
            <a:r>
              <a:rPr kumimoji="0" lang="nb-NO" sz="28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 </a:t>
            </a:r>
          </a:p>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36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C9EBFCAC-9654-4E57-9929-DEC4EF413D2C}"/>
              </a:ext>
            </a:extLst>
          </p:cNvPr>
          <p:cNvSpPr/>
          <p:nvPr/>
        </p:nvSpPr>
        <p:spPr>
          <a:xfrm>
            <a:off x="1210179" y="1428750"/>
            <a:ext cx="22697571" cy="11372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itle 5"/>
          <p:cNvSpPr>
            <a:spLocks noGrp="1"/>
          </p:cNvSpPr>
          <p:nvPr>
            <p:ph type="title"/>
          </p:nvPr>
        </p:nvSpPr>
        <p:spPr>
          <a:xfrm>
            <a:off x="1210179" y="105585"/>
            <a:ext cx="21566696" cy="1459895"/>
          </a:xfrm>
        </p:spPr>
        <p:txBody>
          <a:bodyPr/>
          <a:lstStyle/>
          <a:p>
            <a:r>
              <a:rPr lang="nb-NO" dirty="0"/>
              <a:t>Arkitektur- og standardiseringsdagen 2019</a:t>
            </a:r>
          </a:p>
        </p:txBody>
      </p:sp>
      <p:sp>
        <p:nvSpPr>
          <p:cNvPr id="4" name="Slide Number Placeholder 3"/>
          <p:cNvSpPr>
            <a:spLocks noGrp="1"/>
          </p:cNvSpPr>
          <p:nvPr>
            <p:ph type="sldNum" sz="quarter" idx="16"/>
          </p:nvPr>
        </p:nvSpPr>
        <p:spPr/>
        <p:txBody>
          <a:bodyPr/>
          <a:lstStyle/>
          <a:p>
            <a:r>
              <a:rPr lang="nb-NO"/>
              <a:t> Side </a:t>
            </a:r>
            <a:fld id="{5751DFAA-887F-4071-8EAD-E8CA316FCF06}" type="slidenum">
              <a:rPr lang="nb-NO" smtClean="0"/>
              <a:pPr/>
              <a:t>5</a:t>
            </a:fld>
            <a:endParaRPr lang="nb-NO" dirty="0"/>
          </a:p>
        </p:txBody>
      </p:sp>
      <p:sp>
        <p:nvSpPr>
          <p:cNvPr id="2" name="Rektangel 1">
            <a:extLst>
              <a:ext uri="{FF2B5EF4-FFF2-40B4-BE49-F238E27FC236}">
                <a16:creationId xmlns:a16="http://schemas.microsoft.com/office/drawing/2014/main" id="{AA5AB107-7428-460B-AC7D-DEB8E9669462}"/>
              </a:ext>
            </a:extLst>
          </p:cNvPr>
          <p:cNvSpPr/>
          <p:nvPr/>
        </p:nvSpPr>
        <p:spPr>
          <a:xfrm>
            <a:off x="1610851" y="1783221"/>
            <a:ext cx="11081300" cy="24647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t>Formål: </a:t>
            </a:r>
          </a:p>
          <a:p>
            <a:r>
              <a:rPr lang="nb-NO" sz="3200" dirty="0"/>
              <a:t>Informere om nasjonalt arbeid innenfor arkitektur og standardisering, diskutere trender og internasjonal utvikling, og hvordan vi i fellesskap kan løse utfordringene fremover</a:t>
            </a:r>
          </a:p>
        </p:txBody>
      </p:sp>
      <p:sp>
        <p:nvSpPr>
          <p:cNvPr id="8" name="Rektangel 7">
            <a:extLst>
              <a:ext uri="{FF2B5EF4-FFF2-40B4-BE49-F238E27FC236}">
                <a16:creationId xmlns:a16="http://schemas.microsoft.com/office/drawing/2014/main" id="{5FA9F154-AF2D-4598-9EF3-246FF09FCEBD}"/>
              </a:ext>
            </a:extLst>
          </p:cNvPr>
          <p:cNvSpPr/>
          <p:nvPr/>
        </p:nvSpPr>
        <p:spPr>
          <a:xfrm>
            <a:off x="1610851" y="4585787"/>
            <a:ext cx="11081299" cy="16991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t>Målgrupper: </a:t>
            </a:r>
          </a:p>
          <a:p>
            <a:r>
              <a:rPr lang="nb-NO" sz="3200" dirty="0"/>
              <a:t>Arkitekter, tekniske prosjektledere, IT-beslutningstakere og leverandører</a:t>
            </a:r>
          </a:p>
        </p:txBody>
      </p:sp>
      <p:sp>
        <p:nvSpPr>
          <p:cNvPr id="9" name="Rektangel 8">
            <a:extLst>
              <a:ext uri="{FF2B5EF4-FFF2-40B4-BE49-F238E27FC236}">
                <a16:creationId xmlns:a16="http://schemas.microsoft.com/office/drawing/2014/main" id="{1FD055D1-E964-4E3F-9FA6-6DBD164154DC}"/>
              </a:ext>
            </a:extLst>
          </p:cNvPr>
          <p:cNvSpPr/>
          <p:nvPr/>
        </p:nvSpPr>
        <p:spPr>
          <a:xfrm>
            <a:off x="1610852" y="6635711"/>
            <a:ext cx="11081297" cy="4235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t>Aktuelle tema:</a:t>
            </a:r>
          </a:p>
          <a:p>
            <a:pPr marL="571500" indent="-571500">
              <a:buFont typeface="Arial" panose="020B0604020202020204" pitchFamily="34" charset="0"/>
              <a:buChar char="•"/>
            </a:pPr>
            <a:r>
              <a:rPr lang="nb-NO" sz="3200" dirty="0"/>
              <a:t>Samhandling i helsesektoren</a:t>
            </a:r>
          </a:p>
          <a:p>
            <a:pPr marL="571500" indent="-571500">
              <a:buFont typeface="Arial" panose="020B0604020202020204" pitchFamily="34" charset="0"/>
              <a:buChar char="•"/>
            </a:pPr>
            <a:r>
              <a:rPr lang="nb-NO" sz="3200" dirty="0"/>
              <a:t>Datadeling, plattformer og åpne </a:t>
            </a:r>
            <a:r>
              <a:rPr lang="nb-NO" sz="3200" dirty="0" err="1"/>
              <a:t>APIer</a:t>
            </a:r>
            <a:endParaRPr lang="nb-NO" sz="3200" dirty="0"/>
          </a:p>
          <a:p>
            <a:pPr marL="571500" indent="-571500">
              <a:buFont typeface="Arial" panose="020B0604020202020204" pitchFamily="34" charset="0"/>
              <a:buChar char="•"/>
            </a:pPr>
            <a:r>
              <a:rPr lang="nb-NO" sz="3200" dirty="0"/>
              <a:t>Internasjonal standardisering</a:t>
            </a:r>
          </a:p>
          <a:p>
            <a:pPr marL="571500" indent="-571500">
              <a:buFont typeface="Arial" panose="020B0604020202020204" pitchFamily="34" charset="0"/>
              <a:buChar char="•"/>
            </a:pPr>
            <a:r>
              <a:rPr lang="nb-NO" sz="3200" dirty="0"/>
              <a:t>HL7 FHIR og SMART App </a:t>
            </a:r>
            <a:r>
              <a:rPr lang="nb-NO" sz="3200" dirty="0" err="1"/>
              <a:t>Launch</a:t>
            </a:r>
            <a:r>
              <a:rPr lang="nb-NO" sz="3200" dirty="0"/>
              <a:t> Framework</a:t>
            </a:r>
          </a:p>
          <a:p>
            <a:pPr marL="571500" indent="-571500">
              <a:buFont typeface="Arial" panose="020B0604020202020204" pitchFamily="34" charset="0"/>
              <a:buChar char="•"/>
            </a:pPr>
            <a:r>
              <a:rPr lang="nb-NO" sz="3200" dirty="0"/>
              <a:t>Samarbeid og fagmiljø for å løse fremtidens utfordringer</a:t>
            </a:r>
          </a:p>
          <a:p>
            <a:pPr marL="571500" indent="-571500">
              <a:buFont typeface="Arial" panose="020B0604020202020204" pitchFamily="34" charset="0"/>
              <a:buChar char="•"/>
            </a:pPr>
            <a:r>
              <a:rPr lang="nb-NO" sz="3200" dirty="0"/>
              <a:t>Leverandørperspektivet</a:t>
            </a:r>
          </a:p>
        </p:txBody>
      </p:sp>
      <p:sp>
        <p:nvSpPr>
          <p:cNvPr id="10" name="Rektangel 9">
            <a:extLst>
              <a:ext uri="{FF2B5EF4-FFF2-40B4-BE49-F238E27FC236}">
                <a16:creationId xmlns:a16="http://schemas.microsoft.com/office/drawing/2014/main" id="{FBFE5163-2D9D-41B8-A6F7-F169991730C1}"/>
              </a:ext>
            </a:extLst>
          </p:cNvPr>
          <p:cNvSpPr/>
          <p:nvPr/>
        </p:nvSpPr>
        <p:spPr>
          <a:xfrm>
            <a:off x="1610852" y="11247653"/>
            <a:ext cx="11081297" cy="11778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b="1" dirty="0"/>
              <a:t>Sted: </a:t>
            </a:r>
            <a:r>
              <a:rPr lang="nb-NO" dirty="0"/>
              <a:t>Radisson </a:t>
            </a:r>
            <a:r>
              <a:rPr lang="nb-NO" dirty="0" err="1"/>
              <a:t>Blu</a:t>
            </a:r>
            <a:r>
              <a:rPr lang="nb-NO" dirty="0"/>
              <a:t> Scandinavia, Oslo</a:t>
            </a:r>
          </a:p>
          <a:p>
            <a:r>
              <a:rPr lang="nb-NO" b="1" dirty="0"/>
              <a:t>Dato:</a:t>
            </a:r>
            <a:r>
              <a:rPr lang="nb-NO" dirty="0"/>
              <a:t> 11. september</a:t>
            </a:r>
          </a:p>
        </p:txBody>
      </p:sp>
      <p:pic>
        <p:nvPicPr>
          <p:cNvPr id="11" name="Bilde 10">
            <a:extLst>
              <a:ext uri="{FF2B5EF4-FFF2-40B4-BE49-F238E27FC236}">
                <a16:creationId xmlns:a16="http://schemas.microsoft.com/office/drawing/2014/main" id="{99821BA8-7C6D-42A5-B780-88EED2CFE1DE}"/>
              </a:ext>
            </a:extLst>
          </p:cNvPr>
          <p:cNvPicPr>
            <a:picLocks noChangeAspect="1"/>
          </p:cNvPicPr>
          <p:nvPr/>
        </p:nvPicPr>
        <p:blipFill>
          <a:blip r:embed="rId2"/>
          <a:stretch>
            <a:fillRect/>
          </a:stretch>
        </p:blipFill>
        <p:spPr>
          <a:xfrm>
            <a:off x="12897472" y="1758802"/>
            <a:ext cx="10614457" cy="10726483"/>
          </a:xfrm>
          <a:prstGeom prst="rect">
            <a:avLst/>
          </a:prstGeom>
        </p:spPr>
      </p:pic>
    </p:spTree>
    <p:extLst>
      <p:ext uri="{BB962C8B-B14F-4D97-AF65-F5344CB8AC3E}">
        <p14:creationId xmlns:p14="http://schemas.microsoft.com/office/powerpoint/2010/main" val="34188974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75FADC32-412D-4F37-A09C-1A316260DBAD}"/>
              </a:ext>
            </a:extLst>
          </p:cNvPr>
          <p:cNvSpPr>
            <a:spLocks noGrp="1"/>
          </p:cNvSpPr>
          <p:nvPr>
            <p:ph type="sldNum" sz="quarter" idx="16"/>
          </p:nvPr>
        </p:nvSpPr>
        <p:spPr>
          <a:xfrm>
            <a:off x="21210636" y="12751482"/>
            <a:ext cx="1436003" cy="369308"/>
          </a:xfrm>
        </p:spPr>
        <p:txBody>
          <a:bodyPr/>
          <a:lstStyle/>
          <a:p>
            <a:pPr marL="0" marR="0" lvl="0" indent="0" algn="r" defTabSz="1828635"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pPr marL="0" marR="0" lvl="0" indent="0" algn="r" defTabSz="1828635" rtl="0" eaLnBrk="1" fontAlgn="auto" latinLnBrk="0" hangingPunct="1">
                <a:lnSpc>
                  <a:spcPct val="100000"/>
                </a:lnSpc>
                <a:spcBef>
                  <a:spcPts val="0"/>
                </a:spcBef>
                <a:spcAft>
                  <a:spcPts val="0"/>
                </a:spcAft>
                <a:buClrTx/>
                <a:buSzTx/>
                <a:buFontTx/>
                <a:buNone/>
                <a:tabLst/>
                <a:defRPr/>
              </a:pPr>
              <a:t>50</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15" name="Tittel 1">
            <a:extLst>
              <a:ext uri="{FF2B5EF4-FFF2-40B4-BE49-F238E27FC236}">
                <a16:creationId xmlns:a16="http://schemas.microsoft.com/office/drawing/2014/main" id="{8D2324D1-FDB3-420D-AC9D-F6BD9A1532A8}"/>
              </a:ext>
            </a:extLst>
          </p:cNvPr>
          <p:cNvSpPr txBox="1">
            <a:spLocks/>
          </p:cNvSpPr>
          <p:nvPr/>
        </p:nvSpPr>
        <p:spPr>
          <a:xfrm>
            <a:off x="15045315" y="2677431"/>
            <a:ext cx="7585269" cy="1353550"/>
          </a:xfrm>
          <a:prstGeom prst="rect">
            <a:avLst/>
          </a:prstGeom>
        </p:spPr>
        <p:txBody>
          <a:bodyPr vert="horz" lIns="0" tIns="0" rIns="0" bIns="0" rtlCol="0" anchor="ctr" anchorCtr="0">
            <a:normAutofit fontScale="92500"/>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pPr marL="0" marR="0" lvl="0" indent="0" algn="ctr" defTabSz="1828635" rtl="0" eaLnBrk="1" fontAlgn="auto" latinLnBrk="0" hangingPunct="1">
              <a:lnSpc>
                <a:spcPct val="90000"/>
              </a:lnSpc>
              <a:spcBef>
                <a:spcPct val="0"/>
              </a:spcBef>
              <a:spcAft>
                <a:spcPts val="0"/>
              </a:spcAft>
              <a:buClrTx/>
              <a:buSzTx/>
              <a:buFontTx/>
              <a:buNone/>
              <a:tabLst/>
              <a:defRPr/>
            </a:pPr>
            <a:r>
              <a:rPr kumimoji="0" lang="nb-NO" sz="4000" b="1" i="0" u="none" strike="noStrike" kern="1200" cap="none" spc="0" normalizeH="0" baseline="0" noProof="0" dirty="0">
                <a:ln>
                  <a:noFill/>
                </a:ln>
                <a:solidFill>
                  <a:srgbClr val="0070C0"/>
                </a:solidFill>
                <a:effectLst/>
                <a:uLnTx/>
                <a:uFillTx/>
                <a:latin typeface="Arial" panose="020B0604020202020204"/>
                <a:ea typeface="+mj-ea"/>
                <a:cs typeface="+mj-cs"/>
              </a:rPr>
              <a:t>Utveksling av </a:t>
            </a:r>
            <a:br>
              <a:rPr kumimoji="0" lang="nb-NO" sz="4000" b="1" i="0" u="none" strike="noStrike" kern="1200" cap="none" spc="0" normalizeH="0" baseline="0" noProof="0" dirty="0">
                <a:ln>
                  <a:noFill/>
                </a:ln>
                <a:solidFill>
                  <a:srgbClr val="0070C0"/>
                </a:solidFill>
                <a:effectLst/>
                <a:uLnTx/>
                <a:uFillTx/>
                <a:latin typeface="Arial" panose="020B0604020202020204"/>
                <a:ea typeface="+mj-ea"/>
                <a:cs typeface="+mj-cs"/>
              </a:rPr>
            </a:br>
            <a:r>
              <a:rPr kumimoji="0" lang="nb-NO" sz="4000" b="1" i="0" u="none" strike="noStrike" kern="1200" cap="none" spc="0" normalizeH="0" baseline="0" noProof="0" dirty="0">
                <a:ln>
                  <a:noFill/>
                </a:ln>
                <a:solidFill>
                  <a:srgbClr val="0070C0"/>
                </a:solidFill>
                <a:effectLst/>
                <a:uLnTx/>
                <a:uFillTx/>
                <a:latin typeface="Arial" panose="020B0604020202020204"/>
                <a:ea typeface="+mj-ea"/>
                <a:cs typeface="+mj-cs"/>
              </a:rPr>
              <a:t>EPJ informasjon mellom EU land</a:t>
            </a:r>
          </a:p>
        </p:txBody>
      </p:sp>
      <p:pic>
        <p:nvPicPr>
          <p:cNvPr id="19" name="Bilde 18">
            <a:extLst>
              <a:ext uri="{FF2B5EF4-FFF2-40B4-BE49-F238E27FC236}">
                <a16:creationId xmlns:a16="http://schemas.microsoft.com/office/drawing/2014/main" id="{5E842140-01CB-4CA5-98A7-27DB0733C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430" y="2677432"/>
            <a:ext cx="12343755" cy="6247672"/>
          </a:xfrm>
          <a:prstGeom prst="rect">
            <a:avLst/>
          </a:prstGeom>
        </p:spPr>
      </p:pic>
      <p:sp>
        <p:nvSpPr>
          <p:cNvPr id="20" name="Rektangel 19">
            <a:extLst>
              <a:ext uri="{FF2B5EF4-FFF2-40B4-BE49-F238E27FC236}">
                <a16:creationId xmlns:a16="http://schemas.microsoft.com/office/drawing/2014/main" id="{F5D6BCFA-2915-4083-96F5-711658566E41}"/>
              </a:ext>
            </a:extLst>
          </p:cNvPr>
          <p:cNvSpPr/>
          <p:nvPr/>
        </p:nvSpPr>
        <p:spPr>
          <a:xfrm>
            <a:off x="17148623" y="6258401"/>
            <a:ext cx="3656065" cy="1217731"/>
          </a:xfrm>
          <a:prstGeom prst="rect">
            <a:avLst/>
          </a:prstGeom>
          <a:solidFill>
            <a:srgbClr val="0070C0"/>
          </a:solidFill>
          <a:ln w="19050">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635"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err="1">
                <a:ln>
                  <a:noFill/>
                </a:ln>
                <a:solidFill>
                  <a:prstClr val="white"/>
                </a:solidFill>
                <a:effectLst/>
                <a:uLnTx/>
                <a:uFillTx/>
                <a:latin typeface="Arial" panose="020B0604020202020204"/>
                <a:ea typeface="+mn-ea"/>
                <a:cs typeface="+mn-cs"/>
              </a:rPr>
              <a:t>ePrescriptions</a:t>
            </a:r>
            <a:endParaRPr kumimoji="0" lang="nb-NO"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1" name="Rektangel 20">
            <a:extLst>
              <a:ext uri="{FF2B5EF4-FFF2-40B4-BE49-F238E27FC236}">
                <a16:creationId xmlns:a16="http://schemas.microsoft.com/office/drawing/2014/main" id="{535EDC9A-84A2-4758-BCA8-19501186C981}"/>
              </a:ext>
            </a:extLst>
          </p:cNvPr>
          <p:cNvSpPr/>
          <p:nvPr/>
        </p:nvSpPr>
        <p:spPr>
          <a:xfrm>
            <a:off x="14521367" y="11442264"/>
            <a:ext cx="2627257" cy="1006353"/>
          </a:xfrm>
          <a:prstGeom prst="rect">
            <a:avLst/>
          </a:prstGeom>
          <a:solidFill>
            <a:srgbClr val="0070C0">
              <a:alpha val="35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635" rtl="0" eaLnBrk="1" fontAlgn="auto" latinLnBrk="0" hangingPunct="1">
              <a:lnSpc>
                <a:spcPct val="100000"/>
              </a:lnSpc>
              <a:spcBef>
                <a:spcPts val="0"/>
              </a:spcBef>
              <a:spcAft>
                <a:spcPts val="0"/>
              </a:spcAft>
              <a:buClrTx/>
              <a:buSzTx/>
              <a:buFontTx/>
              <a:buNone/>
              <a:tabLst/>
              <a:defRPr/>
            </a:pPr>
            <a:r>
              <a:rPr kumimoji="0" lang="nb-NO" sz="2800" b="0" i="1" u="none" strike="noStrike" kern="1200" cap="none" spc="0" normalizeH="0" baseline="0" noProof="0" dirty="0">
                <a:ln>
                  <a:noFill/>
                </a:ln>
                <a:solidFill>
                  <a:srgbClr val="EEEEEE">
                    <a:lumMod val="25000"/>
                  </a:srgbClr>
                </a:solidFill>
                <a:effectLst/>
                <a:uLnTx/>
                <a:uFillTx/>
                <a:latin typeface="Arial" panose="020B0604020202020204"/>
                <a:ea typeface="+mn-ea"/>
                <a:cs typeface="+mn-cs"/>
              </a:rPr>
              <a:t>Lab-</a:t>
            </a:r>
          </a:p>
          <a:p>
            <a:pPr marL="0" marR="0" lvl="0" indent="0" algn="ctr" defTabSz="1828635" rtl="0" eaLnBrk="1" fontAlgn="auto" latinLnBrk="0" hangingPunct="1">
              <a:lnSpc>
                <a:spcPct val="100000"/>
              </a:lnSpc>
              <a:spcBef>
                <a:spcPts val="0"/>
              </a:spcBef>
              <a:spcAft>
                <a:spcPts val="0"/>
              </a:spcAft>
              <a:buClrTx/>
              <a:buSzTx/>
              <a:buFontTx/>
              <a:buNone/>
              <a:tabLst/>
              <a:defRPr/>
            </a:pPr>
            <a:r>
              <a:rPr kumimoji="0" lang="nb-NO" sz="2800" b="0" i="1" u="none" strike="noStrike" kern="1200" cap="none" spc="0" normalizeH="0" baseline="0" noProof="0" dirty="0">
                <a:ln>
                  <a:noFill/>
                </a:ln>
                <a:solidFill>
                  <a:srgbClr val="EEEEEE">
                    <a:lumMod val="25000"/>
                  </a:srgbClr>
                </a:solidFill>
                <a:effectLst/>
                <a:uLnTx/>
                <a:uFillTx/>
                <a:latin typeface="Arial" panose="020B0604020202020204"/>
                <a:ea typeface="+mn-ea"/>
                <a:cs typeface="+mn-cs"/>
              </a:rPr>
              <a:t>resultater</a:t>
            </a:r>
          </a:p>
        </p:txBody>
      </p:sp>
      <p:sp>
        <p:nvSpPr>
          <p:cNvPr id="22" name="Rektangel 21">
            <a:extLst>
              <a:ext uri="{FF2B5EF4-FFF2-40B4-BE49-F238E27FC236}">
                <a16:creationId xmlns:a16="http://schemas.microsoft.com/office/drawing/2014/main" id="{56BD4A10-FDF8-4F24-8F72-F33F7BA6F683}"/>
              </a:ext>
            </a:extLst>
          </p:cNvPr>
          <p:cNvSpPr/>
          <p:nvPr/>
        </p:nvSpPr>
        <p:spPr>
          <a:xfrm>
            <a:off x="17148623" y="4991913"/>
            <a:ext cx="3656065" cy="1217731"/>
          </a:xfrm>
          <a:prstGeom prst="rect">
            <a:avLst/>
          </a:prstGeom>
          <a:solidFill>
            <a:srgbClr val="0070C0"/>
          </a:solidFill>
          <a:ln w="19050">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635"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err="1">
                <a:ln>
                  <a:noFill/>
                </a:ln>
                <a:solidFill>
                  <a:prstClr val="white"/>
                </a:solidFill>
                <a:effectLst/>
                <a:uLnTx/>
                <a:uFillTx/>
                <a:latin typeface="Arial" panose="020B0604020202020204"/>
                <a:ea typeface="+mn-ea"/>
                <a:cs typeface="+mn-cs"/>
              </a:rPr>
              <a:t>Patient</a:t>
            </a:r>
            <a:r>
              <a:rPr kumimoji="0" lang="nb-NO" sz="3200" b="1" i="0" u="none" strike="noStrike" kern="1200" cap="none" spc="0" normalizeH="0" baseline="0" noProof="0" dirty="0">
                <a:ln>
                  <a:noFill/>
                </a:ln>
                <a:solidFill>
                  <a:prstClr val="white"/>
                </a:solidFill>
                <a:effectLst/>
                <a:uLnTx/>
                <a:uFillTx/>
                <a:latin typeface="Arial" panose="020B0604020202020204"/>
                <a:ea typeface="+mn-ea"/>
                <a:cs typeface="+mn-cs"/>
              </a:rPr>
              <a:t> Summary</a:t>
            </a:r>
            <a:endParaRPr kumimoji="0" lang="nb-NO" sz="3200" b="0" i="1"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3" name="Rektangel 22">
            <a:extLst>
              <a:ext uri="{FF2B5EF4-FFF2-40B4-BE49-F238E27FC236}">
                <a16:creationId xmlns:a16="http://schemas.microsoft.com/office/drawing/2014/main" id="{1EDB4948-B237-4ED4-9C86-3DC9E494080D}"/>
              </a:ext>
            </a:extLst>
          </p:cNvPr>
          <p:cNvSpPr/>
          <p:nvPr/>
        </p:nvSpPr>
        <p:spPr>
          <a:xfrm>
            <a:off x="17663027" y="11442264"/>
            <a:ext cx="2627257" cy="1006353"/>
          </a:xfrm>
          <a:prstGeom prst="rect">
            <a:avLst/>
          </a:prstGeom>
          <a:solidFill>
            <a:srgbClr val="0070C0">
              <a:alpha val="35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635" rtl="0" eaLnBrk="1" fontAlgn="auto" latinLnBrk="0" hangingPunct="1">
              <a:lnSpc>
                <a:spcPct val="100000"/>
              </a:lnSpc>
              <a:spcBef>
                <a:spcPts val="0"/>
              </a:spcBef>
              <a:spcAft>
                <a:spcPts val="0"/>
              </a:spcAft>
              <a:buClrTx/>
              <a:buSzTx/>
              <a:buFontTx/>
              <a:buNone/>
              <a:tabLst/>
              <a:defRPr/>
            </a:pPr>
            <a:r>
              <a:rPr kumimoji="0" lang="nb-NO" sz="2800" b="0" i="1" u="none" strike="noStrike" kern="1200" cap="none" spc="0" normalizeH="0" baseline="0" noProof="0" dirty="0">
                <a:ln>
                  <a:noFill/>
                </a:ln>
                <a:solidFill>
                  <a:srgbClr val="EEEEEE">
                    <a:lumMod val="25000"/>
                  </a:srgbClr>
                </a:solidFill>
                <a:effectLst/>
                <a:uLnTx/>
                <a:uFillTx/>
                <a:latin typeface="Arial" panose="020B0604020202020204"/>
                <a:ea typeface="+mn-ea"/>
                <a:cs typeface="+mn-cs"/>
              </a:rPr>
              <a:t>Bilde og bilde-</a:t>
            </a:r>
            <a:br>
              <a:rPr kumimoji="0" lang="nb-NO" sz="2800" b="0" i="1" u="none" strike="noStrike" kern="1200" cap="none" spc="0" normalizeH="0" baseline="0" noProof="0" dirty="0">
                <a:ln>
                  <a:noFill/>
                </a:ln>
                <a:solidFill>
                  <a:srgbClr val="EEEEEE">
                    <a:lumMod val="25000"/>
                  </a:srgbClr>
                </a:solidFill>
                <a:effectLst/>
                <a:uLnTx/>
                <a:uFillTx/>
                <a:latin typeface="Arial" panose="020B0604020202020204"/>
                <a:ea typeface="+mn-ea"/>
                <a:cs typeface="+mn-cs"/>
              </a:rPr>
            </a:br>
            <a:r>
              <a:rPr kumimoji="0" lang="nb-NO" sz="2800" b="0" i="1" u="none" strike="noStrike" kern="1200" cap="none" spc="0" normalizeH="0" baseline="0" noProof="0" dirty="0">
                <a:ln>
                  <a:noFill/>
                </a:ln>
                <a:solidFill>
                  <a:srgbClr val="EEEEEE">
                    <a:lumMod val="25000"/>
                  </a:srgbClr>
                </a:solidFill>
                <a:effectLst/>
                <a:uLnTx/>
                <a:uFillTx/>
                <a:latin typeface="Arial" panose="020B0604020202020204"/>
                <a:ea typeface="+mn-ea"/>
                <a:cs typeface="+mn-cs"/>
              </a:rPr>
              <a:t>rapporter</a:t>
            </a:r>
          </a:p>
        </p:txBody>
      </p:sp>
      <p:sp>
        <p:nvSpPr>
          <p:cNvPr id="24" name="Rektangel 23">
            <a:extLst>
              <a:ext uri="{FF2B5EF4-FFF2-40B4-BE49-F238E27FC236}">
                <a16:creationId xmlns:a16="http://schemas.microsoft.com/office/drawing/2014/main" id="{745898A2-7BD5-43B9-B71F-7806F2604BDC}"/>
              </a:ext>
            </a:extLst>
          </p:cNvPr>
          <p:cNvSpPr/>
          <p:nvPr/>
        </p:nvSpPr>
        <p:spPr>
          <a:xfrm>
            <a:off x="20866669" y="11442264"/>
            <a:ext cx="2627257" cy="1006353"/>
          </a:xfrm>
          <a:prstGeom prst="rect">
            <a:avLst/>
          </a:prstGeom>
          <a:solidFill>
            <a:srgbClr val="0070C0">
              <a:alpha val="35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635" rtl="0" eaLnBrk="1" fontAlgn="auto" latinLnBrk="0" hangingPunct="1">
              <a:lnSpc>
                <a:spcPct val="100000"/>
              </a:lnSpc>
              <a:spcBef>
                <a:spcPts val="0"/>
              </a:spcBef>
              <a:spcAft>
                <a:spcPts val="0"/>
              </a:spcAft>
              <a:buClrTx/>
              <a:buSzTx/>
              <a:buFontTx/>
              <a:buNone/>
              <a:tabLst/>
              <a:defRPr/>
            </a:pPr>
            <a:r>
              <a:rPr kumimoji="0" lang="nb-NO" sz="2800" b="0" i="1" u="none" strike="noStrike" kern="1200" cap="none" spc="0" normalizeH="0" baseline="0" noProof="0" dirty="0">
                <a:ln>
                  <a:noFill/>
                </a:ln>
                <a:solidFill>
                  <a:srgbClr val="EEEEEE">
                    <a:lumMod val="25000"/>
                  </a:srgbClr>
                </a:solidFill>
                <a:effectLst/>
                <a:uLnTx/>
                <a:uFillTx/>
                <a:latin typeface="Arial" panose="020B0604020202020204"/>
                <a:ea typeface="+mn-ea"/>
                <a:cs typeface="+mn-cs"/>
              </a:rPr>
              <a:t>Epikriser</a:t>
            </a:r>
          </a:p>
        </p:txBody>
      </p:sp>
      <p:sp>
        <p:nvSpPr>
          <p:cNvPr id="29" name="Rektangel 28">
            <a:extLst>
              <a:ext uri="{FF2B5EF4-FFF2-40B4-BE49-F238E27FC236}">
                <a16:creationId xmlns:a16="http://schemas.microsoft.com/office/drawing/2014/main" id="{F25D79A6-923B-45A1-8199-C3F4BB8A1781}"/>
              </a:ext>
            </a:extLst>
          </p:cNvPr>
          <p:cNvSpPr/>
          <p:nvPr/>
        </p:nvSpPr>
        <p:spPr>
          <a:xfrm>
            <a:off x="17148623" y="8567505"/>
            <a:ext cx="3656065" cy="1217731"/>
          </a:xfrm>
          <a:prstGeom prst="rect">
            <a:avLst/>
          </a:prstGeom>
          <a:solidFill>
            <a:srgbClr val="0070C0">
              <a:alpha val="70000"/>
            </a:srgbClr>
          </a:solidFill>
          <a:ln w="19050">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635" rtl="0" eaLnBrk="1" fontAlgn="auto" latinLnBrk="0" hangingPunct="1">
              <a:lnSpc>
                <a:spcPct val="100000"/>
              </a:lnSpc>
              <a:spcBef>
                <a:spcPts val="0"/>
              </a:spcBef>
              <a:spcAft>
                <a:spcPts val="0"/>
              </a:spcAft>
              <a:buClrTx/>
              <a:buSzTx/>
              <a:buFontTx/>
              <a:buNone/>
              <a:tabLst/>
              <a:defRPr/>
            </a:pPr>
            <a:r>
              <a:rPr kumimoji="0" lang="nb-NO" sz="3200" b="1" i="0" u="none" strike="noStrike" kern="1200" cap="none" spc="0" normalizeH="0" baseline="0" noProof="0" dirty="0" err="1">
                <a:ln>
                  <a:noFill/>
                </a:ln>
                <a:solidFill>
                  <a:prstClr val="white"/>
                </a:solidFill>
                <a:effectLst/>
                <a:uLnTx/>
                <a:uFillTx/>
                <a:latin typeface="Arial" panose="020B0604020202020204"/>
                <a:ea typeface="+mn-ea"/>
                <a:cs typeface="+mn-cs"/>
              </a:rPr>
              <a:t>EHRxF</a:t>
            </a:r>
            <a:endParaRPr kumimoji="0" lang="nb-NO"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0" name="Rett linje 29">
            <a:extLst>
              <a:ext uri="{FF2B5EF4-FFF2-40B4-BE49-F238E27FC236}">
                <a16:creationId xmlns:a16="http://schemas.microsoft.com/office/drawing/2014/main" id="{9FA17419-B27F-4C11-9CB0-AD2D076769A8}"/>
              </a:ext>
            </a:extLst>
          </p:cNvPr>
          <p:cNvCxnSpPr>
            <a:stCxn id="21" idx="0"/>
            <a:endCxn id="29" idx="2"/>
          </p:cNvCxnSpPr>
          <p:nvPr/>
        </p:nvCxnSpPr>
        <p:spPr>
          <a:xfrm flipV="1">
            <a:off x="15834994" y="9785237"/>
            <a:ext cx="3141662" cy="165702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068AC42D-6E53-4643-94A5-CA915A534077}"/>
              </a:ext>
            </a:extLst>
          </p:cNvPr>
          <p:cNvCxnSpPr>
            <a:cxnSpLocks/>
            <a:stCxn id="23" idx="0"/>
            <a:endCxn id="29" idx="2"/>
          </p:cNvCxnSpPr>
          <p:nvPr/>
        </p:nvCxnSpPr>
        <p:spPr>
          <a:xfrm flipV="1">
            <a:off x="18976656" y="9785237"/>
            <a:ext cx="0" cy="165702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5" name="Rett linje 34">
            <a:extLst>
              <a:ext uri="{FF2B5EF4-FFF2-40B4-BE49-F238E27FC236}">
                <a16:creationId xmlns:a16="http://schemas.microsoft.com/office/drawing/2014/main" id="{748AC62B-DE6F-4F27-8D47-78876015FABC}"/>
              </a:ext>
            </a:extLst>
          </p:cNvPr>
          <p:cNvCxnSpPr>
            <a:cxnSpLocks/>
            <a:endCxn id="29" idx="2"/>
          </p:cNvCxnSpPr>
          <p:nvPr/>
        </p:nvCxnSpPr>
        <p:spPr>
          <a:xfrm flipH="1" flipV="1">
            <a:off x="18976657" y="9785237"/>
            <a:ext cx="3203640" cy="165702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8" name="Tittel 1">
            <a:extLst>
              <a:ext uri="{FF2B5EF4-FFF2-40B4-BE49-F238E27FC236}">
                <a16:creationId xmlns:a16="http://schemas.microsoft.com/office/drawing/2014/main" id="{C50C8D28-77C3-4A16-9D27-AB28858B8323}"/>
              </a:ext>
            </a:extLst>
          </p:cNvPr>
          <p:cNvSpPr>
            <a:spLocks noGrp="1"/>
          </p:cNvSpPr>
          <p:nvPr>
            <p:ph type="title"/>
          </p:nvPr>
        </p:nvSpPr>
        <p:spPr>
          <a:xfrm>
            <a:off x="1440880" y="703496"/>
            <a:ext cx="15989870" cy="1673511"/>
          </a:xfrm>
        </p:spPr>
        <p:txBody>
          <a:bodyPr/>
          <a:lstStyle/>
          <a:p>
            <a:r>
              <a:rPr lang="nb-NO" dirty="0"/>
              <a:t>EU pådriver for enhetlig bruk av standarder</a:t>
            </a:r>
          </a:p>
        </p:txBody>
      </p:sp>
      <p:cxnSp>
        <p:nvCxnSpPr>
          <p:cNvPr id="3" name="Rett pilkobling 2">
            <a:extLst>
              <a:ext uri="{FF2B5EF4-FFF2-40B4-BE49-F238E27FC236}">
                <a16:creationId xmlns:a16="http://schemas.microsoft.com/office/drawing/2014/main" id="{A63B1775-F009-465C-9354-AB69B0DEA7CE}"/>
              </a:ext>
            </a:extLst>
          </p:cNvPr>
          <p:cNvCxnSpPr>
            <a:cxnSpLocks/>
            <a:stCxn id="29" idx="0"/>
            <a:endCxn id="20" idx="2"/>
          </p:cNvCxnSpPr>
          <p:nvPr/>
        </p:nvCxnSpPr>
        <p:spPr>
          <a:xfrm flipV="1">
            <a:off x="18976656" y="7476132"/>
            <a:ext cx="0" cy="1091374"/>
          </a:xfrm>
          <a:prstGeom prst="straightConnector1">
            <a:avLst/>
          </a:prstGeom>
          <a:ln w="317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Rektangel 7">
            <a:extLst>
              <a:ext uri="{FF2B5EF4-FFF2-40B4-BE49-F238E27FC236}">
                <a16:creationId xmlns:a16="http://schemas.microsoft.com/office/drawing/2014/main" id="{207AA8BA-F2F7-4FDD-868C-9A22C9F38E33}"/>
              </a:ext>
            </a:extLst>
          </p:cNvPr>
          <p:cNvSpPr/>
          <p:nvPr/>
        </p:nvSpPr>
        <p:spPr>
          <a:xfrm>
            <a:off x="17148623" y="4991913"/>
            <a:ext cx="3656065" cy="2484218"/>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5074" rtl="0" eaLnBrk="1" fontAlgn="auto" latinLnBrk="0" hangingPunct="1">
              <a:lnSpc>
                <a:spcPct val="100000"/>
              </a:lnSpc>
              <a:spcBef>
                <a:spcPts val="0"/>
              </a:spcBef>
              <a:spcAft>
                <a:spcPts val="0"/>
              </a:spcAft>
              <a:buClrTx/>
              <a:buSzTx/>
              <a:buFontTx/>
              <a:buNone/>
              <a:tabLst/>
              <a:defRPr/>
            </a:pPr>
            <a:endParaRPr kumimoji="0" lang="nb-NO" sz="3667"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Plassholder for innhold 2">
            <a:extLst>
              <a:ext uri="{FF2B5EF4-FFF2-40B4-BE49-F238E27FC236}">
                <a16:creationId xmlns:a16="http://schemas.microsoft.com/office/drawing/2014/main" id="{C2688909-E911-44F7-A2DA-174071795C91}"/>
              </a:ext>
            </a:extLst>
          </p:cNvPr>
          <p:cNvSpPr txBox="1">
            <a:spLocks/>
          </p:cNvSpPr>
          <p:nvPr/>
        </p:nvSpPr>
        <p:spPr>
          <a:xfrm>
            <a:off x="921431" y="9024706"/>
            <a:ext cx="13023551" cy="3881111"/>
          </a:xfrm>
          <a:prstGeom prst="rect">
            <a:avLst/>
          </a:prstGeom>
        </p:spPr>
        <p:txBody>
          <a:bodyPr vert="horz" lIns="0" tIns="0" rIns="0" bIns="0" rtlCol="0">
            <a:normAutofit/>
          </a:bodyPr>
          <a:lstStyle>
            <a:lvl1pPr marL="324000" indent="-324000" algn="l" defTabSz="1097225" rtl="0" eaLnBrk="1" latinLnBrk="0" hangingPunct="1">
              <a:lnSpc>
                <a:spcPct val="100000"/>
              </a:lnSpc>
              <a:spcBef>
                <a:spcPts val="300"/>
              </a:spcBef>
              <a:buClr>
                <a:schemeClr val="tx2"/>
              </a:buClr>
              <a:buFont typeface="Wingdings 2" panose="05020102010507070707" pitchFamily="18" charset="2"/>
              <a:buChar char=""/>
              <a:defRPr sz="2640" kern="1200">
                <a:solidFill>
                  <a:srgbClr val="000000"/>
                </a:solidFill>
                <a:latin typeface="+mn-lt"/>
                <a:ea typeface="+mn-ea"/>
                <a:cs typeface="+mn-cs"/>
              </a:defRPr>
            </a:lvl1pPr>
            <a:lvl2pPr marL="583200" indent="-324000" algn="l" defTabSz="1097225" rtl="0" eaLnBrk="1" latinLnBrk="0" hangingPunct="1">
              <a:lnSpc>
                <a:spcPct val="100000"/>
              </a:lnSpc>
              <a:spcBef>
                <a:spcPts val="300"/>
              </a:spcBef>
              <a:buClr>
                <a:schemeClr val="tx2"/>
              </a:buClr>
              <a:buFont typeface="Wingdings 2" panose="05020102010507070707" pitchFamily="18" charset="2"/>
              <a:buChar char=""/>
              <a:defRPr sz="2400" kern="1200">
                <a:solidFill>
                  <a:srgbClr val="000000"/>
                </a:solidFill>
                <a:latin typeface="+mn-lt"/>
                <a:ea typeface="+mn-ea"/>
                <a:cs typeface="+mn-cs"/>
              </a:defRPr>
            </a:lvl2pPr>
            <a:lvl3pPr marL="842400" indent="-324000" algn="l" defTabSz="1097225" rtl="0" eaLnBrk="1" latinLnBrk="0" hangingPunct="1">
              <a:lnSpc>
                <a:spcPct val="100000"/>
              </a:lnSpc>
              <a:spcBef>
                <a:spcPts val="300"/>
              </a:spcBef>
              <a:buClr>
                <a:schemeClr val="tx2"/>
              </a:buClr>
              <a:buFont typeface="Wingdings 2" panose="05020102010507070707" pitchFamily="18" charset="2"/>
              <a:buChar char=""/>
              <a:defRPr sz="2160" kern="1200">
                <a:solidFill>
                  <a:srgbClr val="000000"/>
                </a:solidFill>
                <a:latin typeface="+mn-lt"/>
                <a:ea typeface="+mn-ea"/>
                <a:cs typeface="+mn-cs"/>
              </a:defRPr>
            </a:lvl3pPr>
            <a:lvl4pPr marL="1101600" indent="-324000" algn="l" defTabSz="1097225" rtl="0" eaLnBrk="1" latinLnBrk="0" hangingPunct="1">
              <a:lnSpc>
                <a:spcPct val="100000"/>
              </a:lnSpc>
              <a:spcBef>
                <a:spcPts val="300"/>
              </a:spcBef>
              <a:buClr>
                <a:schemeClr val="tx2"/>
              </a:buClr>
              <a:buFont typeface="Wingdings 2" panose="05020102010507070707" pitchFamily="18" charset="2"/>
              <a:buChar char=""/>
              <a:defRPr sz="1920" kern="1200">
                <a:solidFill>
                  <a:srgbClr val="000000"/>
                </a:solidFill>
                <a:latin typeface="+mn-lt"/>
                <a:ea typeface="+mn-ea"/>
                <a:cs typeface="+mn-cs"/>
              </a:defRPr>
            </a:lvl4pPr>
            <a:lvl5pPr marL="1360800" indent="-324000" algn="l" defTabSz="1097225" rtl="0" eaLnBrk="1" latinLnBrk="0" hangingPunct="1">
              <a:lnSpc>
                <a:spcPct val="100000"/>
              </a:lnSpc>
              <a:spcBef>
                <a:spcPts val="300"/>
              </a:spcBef>
              <a:buClr>
                <a:schemeClr val="tx2"/>
              </a:buClr>
              <a:buFont typeface="Wingdings 2" panose="05020102010507070707" pitchFamily="18" charset="2"/>
              <a:buChar char=""/>
              <a:defRPr sz="1920" kern="1200">
                <a:solidFill>
                  <a:srgbClr val="000000"/>
                </a:solidFill>
                <a:latin typeface="+mn-lt"/>
                <a:ea typeface="+mn-ea"/>
                <a:cs typeface="+mn-cs"/>
              </a:defRPr>
            </a:lvl5pPr>
            <a:lvl6pPr marL="3017369" indent="-274306" algn="l" defTabSz="1097225"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5982" indent="-274306" algn="l" defTabSz="1097225"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594" indent="-274306" algn="l" defTabSz="1097225"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07" indent="-274306" algn="l" defTabSz="1097225"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marR="0" lvl="0" indent="0" algn="l" defTabSz="1828635" rtl="0" eaLnBrk="1" fontAlgn="auto" latinLnBrk="0" hangingPunct="1">
              <a:lnSpc>
                <a:spcPct val="100000"/>
              </a:lnSpc>
              <a:spcBef>
                <a:spcPts val="500"/>
              </a:spcBef>
              <a:spcAft>
                <a:spcPts val="0"/>
              </a:spcAft>
              <a:buClr>
                <a:srgbClr val="0169E8"/>
              </a:buClr>
              <a:buSzTx/>
              <a:buNone/>
              <a:tabLst/>
              <a:defRPr/>
            </a:pPr>
            <a:r>
              <a:rPr kumimoji="0" lang="en-US" sz="3200" b="0" i="0" u="none" strike="noStrike" kern="1200" cap="none" spc="0" normalizeH="0" baseline="0" noProof="0" dirty="0" err="1">
                <a:ln>
                  <a:noFill/>
                </a:ln>
                <a:solidFill>
                  <a:srgbClr val="0070C0"/>
                </a:solidFill>
                <a:effectLst/>
                <a:uLnTx/>
                <a:uFillTx/>
                <a:latin typeface="Arial" panose="020B0604020202020204"/>
              </a:rPr>
              <a:t>Deling</a:t>
            </a:r>
            <a:r>
              <a:rPr kumimoji="0" lang="en-US" sz="3200" b="0" i="0" u="none" strike="noStrike" kern="1200" cap="none" spc="0" normalizeH="0" baseline="0" noProof="0" dirty="0">
                <a:ln>
                  <a:noFill/>
                </a:ln>
                <a:solidFill>
                  <a:srgbClr val="0070C0"/>
                </a:solidFill>
                <a:effectLst/>
                <a:uLnTx/>
                <a:uFillTx/>
                <a:latin typeface="Arial" panose="020B0604020202020204"/>
              </a:rPr>
              <a:t> av </a:t>
            </a:r>
            <a:r>
              <a:rPr kumimoji="0" lang="en-US" sz="3200" b="0" i="0" u="none" strike="noStrike" kern="1200" cap="none" spc="0" normalizeH="0" baseline="0" noProof="0" dirty="0" err="1">
                <a:ln>
                  <a:noFill/>
                </a:ln>
                <a:solidFill>
                  <a:srgbClr val="0070C0"/>
                </a:solidFill>
                <a:effectLst/>
                <a:uLnTx/>
                <a:uFillTx/>
                <a:latin typeface="Arial" panose="020B0604020202020204"/>
              </a:rPr>
              <a:t>ePrescription</a:t>
            </a:r>
            <a:r>
              <a:rPr kumimoji="0" lang="en-US" sz="3200" b="0" i="0" u="none" strike="noStrike" kern="1200" cap="none" spc="0" normalizeH="0" baseline="0" noProof="0" dirty="0">
                <a:ln>
                  <a:noFill/>
                </a:ln>
                <a:solidFill>
                  <a:srgbClr val="0070C0"/>
                </a:solidFill>
                <a:effectLst/>
                <a:uLnTx/>
                <a:uFillTx/>
                <a:latin typeface="Arial" panose="020B0604020202020204"/>
              </a:rPr>
              <a:t> / Patient Summary </a:t>
            </a:r>
            <a:r>
              <a:rPr kumimoji="0" lang="en-US" sz="3200" b="0" i="0" u="none" strike="noStrike" kern="1200" cap="none" spc="0" normalizeH="0" baseline="0" noProof="0" dirty="0" err="1">
                <a:ln>
                  <a:noFill/>
                </a:ln>
                <a:solidFill>
                  <a:srgbClr val="0070C0"/>
                </a:solidFill>
                <a:effectLst/>
                <a:uLnTx/>
                <a:uFillTx/>
                <a:latin typeface="Arial" panose="020B0604020202020204"/>
              </a:rPr>
              <a:t>på</a:t>
            </a:r>
            <a:r>
              <a:rPr kumimoji="0" lang="en-US" sz="3200" b="0" i="0" u="none" strike="noStrike" kern="1200" cap="none" spc="0" normalizeH="0" baseline="0" noProof="0" dirty="0">
                <a:ln>
                  <a:noFill/>
                </a:ln>
                <a:solidFill>
                  <a:srgbClr val="0070C0"/>
                </a:solidFill>
                <a:effectLst/>
                <a:uLnTx/>
                <a:uFillTx/>
                <a:latin typeface="Arial" panose="020B0604020202020204"/>
              </a:rPr>
              <a:t> </a:t>
            </a:r>
            <a:r>
              <a:rPr kumimoji="0" lang="en-US" sz="3200" b="0" i="0" u="none" strike="noStrike" kern="1200" cap="none" spc="0" normalizeH="0" baseline="0" noProof="0" dirty="0" err="1">
                <a:ln>
                  <a:noFill/>
                </a:ln>
                <a:solidFill>
                  <a:srgbClr val="0070C0"/>
                </a:solidFill>
                <a:effectLst/>
                <a:uLnTx/>
                <a:uFillTx/>
                <a:latin typeface="Arial" panose="020B0604020202020204"/>
              </a:rPr>
              <a:t>tvers</a:t>
            </a:r>
            <a:r>
              <a:rPr kumimoji="0" lang="en-US" sz="3200" b="0" i="0" u="none" strike="noStrike" kern="1200" cap="none" spc="0" normalizeH="0" baseline="0" noProof="0" dirty="0">
                <a:ln>
                  <a:noFill/>
                </a:ln>
                <a:solidFill>
                  <a:srgbClr val="0070C0"/>
                </a:solidFill>
                <a:effectLst/>
                <a:uLnTx/>
                <a:uFillTx/>
                <a:latin typeface="Arial" panose="020B0604020202020204"/>
              </a:rPr>
              <a:t> av </a:t>
            </a:r>
            <a:r>
              <a:rPr kumimoji="0" lang="en-US" sz="3200" b="0" i="0" u="none" strike="noStrike" kern="1200" cap="none" spc="0" normalizeH="0" baseline="0" noProof="0" dirty="0" err="1">
                <a:ln>
                  <a:noFill/>
                </a:ln>
                <a:solidFill>
                  <a:srgbClr val="0070C0"/>
                </a:solidFill>
                <a:effectLst/>
                <a:uLnTx/>
                <a:uFillTx/>
                <a:latin typeface="Arial" panose="020B0604020202020204"/>
              </a:rPr>
              <a:t>landegrenser</a:t>
            </a:r>
            <a:br>
              <a:rPr kumimoji="0" lang="en-US" sz="3200" b="0" i="0" u="none" strike="noStrike" kern="1200" cap="none" spc="0" normalizeH="0" baseline="0" noProof="0" dirty="0">
                <a:ln>
                  <a:noFill/>
                </a:ln>
                <a:solidFill>
                  <a:srgbClr val="0070C0"/>
                </a:solidFill>
                <a:effectLst/>
                <a:uLnTx/>
                <a:uFillTx/>
                <a:latin typeface="Arial" panose="020B0604020202020204"/>
              </a:rPr>
            </a:br>
            <a:endParaRPr kumimoji="0" lang="en-US" sz="3200" b="0" i="0" u="none" strike="noStrike" kern="1200" cap="none" spc="0" normalizeH="0" baseline="0" noProof="0" dirty="0">
              <a:ln>
                <a:noFill/>
              </a:ln>
              <a:solidFill>
                <a:srgbClr val="0070C0"/>
              </a:solidFill>
              <a:effectLst/>
              <a:uLnTx/>
              <a:uFillTx/>
              <a:latin typeface="Arial" panose="020B0604020202020204"/>
            </a:endParaRPr>
          </a:p>
          <a:p>
            <a:pPr marL="539978" marR="0" lvl="0" indent="-539978" algn="l" defTabSz="1828635"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en-US" sz="3200" b="0" i="0" u="none" strike="noStrike" kern="1200" cap="none" spc="0" normalizeH="0" baseline="0" noProof="0" dirty="0" err="1">
                <a:ln>
                  <a:noFill/>
                </a:ln>
                <a:solidFill>
                  <a:srgbClr val="0070C0"/>
                </a:solidFill>
                <a:effectLst/>
                <a:uLnTx/>
                <a:uFillTx/>
                <a:latin typeface="Arial" panose="020B0604020202020204"/>
              </a:rPr>
              <a:t>Januar</a:t>
            </a:r>
            <a:r>
              <a:rPr kumimoji="0" lang="en-US" sz="3200" b="0" i="0" u="none" strike="noStrike" kern="1200" cap="none" spc="0" normalizeH="0" baseline="0" noProof="0" dirty="0">
                <a:ln>
                  <a:noFill/>
                </a:ln>
                <a:solidFill>
                  <a:srgbClr val="0070C0"/>
                </a:solidFill>
                <a:effectLst/>
                <a:uLnTx/>
                <a:uFillTx/>
                <a:latin typeface="Arial" panose="020B0604020202020204"/>
              </a:rPr>
              <a:t> 2019: </a:t>
            </a:r>
            <a:r>
              <a:rPr lang="en-US" sz="3200" dirty="0">
                <a:solidFill>
                  <a:srgbClr val="0070C0"/>
                </a:solidFill>
                <a:latin typeface="Arial" panose="020B0604020202020204"/>
              </a:rPr>
              <a:t>	</a:t>
            </a:r>
            <a:r>
              <a:rPr kumimoji="0" lang="en-US" sz="3200" b="0" i="0" u="none" strike="noStrike" kern="1200" cap="none" spc="0" normalizeH="0" baseline="0" noProof="0" dirty="0">
                <a:ln>
                  <a:noFill/>
                </a:ln>
                <a:solidFill>
                  <a:srgbClr val="0070C0"/>
                </a:solidFill>
                <a:effectLst/>
                <a:uLnTx/>
                <a:uFillTx/>
                <a:latin typeface="Arial" panose="020B0604020202020204"/>
              </a:rPr>
              <a:t>Finland </a:t>
            </a:r>
            <a:r>
              <a:rPr kumimoji="0" lang="en-US" sz="3200" b="0" i="0" u="none" strike="noStrike" kern="1200" cap="none" spc="0" normalizeH="0" baseline="0" noProof="0" dirty="0" err="1">
                <a:ln>
                  <a:noFill/>
                </a:ln>
                <a:solidFill>
                  <a:srgbClr val="0070C0"/>
                </a:solidFill>
                <a:effectLst/>
                <a:uLnTx/>
                <a:uFillTx/>
                <a:latin typeface="Arial" panose="020B0604020202020204"/>
              </a:rPr>
              <a:t>og</a:t>
            </a:r>
            <a:r>
              <a:rPr kumimoji="0" lang="en-US" sz="3200" b="0" i="0" u="none" strike="noStrike" kern="1200" cap="none" spc="0" normalizeH="0" baseline="0" noProof="0" dirty="0">
                <a:ln>
                  <a:noFill/>
                </a:ln>
                <a:solidFill>
                  <a:srgbClr val="0070C0"/>
                </a:solidFill>
                <a:effectLst/>
                <a:uLnTx/>
                <a:uFillTx/>
                <a:latin typeface="Arial" panose="020B0604020202020204"/>
              </a:rPr>
              <a:t> </a:t>
            </a:r>
            <a:r>
              <a:rPr kumimoji="0" lang="en-US" sz="3200" b="0" i="0" u="none" strike="noStrike" kern="1200" cap="none" spc="0" normalizeH="0" baseline="0" noProof="0" dirty="0" err="1">
                <a:ln>
                  <a:noFill/>
                </a:ln>
                <a:solidFill>
                  <a:srgbClr val="0070C0"/>
                </a:solidFill>
                <a:effectLst/>
                <a:uLnTx/>
                <a:uFillTx/>
                <a:latin typeface="Arial" panose="020B0604020202020204"/>
              </a:rPr>
              <a:t>Estland</a:t>
            </a:r>
            <a:endParaRPr kumimoji="0" lang="en-US" sz="3200" b="0" i="0" u="none" strike="noStrike" kern="1200" cap="none" spc="0" normalizeH="0" baseline="0" noProof="0" dirty="0">
              <a:ln>
                <a:noFill/>
              </a:ln>
              <a:solidFill>
                <a:srgbClr val="0070C0"/>
              </a:solidFill>
              <a:effectLst/>
              <a:uLnTx/>
              <a:uFillTx/>
              <a:latin typeface="Arial" panose="020B0604020202020204"/>
            </a:endParaRPr>
          </a:p>
          <a:p>
            <a:pPr marL="539978" marR="0" lvl="0" indent="-539978" algn="l" defTabSz="1828635"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endParaRPr kumimoji="0" lang="en-US" sz="3200" b="0" i="0" u="none" strike="noStrike" kern="1200" cap="none" spc="0" normalizeH="0" baseline="0" noProof="0" dirty="0">
              <a:ln>
                <a:noFill/>
              </a:ln>
              <a:solidFill>
                <a:srgbClr val="0070C0"/>
              </a:solidFill>
              <a:effectLst/>
              <a:uLnTx/>
              <a:uFillTx/>
              <a:latin typeface="Arial" panose="020B0604020202020204"/>
            </a:endParaRPr>
          </a:p>
          <a:p>
            <a:pPr marL="539978" marR="0" lvl="0" indent="-539978" algn="l" defTabSz="1828635"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en-US" sz="3200" b="0" i="0" u="none" strike="noStrike" kern="1200" cap="none" spc="0" normalizeH="0" baseline="0" noProof="0" dirty="0">
                <a:ln>
                  <a:noFill/>
                </a:ln>
                <a:solidFill>
                  <a:srgbClr val="0070C0"/>
                </a:solidFill>
                <a:effectLst/>
                <a:uLnTx/>
                <a:uFillTx/>
                <a:latin typeface="Arial" panose="020B0604020202020204"/>
              </a:rPr>
              <a:t>2019: 		</a:t>
            </a:r>
            <a:r>
              <a:rPr kumimoji="0" lang="en-US" sz="3200" b="0" i="0" u="none" strike="noStrike" kern="1200" cap="none" spc="0" normalizeH="0" baseline="0" noProof="0" dirty="0" err="1">
                <a:ln>
                  <a:noFill/>
                </a:ln>
                <a:solidFill>
                  <a:srgbClr val="0070C0"/>
                </a:solidFill>
                <a:effectLst/>
                <a:uLnTx/>
                <a:uFillTx/>
                <a:latin typeface="Arial" panose="020B0604020202020204"/>
              </a:rPr>
              <a:t>Forventet</a:t>
            </a:r>
            <a:r>
              <a:rPr kumimoji="0" lang="en-US" sz="3200" b="0" i="0" u="none" strike="noStrike" kern="1200" cap="none" spc="0" normalizeH="0" noProof="0" dirty="0">
                <a:ln>
                  <a:noFill/>
                </a:ln>
                <a:solidFill>
                  <a:srgbClr val="0070C0"/>
                </a:solidFill>
                <a:effectLst/>
                <a:uLnTx/>
                <a:uFillTx/>
                <a:latin typeface="Arial" panose="020B0604020202020204"/>
              </a:rPr>
              <a:t> </a:t>
            </a:r>
            <a:r>
              <a:rPr kumimoji="0" lang="en-US" sz="3200" b="0" i="0" u="none" strike="noStrike" kern="1200" cap="none" spc="0" normalizeH="0" baseline="0" noProof="0" dirty="0">
                <a:ln>
                  <a:noFill/>
                </a:ln>
                <a:solidFill>
                  <a:srgbClr val="0070C0"/>
                </a:solidFill>
                <a:effectLst/>
                <a:uLnTx/>
                <a:uFillTx/>
                <a:latin typeface="Arial" panose="020B0604020202020204"/>
              </a:rPr>
              <a:t>10 land</a:t>
            </a:r>
          </a:p>
          <a:p>
            <a:pPr marL="539978" marR="0" lvl="0" indent="-539978" algn="l" defTabSz="1828635"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endParaRPr kumimoji="0" lang="en-US" sz="3200" b="0" i="0" u="none" strike="noStrike" kern="1200" cap="none" spc="0" normalizeH="0" baseline="0" noProof="0" dirty="0">
              <a:ln>
                <a:noFill/>
              </a:ln>
              <a:solidFill>
                <a:srgbClr val="0070C0"/>
              </a:solidFill>
              <a:effectLst/>
              <a:uLnTx/>
              <a:uFillTx/>
              <a:latin typeface="Arial" panose="020B0604020202020204"/>
            </a:endParaRPr>
          </a:p>
          <a:p>
            <a:pPr marL="539978" marR="0" lvl="0" indent="-539978" algn="l" defTabSz="1828635"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en-US" sz="3200" b="0" i="0" u="none" strike="noStrike" kern="1200" cap="none" spc="0" normalizeH="0" baseline="0" noProof="0" dirty="0">
                <a:ln>
                  <a:noFill/>
                </a:ln>
                <a:solidFill>
                  <a:srgbClr val="0070C0"/>
                </a:solidFill>
                <a:effectLst/>
                <a:uLnTx/>
                <a:uFillTx/>
                <a:latin typeface="Arial" panose="020B0604020202020204"/>
              </a:rPr>
              <a:t>2021: 		</a:t>
            </a:r>
            <a:r>
              <a:rPr kumimoji="0" lang="en-US" sz="3200" b="0" i="0" u="none" strike="noStrike" kern="1200" cap="none" spc="0" normalizeH="0" baseline="0" noProof="0" dirty="0" err="1">
                <a:ln>
                  <a:noFill/>
                </a:ln>
                <a:solidFill>
                  <a:srgbClr val="0070C0"/>
                </a:solidFill>
                <a:effectLst/>
                <a:uLnTx/>
                <a:uFillTx/>
                <a:latin typeface="Arial" panose="020B0604020202020204"/>
              </a:rPr>
              <a:t>Forventet</a:t>
            </a:r>
            <a:r>
              <a:rPr kumimoji="0" lang="en-US" sz="3200" b="0" i="0" u="none" strike="noStrike" kern="1200" cap="none" spc="0" normalizeH="0" baseline="0" noProof="0" dirty="0">
                <a:ln>
                  <a:noFill/>
                </a:ln>
                <a:solidFill>
                  <a:srgbClr val="0070C0"/>
                </a:solidFill>
                <a:effectLst/>
                <a:uLnTx/>
                <a:uFillTx/>
                <a:latin typeface="Arial" panose="020B0604020202020204"/>
              </a:rPr>
              <a:t> 22 land</a:t>
            </a:r>
            <a:endParaRPr kumimoji="0" lang="nb-NO" sz="3200" b="0" i="0" u="none" strike="noStrike" kern="1200" cap="none" spc="0" normalizeH="0" baseline="0" noProof="0" dirty="0">
              <a:ln>
                <a:noFill/>
              </a:ln>
              <a:solidFill>
                <a:srgbClr val="0070C0"/>
              </a:solidFill>
              <a:effectLst/>
              <a:uLnTx/>
              <a:uFillTx/>
              <a:latin typeface="Arial" panose="020B0604020202020204"/>
            </a:endParaRPr>
          </a:p>
        </p:txBody>
      </p:sp>
    </p:spTree>
    <p:extLst>
      <p:ext uri="{BB962C8B-B14F-4D97-AF65-F5344CB8AC3E}">
        <p14:creationId xmlns:p14="http://schemas.microsoft.com/office/powerpoint/2010/main" val="2926532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02663685-FA4E-44A4-ADD7-82ADD3EA4A67}"/>
              </a:ext>
            </a:extLst>
          </p:cNvPr>
          <p:cNvSpPr>
            <a:spLocks noGrp="1"/>
          </p:cNvSpPr>
          <p:nvPr>
            <p:ph type="sldNum" sz="quarter" idx="16"/>
          </p:nvPr>
        </p:nvSpPr>
        <p:spPr/>
        <p:txBody>
          <a:bodyPr/>
          <a:lstStyle/>
          <a:p>
            <a:pPr marL="0" marR="0" lvl="0" indent="0" algn="r" defTabSz="1828635"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pPr marL="0" marR="0" lvl="0" indent="0" algn="r" defTabSz="1828635" rtl="0" eaLnBrk="1" fontAlgn="auto" latinLnBrk="0" hangingPunct="1">
                <a:lnSpc>
                  <a:spcPct val="100000"/>
                </a:lnSpc>
                <a:spcBef>
                  <a:spcPts val="0"/>
                </a:spcBef>
                <a:spcAft>
                  <a:spcPts val="0"/>
                </a:spcAft>
                <a:buClrTx/>
                <a:buSzTx/>
                <a:buFontTx/>
                <a:buNone/>
                <a:tabLst/>
                <a:defRPr/>
              </a:pPr>
              <a:t>51</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7" name="Plassholder for innhold 2">
            <a:extLst>
              <a:ext uri="{FF2B5EF4-FFF2-40B4-BE49-F238E27FC236}">
                <a16:creationId xmlns:a16="http://schemas.microsoft.com/office/drawing/2014/main" id="{1E8B0FEE-E840-46F2-A225-B529E21ED5B1}"/>
              </a:ext>
            </a:extLst>
          </p:cNvPr>
          <p:cNvSpPr>
            <a:spLocks noGrp="1"/>
          </p:cNvSpPr>
          <p:nvPr>
            <p:ph idx="1"/>
          </p:nvPr>
        </p:nvSpPr>
        <p:spPr>
          <a:xfrm>
            <a:off x="1440180" y="2761567"/>
            <a:ext cx="19879778" cy="9390327"/>
          </a:xfrm>
        </p:spPr>
        <p:txBody>
          <a:bodyPr>
            <a:normAutofit/>
          </a:bodyPr>
          <a:lstStyle/>
          <a:p>
            <a:r>
              <a:rPr lang="nb-NO" sz="3600" dirty="0"/>
              <a:t>08.10.18: Produktstyret for e-helsestandarder</a:t>
            </a:r>
          </a:p>
          <a:p>
            <a:r>
              <a:rPr lang="nb-NO" sz="3600" dirty="0"/>
              <a:t>30.01.19: NUFA</a:t>
            </a:r>
          </a:p>
          <a:p>
            <a:r>
              <a:rPr lang="nb-NO" sz="3600" dirty="0"/>
              <a:t>13.02.19: NUIT</a:t>
            </a:r>
          </a:p>
          <a:p>
            <a:r>
              <a:rPr lang="nb-NO" sz="3600" dirty="0"/>
              <a:t>22.03.19: NEHS</a:t>
            </a:r>
          </a:p>
          <a:p>
            <a:endParaRPr lang="nb-NO" sz="3600" dirty="0"/>
          </a:p>
          <a:p>
            <a:pPr marL="0" indent="0">
              <a:buNone/>
            </a:pPr>
            <a:endParaRPr lang="nb-NO" sz="3600" dirty="0"/>
          </a:p>
          <a:p>
            <a:pPr marL="0" indent="0">
              <a:buNone/>
            </a:pPr>
            <a:r>
              <a:rPr lang="nb-NO" sz="4000" dirty="0"/>
              <a:t>Tilbakemelding:</a:t>
            </a:r>
          </a:p>
          <a:p>
            <a:pPr marL="0" indent="0">
              <a:buNone/>
            </a:pPr>
            <a:r>
              <a:rPr lang="nb-NO" sz="4000" dirty="0"/>
              <a:t>«Viktig å følge med på det internasjonale arbeidet og ta i bruk internasjonale standarder. Aktører i sektoren ønsker å få invitasjon til å delta, det pekes også på at en slik deltakelse vil kreve ressurser fra aktørene»</a:t>
            </a:r>
          </a:p>
          <a:p>
            <a:pPr marL="0" indent="0">
              <a:buNone/>
            </a:pPr>
            <a:endParaRPr lang="nb-NO" sz="4000" dirty="0"/>
          </a:p>
          <a:p>
            <a:pPr marL="0" indent="0">
              <a:buNone/>
            </a:pPr>
            <a:r>
              <a:rPr lang="nb-NO" sz="4000" dirty="0"/>
              <a:t>«Nasjonalt e-helsestyre mener en felles komite for standardiseringsarbeidet kan bidra positivt i prioriteringsarbeidet og at innføring av nye standarder gjøres på en fornuftig måte. Tiltaket støttes og medlemmene vil bidra med å få utpekt ressurser fra aktørene til referansekomiteen.»</a:t>
            </a:r>
          </a:p>
          <a:p>
            <a:endParaRPr lang="nb-NO" dirty="0"/>
          </a:p>
        </p:txBody>
      </p:sp>
      <p:sp>
        <p:nvSpPr>
          <p:cNvPr id="3" name="Tittel 2">
            <a:extLst>
              <a:ext uri="{FF2B5EF4-FFF2-40B4-BE49-F238E27FC236}">
                <a16:creationId xmlns:a16="http://schemas.microsoft.com/office/drawing/2014/main" id="{AC982615-08B1-4124-B05C-FC19BA6DAAC7}"/>
              </a:ext>
            </a:extLst>
          </p:cNvPr>
          <p:cNvSpPr>
            <a:spLocks noGrp="1"/>
          </p:cNvSpPr>
          <p:nvPr>
            <p:ph type="title"/>
          </p:nvPr>
        </p:nvSpPr>
        <p:spPr/>
        <p:txBody>
          <a:bodyPr/>
          <a:lstStyle/>
          <a:p>
            <a:r>
              <a:rPr lang="nb-NO" dirty="0"/>
              <a:t>Forankring i sektor</a:t>
            </a:r>
          </a:p>
        </p:txBody>
      </p:sp>
    </p:spTree>
    <p:extLst>
      <p:ext uri="{BB962C8B-B14F-4D97-AF65-F5344CB8AC3E}">
        <p14:creationId xmlns:p14="http://schemas.microsoft.com/office/powerpoint/2010/main" val="2000452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DBB7D7E-A596-4DB1-9E62-24AA247CE1FC}"/>
              </a:ext>
            </a:extLst>
          </p:cNvPr>
          <p:cNvSpPr>
            <a:spLocks noGrp="1"/>
          </p:cNvSpPr>
          <p:nvPr>
            <p:ph type="sldNum" sz="quarter" idx="12"/>
          </p:nvPr>
        </p:nvSpPr>
        <p:spPr/>
        <p:txBody>
          <a:bodyPr/>
          <a:lstStyle/>
          <a:p>
            <a:pPr marL="0" marR="0" lvl="0" indent="0" algn="r" defTabSz="1828635"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pPr marL="0" marR="0" lvl="0" indent="0" algn="r" defTabSz="1828635" rtl="0" eaLnBrk="1" fontAlgn="auto" latinLnBrk="0" hangingPunct="1">
                <a:lnSpc>
                  <a:spcPct val="100000"/>
                </a:lnSpc>
                <a:spcBef>
                  <a:spcPts val="0"/>
                </a:spcBef>
                <a:spcAft>
                  <a:spcPts val="0"/>
                </a:spcAft>
                <a:buClrTx/>
                <a:buSzTx/>
                <a:buFontTx/>
                <a:buNone/>
                <a:tabLst/>
                <a:defRPr/>
              </a:pPr>
              <a:t>52</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pic>
        <p:nvPicPr>
          <p:cNvPr id="35" name="Bilde 34">
            <a:extLst>
              <a:ext uri="{FF2B5EF4-FFF2-40B4-BE49-F238E27FC236}">
                <a16:creationId xmlns:a16="http://schemas.microsoft.com/office/drawing/2014/main" id="{7BF996C5-6BBD-4074-8BCA-CB45A8900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08" y="8013699"/>
            <a:ext cx="2601181" cy="2601181"/>
          </a:xfrm>
          <a:prstGeom prst="rect">
            <a:avLst/>
          </a:prstGeom>
        </p:spPr>
      </p:pic>
      <p:sp>
        <p:nvSpPr>
          <p:cNvPr id="37" name="Ellipse 36">
            <a:extLst>
              <a:ext uri="{FF2B5EF4-FFF2-40B4-BE49-F238E27FC236}">
                <a16:creationId xmlns:a16="http://schemas.microsoft.com/office/drawing/2014/main" id="{473A17D5-3BCF-4066-8076-1794258DA509}"/>
              </a:ext>
            </a:extLst>
          </p:cNvPr>
          <p:cNvSpPr/>
          <p:nvPr/>
        </p:nvSpPr>
        <p:spPr>
          <a:xfrm>
            <a:off x="5100197" y="3955296"/>
            <a:ext cx="6123231" cy="5988288"/>
          </a:xfrm>
          <a:prstGeom prst="ellipse">
            <a:avLst/>
          </a:prstGeom>
          <a:solidFill>
            <a:schemeClr val="bg1">
              <a:lumMod val="95000"/>
            </a:schemeClr>
          </a:solidFill>
          <a:ln w="38100" cap="flat" cmpd="sng" algn="ctr">
            <a:solidFill>
              <a:srgbClr val="00BCD5">
                <a:lumMod val="75000"/>
              </a:srgbClr>
            </a:solidFill>
            <a:prstDash val="solid"/>
            <a:miter lim="800000"/>
          </a:ln>
          <a:effectLst/>
        </p:spPr>
        <p:txBody>
          <a:bodyPr lIns="91297" tIns="45647" rIns="91297" bIns="45647" rtlCol="0" anchor="ctr"/>
          <a:lstStyle/>
          <a:p>
            <a:pPr marL="0" marR="0" lvl="0" indent="0" algn="ctr" defTabSz="1826079" rtl="0" eaLnBrk="1" fontAlgn="auto" latinLnBrk="0" hangingPunct="1">
              <a:lnSpc>
                <a:spcPct val="100000"/>
              </a:lnSpc>
              <a:spcBef>
                <a:spcPts val="0"/>
              </a:spcBef>
              <a:spcAft>
                <a:spcPts val="0"/>
              </a:spcAft>
              <a:buClrTx/>
              <a:buSzTx/>
              <a:buFontTx/>
              <a:buNone/>
              <a:tabLst/>
              <a:defRPr/>
            </a:pPr>
            <a:endParaRPr kumimoji="0" lang="nb-NO" sz="5333" b="0" i="0" u="none" strike="noStrike" kern="0" cap="none" spc="0" normalizeH="0" baseline="0" noProof="0" dirty="0">
              <a:ln>
                <a:noFill/>
              </a:ln>
              <a:solidFill>
                <a:srgbClr val="037A94"/>
              </a:solidFill>
              <a:effectLst/>
              <a:uLnTx/>
              <a:uFillTx/>
              <a:latin typeface="Arial" panose="020B0604020202020204"/>
              <a:ea typeface="+mn-ea"/>
              <a:cs typeface="+mn-cs"/>
            </a:endParaRPr>
          </a:p>
          <a:p>
            <a:pPr marL="0" marR="0" lvl="0" indent="0" algn="ctr" defTabSz="1826079" rtl="0" eaLnBrk="1" fontAlgn="auto" latinLnBrk="0" hangingPunct="1">
              <a:lnSpc>
                <a:spcPct val="100000"/>
              </a:lnSpc>
              <a:spcBef>
                <a:spcPts val="0"/>
              </a:spcBef>
              <a:spcAft>
                <a:spcPts val="0"/>
              </a:spcAft>
              <a:buClrTx/>
              <a:buSzTx/>
              <a:buFontTx/>
              <a:buNone/>
              <a:tabLst/>
              <a:defRPr/>
            </a:pPr>
            <a:endParaRPr kumimoji="0" lang="nb-NO" sz="5333" b="0" i="0" u="none" strike="noStrike" kern="0" cap="none" spc="0" normalizeH="0" baseline="0" noProof="0" dirty="0">
              <a:ln>
                <a:noFill/>
              </a:ln>
              <a:solidFill>
                <a:srgbClr val="037A94"/>
              </a:solidFill>
              <a:effectLst/>
              <a:uLnTx/>
              <a:uFillTx/>
              <a:latin typeface="Arial" panose="020B0604020202020204"/>
              <a:ea typeface="+mn-ea"/>
              <a:cs typeface="+mn-cs"/>
            </a:endParaRPr>
          </a:p>
          <a:p>
            <a:pPr marL="0" marR="0" lvl="0" indent="0" algn="ctr" defTabSz="1826079" rtl="0" eaLnBrk="1" fontAlgn="auto" latinLnBrk="0" hangingPunct="1">
              <a:lnSpc>
                <a:spcPct val="100000"/>
              </a:lnSpc>
              <a:spcBef>
                <a:spcPts val="0"/>
              </a:spcBef>
              <a:spcAft>
                <a:spcPts val="0"/>
              </a:spcAft>
              <a:buClrTx/>
              <a:buSzTx/>
              <a:buFontTx/>
              <a:buNone/>
              <a:tabLst/>
              <a:defRPr/>
            </a:pPr>
            <a:endParaRPr kumimoji="0" lang="nb-NO" sz="5333" b="0" i="0" u="none" strike="noStrike" kern="0" cap="none" spc="0" normalizeH="0" baseline="0" noProof="0" dirty="0">
              <a:ln>
                <a:noFill/>
              </a:ln>
              <a:solidFill>
                <a:srgbClr val="037A94"/>
              </a:solidFill>
              <a:effectLst/>
              <a:uLnTx/>
              <a:uFillTx/>
              <a:latin typeface="Arial" panose="020B0604020202020204"/>
              <a:ea typeface="+mn-ea"/>
              <a:cs typeface="+mn-cs"/>
            </a:endParaRPr>
          </a:p>
          <a:p>
            <a:pPr marL="0" marR="0" lvl="0" indent="0" algn="ctr" defTabSz="1826079" rtl="0" eaLnBrk="1" fontAlgn="auto" latinLnBrk="0" hangingPunct="1">
              <a:lnSpc>
                <a:spcPct val="100000"/>
              </a:lnSpc>
              <a:spcBef>
                <a:spcPts val="0"/>
              </a:spcBef>
              <a:spcAft>
                <a:spcPts val="0"/>
              </a:spcAft>
              <a:buClrTx/>
              <a:buSzTx/>
              <a:buFontTx/>
              <a:buNone/>
              <a:tabLst/>
              <a:defRPr/>
            </a:pPr>
            <a:br>
              <a:rPr kumimoji="0" lang="nb-NO" sz="5333" b="0" i="0" u="none" strike="noStrike" kern="0" cap="none" spc="0" normalizeH="0" baseline="0" noProof="0" dirty="0">
                <a:ln>
                  <a:noFill/>
                </a:ln>
                <a:solidFill>
                  <a:srgbClr val="037A94"/>
                </a:solidFill>
                <a:effectLst/>
                <a:uLnTx/>
                <a:uFillTx/>
                <a:latin typeface="Arial" panose="020B0604020202020204"/>
                <a:ea typeface="+mn-ea"/>
                <a:cs typeface="+mn-cs"/>
              </a:rPr>
            </a:br>
            <a:r>
              <a:rPr kumimoji="0" lang="nb-NO" sz="5333" b="0" i="0" u="none" strike="noStrike" kern="0" cap="none" spc="0" normalizeH="0" baseline="0" noProof="0" dirty="0">
                <a:ln>
                  <a:noFill/>
                </a:ln>
                <a:solidFill>
                  <a:srgbClr val="037A94"/>
                </a:solidFill>
                <a:effectLst/>
                <a:uLnTx/>
                <a:uFillTx/>
                <a:latin typeface="Arial" panose="020B0604020202020204"/>
                <a:ea typeface="+mn-ea"/>
                <a:cs typeface="+mn-cs"/>
              </a:rPr>
              <a:t>Aktører</a:t>
            </a:r>
          </a:p>
        </p:txBody>
      </p:sp>
      <p:grpSp>
        <p:nvGrpSpPr>
          <p:cNvPr id="38" name="Gruppe 37">
            <a:extLst>
              <a:ext uri="{FF2B5EF4-FFF2-40B4-BE49-F238E27FC236}">
                <a16:creationId xmlns:a16="http://schemas.microsoft.com/office/drawing/2014/main" id="{C2675CD9-F54B-4A01-B79F-A999D406EDF6}"/>
              </a:ext>
            </a:extLst>
          </p:cNvPr>
          <p:cNvGrpSpPr/>
          <p:nvPr/>
        </p:nvGrpSpPr>
        <p:grpSpPr>
          <a:xfrm>
            <a:off x="7007430" y="5114750"/>
            <a:ext cx="2232221" cy="2864950"/>
            <a:chOff x="4780227" y="6457881"/>
            <a:chExt cx="1165165" cy="1601688"/>
          </a:xfrm>
        </p:grpSpPr>
        <p:pic>
          <p:nvPicPr>
            <p:cNvPr id="39" name="Bilde 38">
              <a:extLst>
                <a:ext uri="{FF2B5EF4-FFF2-40B4-BE49-F238E27FC236}">
                  <a16:creationId xmlns:a16="http://schemas.microsoft.com/office/drawing/2014/main" id="{B9B85DB1-9DAB-489D-B407-9C761AB579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80227" y="6596353"/>
              <a:ext cx="444125" cy="1288622"/>
            </a:xfrm>
            <a:prstGeom prst="rect">
              <a:avLst/>
            </a:prstGeom>
          </p:spPr>
        </p:pic>
        <p:pic>
          <p:nvPicPr>
            <p:cNvPr id="40" name="Bilde 39">
              <a:extLst>
                <a:ext uri="{FF2B5EF4-FFF2-40B4-BE49-F238E27FC236}">
                  <a16:creationId xmlns:a16="http://schemas.microsoft.com/office/drawing/2014/main" id="{3281C5EE-8C45-4AB2-9274-07C23BC171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64735" y="6457881"/>
              <a:ext cx="444844" cy="1299365"/>
            </a:xfrm>
            <a:prstGeom prst="rect">
              <a:avLst/>
            </a:prstGeom>
          </p:spPr>
        </p:pic>
        <p:pic>
          <p:nvPicPr>
            <p:cNvPr id="41" name="Bilde 40">
              <a:extLst>
                <a:ext uri="{FF2B5EF4-FFF2-40B4-BE49-F238E27FC236}">
                  <a16:creationId xmlns:a16="http://schemas.microsoft.com/office/drawing/2014/main" id="{445B382C-4018-4768-B786-992840A357C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27841" y="6760204"/>
              <a:ext cx="552853" cy="1299365"/>
            </a:xfrm>
            <a:prstGeom prst="rect">
              <a:avLst/>
            </a:prstGeom>
          </p:spPr>
        </p:pic>
        <p:pic>
          <p:nvPicPr>
            <p:cNvPr id="42" name="Bilde 41">
              <a:extLst>
                <a:ext uri="{FF2B5EF4-FFF2-40B4-BE49-F238E27FC236}">
                  <a16:creationId xmlns:a16="http://schemas.microsoft.com/office/drawing/2014/main" id="{4C3A4345-75F6-43CD-92A5-7C55FC5A61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584606" y="6648206"/>
              <a:ext cx="360786" cy="1299365"/>
            </a:xfrm>
            <a:prstGeom prst="rect">
              <a:avLst/>
            </a:prstGeom>
          </p:spPr>
        </p:pic>
      </p:grpSp>
      <p:pic>
        <p:nvPicPr>
          <p:cNvPr id="43" name="Bilde 42">
            <a:extLst>
              <a:ext uri="{FF2B5EF4-FFF2-40B4-BE49-F238E27FC236}">
                <a16:creationId xmlns:a16="http://schemas.microsoft.com/office/drawing/2014/main" id="{CB950524-5DBE-4D1F-9837-9261741D12F2}"/>
              </a:ext>
            </a:extLst>
          </p:cNvPr>
          <p:cNvPicPr>
            <a:picLocks noChangeAspect="1"/>
          </p:cNvPicPr>
          <p:nvPr/>
        </p:nvPicPr>
        <p:blipFill rotWithShape="1">
          <a:blip r:embed="rId8">
            <a:extLst>
              <a:ext uri="{28A0092B-C50C-407E-A947-70E740481C1C}">
                <a14:useLocalDpi xmlns:a14="http://schemas.microsoft.com/office/drawing/2010/main" val="0"/>
              </a:ext>
            </a:extLst>
          </a:blip>
          <a:srcRect r="6501"/>
          <a:stretch/>
        </p:blipFill>
        <p:spPr>
          <a:xfrm>
            <a:off x="8421075" y="11122963"/>
            <a:ext cx="3477065" cy="1906276"/>
          </a:xfrm>
          <a:prstGeom prst="rect">
            <a:avLst/>
          </a:prstGeom>
        </p:spPr>
      </p:pic>
      <p:pic>
        <p:nvPicPr>
          <p:cNvPr id="44" name="Bilde 43">
            <a:extLst>
              <a:ext uri="{FF2B5EF4-FFF2-40B4-BE49-F238E27FC236}">
                <a16:creationId xmlns:a16="http://schemas.microsoft.com/office/drawing/2014/main" id="{0694110A-BEE3-446C-BE78-A8F1E9F7FF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57565" y="11101636"/>
            <a:ext cx="2123918" cy="1415948"/>
          </a:xfrm>
          <a:prstGeom prst="rect">
            <a:avLst/>
          </a:prstGeom>
        </p:spPr>
      </p:pic>
      <p:pic>
        <p:nvPicPr>
          <p:cNvPr id="45" name="Bilde 44">
            <a:extLst>
              <a:ext uri="{FF2B5EF4-FFF2-40B4-BE49-F238E27FC236}">
                <a16:creationId xmlns:a16="http://schemas.microsoft.com/office/drawing/2014/main" id="{D7DBD980-E15E-4AAA-A381-E23E8726359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9782" t="11887" r="38217" b="13287"/>
          <a:stretch/>
        </p:blipFill>
        <p:spPr>
          <a:xfrm>
            <a:off x="8097258" y="5682725"/>
            <a:ext cx="1072359" cy="2441263"/>
          </a:xfrm>
          <a:prstGeom prst="rect">
            <a:avLst/>
          </a:prstGeom>
          <a:effectLst>
            <a:glow rad="101600">
              <a:srgbClr val="FFC000">
                <a:alpha val="40000"/>
              </a:srgbClr>
            </a:glow>
          </a:effectLst>
        </p:spPr>
      </p:pic>
      <p:pic>
        <p:nvPicPr>
          <p:cNvPr id="49" name="Picture 10" descr="Relatert bilde">
            <a:extLst>
              <a:ext uri="{FF2B5EF4-FFF2-40B4-BE49-F238E27FC236}">
                <a16:creationId xmlns:a16="http://schemas.microsoft.com/office/drawing/2014/main" id="{74797EFF-694E-4527-AD5F-1E1DEBAA7E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1718" y="5593377"/>
            <a:ext cx="3692538" cy="369253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Bilderesultat for iso/tc215">
            <a:extLst>
              <a:ext uri="{FF2B5EF4-FFF2-40B4-BE49-F238E27FC236}">
                <a16:creationId xmlns:a16="http://schemas.microsoft.com/office/drawing/2014/main" id="{C078CD59-AE7C-431D-B937-B01B8B2F9D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2664" y="4941034"/>
            <a:ext cx="3466849" cy="147919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A224E7A6-64B4-4C6A-A9BA-BF28D68F1798}"/>
              </a:ext>
            </a:extLst>
          </p:cNvPr>
          <p:cNvSpPr/>
          <p:nvPr/>
        </p:nvSpPr>
        <p:spPr>
          <a:xfrm>
            <a:off x="18437486" y="4941034"/>
            <a:ext cx="5309419" cy="153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400" i="0" u="none" strike="noStrike" kern="1200" cap="none" spc="0" normalizeH="0" baseline="0" noProof="0" dirty="0">
                <a:ln>
                  <a:noFill/>
                </a:ln>
                <a:solidFill>
                  <a:prstClr val="white"/>
                </a:solidFill>
                <a:effectLst/>
                <a:uLnTx/>
                <a:uFillTx/>
                <a:latin typeface="Arial" panose="020B0604020202020204"/>
                <a:ea typeface="+mn-ea"/>
                <a:cs typeface="+mn-cs"/>
              </a:rPr>
              <a:t>Strategisk</a:t>
            </a:r>
          </a:p>
        </p:txBody>
      </p:sp>
      <p:sp>
        <p:nvSpPr>
          <p:cNvPr id="27" name="Rektangel 26">
            <a:extLst>
              <a:ext uri="{FF2B5EF4-FFF2-40B4-BE49-F238E27FC236}">
                <a16:creationId xmlns:a16="http://schemas.microsoft.com/office/drawing/2014/main" id="{1DECE502-5337-422B-82DC-18E10630B47E}"/>
              </a:ext>
            </a:extLst>
          </p:cNvPr>
          <p:cNvSpPr/>
          <p:nvPr/>
        </p:nvSpPr>
        <p:spPr>
          <a:xfrm>
            <a:off x="18442260" y="6449862"/>
            <a:ext cx="5309419" cy="1465872"/>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400" i="0" u="none" strike="noStrike" kern="1200" cap="none" spc="0" normalizeH="0" baseline="0" noProof="0" dirty="0">
                <a:ln>
                  <a:noFill/>
                </a:ln>
                <a:solidFill>
                  <a:prstClr val="white"/>
                </a:solidFill>
                <a:effectLst/>
                <a:uLnTx/>
                <a:uFillTx/>
                <a:latin typeface="Arial" panose="020B0604020202020204"/>
                <a:ea typeface="+mn-ea"/>
                <a:cs typeface="+mn-cs"/>
              </a:rPr>
              <a:t>Taktisk</a:t>
            </a:r>
          </a:p>
        </p:txBody>
      </p:sp>
      <p:sp>
        <p:nvSpPr>
          <p:cNvPr id="28" name="Rektangel 27">
            <a:extLst>
              <a:ext uri="{FF2B5EF4-FFF2-40B4-BE49-F238E27FC236}">
                <a16:creationId xmlns:a16="http://schemas.microsoft.com/office/drawing/2014/main" id="{100CA927-6B9C-44B3-9EA9-2E244263DBF6}"/>
              </a:ext>
            </a:extLst>
          </p:cNvPr>
          <p:cNvSpPr/>
          <p:nvPr/>
        </p:nvSpPr>
        <p:spPr>
          <a:xfrm>
            <a:off x="18437486" y="7915928"/>
            <a:ext cx="5309419" cy="1465872"/>
          </a:xfrm>
          <a:prstGeom prst="rect">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400" i="0" u="none" strike="noStrike" kern="1200" cap="none" spc="0" normalizeH="0" baseline="0" noProof="0" dirty="0">
                <a:ln>
                  <a:noFill/>
                </a:ln>
                <a:solidFill>
                  <a:prstClr val="white"/>
                </a:solidFill>
                <a:effectLst/>
                <a:uLnTx/>
                <a:uFillTx/>
                <a:latin typeface="Arial" panose="020B0604020202020204"/>
                <a:ea typeface="+mn-ea"/>
                <a:cs typeface="+mn-cs"/>
              </a:rPr>
              <a:t>Operativt</a:t>
            </a:r>
          </a:p>
        </p:txBody>
      </p:sp>
      <p:sp>
        <p:nvSpPr>
          <p:cNvPr id="6" name="Likebent trekant 5">
            <a:extLst>
              <a:ext uri="{FF2B5EF4-FFF2-40B4-BE49-F238E27FC236}">
                <a16:creationId xmlns:a16="http://schemas.microsoft.com/office/drawing/2014/main" id="{26034CB4-DB4E-4D13-9303-E6C133104596}"/>
              </a:ext>
            </a:extLst>
          </p:cNvPr>
          <p:cNvSpPr/>
          <p:nvPr/>
        </p:nvSpPr>
        <p:spPr>
          <a:xfrm rot="16200000">
            <a:off x="17144049" y="5181632"/>
            <a:ext cx="1548983" cy="106778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Likebent trekant 31">
            <a:extLst>
              <a:ext uri="{FF2B5EF4-FFF2-40B4-BE49-F238E27FC236}">
                <a16:creationId xmlns:a16="http://schemas.microsoft.com/office/drawing/2014/main" id="{E8C9ED75-EE45-44B1-965B-09DC1F415578}"/>
              </a:ext>
            </a:extLst>
          </p:cNvPr>
          <p:cNvSpPr/>
          <p:nvPr/>
        </p:nvSpPr>
        <p:spPr>
          <a:xfrm rot="16200000">
            <a:off x="17185629" y="6660962"/>
            <a:ext cx="1441760" cy="1067783"/>
          </a:xfrm>
          <a:prstGeom prst="triangl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Likebent trekant 33">
            <a:extLst>
              <a:ext uri="{FF2B5EF4-FFF2-40B4-BE49-F238E27FC236}">
                <a16:creationId xmlns:a16="http://schemas.microsoft.com/office/drawing/2014/main" id="{8B560A50-54ED-4182-8D79-AD76DDE8ADEC}"/>
              </a:ext>
            </a:extLst>
          </p:cNvPr>
          <p:cNvSpPr/>
          <p:nvPr/>
        </p:nvSpPr>
        <p:spPr>
          <a:xfrm rot="10800000">
            <a:off x="18454290" y="9387840"/>
            <a:ext cx="5292613" cy="895278"/>
          </a:xfrm>
          <a:prstGeom prst="triangle">
            <a:avLst/>
          </a:prstGeom>
          <a:solidFill>
            <a:srgbClr val="007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9" name="Bilde 28">
            <a:extLst>
              <a:ext uri="{FF2B5EF4-FFF2-40B4-BE49-F238E27FC236}">
                <a16:creationId xmlns:a16="http://schemas.microsoft.com/office/drawing/2014/main" id="{C1D8D909-75C1-47D7-B51C-557F929302AC}"/>
              </a:ext>
            </a:extLst>
          </p:cNvPr>
          <p:cNvPicPr>
            <a:picLocks noChangeAspect="1"/>
          </p:cNvPicPr>
          <p:nvPr/>
        </p:nvPicPr>
        <p:blipFill>
          <a:blip r:embed="rId13"/>
          <a:stretch>
            <a:fillRect/>
          </a:stretch>
        </p:blipFill>
        <p:spPr>
          <a:xfrm>
            <a:off x="12037794" y="6127057"/>
            <a:ext cx="4069360" cy="1199184"/>
          </a:xfrm>
          <a:prstGeom prst="rect">
            <a:avLst/>
          </a:prstGeom>
        </p:spPr>
      </p:pic>
      <p:pic>
        <p:nvPicPr>
          <p:cNvPr id="30" name="Bilde 29">
            <a:extLst>
              <a:ext uri="{FF2B5EF4-FFF2-40B4-BE49-F238E27FC236}">
                <a16:creationId xmlns:a16="http://schemas.microsoft.com/office/drawing/2014/main" id="{88654612-7A4D-431C-BBFB-A76EC549B2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864294" y="4410271"/>
            <a:ext cx="1318218" cy="1318218"/>
          </a:xfrm>
          <a:prstGeom prst="rect">
            <a:avLst/>
          </a:prstGeom>
        </p:spPr>
      </p:pic>
      <p:pic>
        <p:nvPicPr>
          <p:cNvPr id="31" name="Bilde 30">
            <a:extLst>
              <a:ext uri="{FF2B5EF4-FFF2-40B4-BE49-F238E27FC236}">
                <a16:creationId xmlns:a16="http://schemas.microsoft.com/office/drawing/2014/main" id="{0472E6FF-1680-4EA4-BB5F-2046DABB47B4}"/>
              </a:ext>
            </a:extLst>
          </p:cNvPr>
          <p:cNvPicPr>
            <a:picLocks noChangeAspect="1"/>
          </p:cNvPicPr>
          <p:nvPr/>
        </p:nvPicPr>
        <p:blipFill>
          <a:blip r:embed="rId15"/>
          <a:stretch>
            <a:fillRect/>
          </a:stretch>
        </p:blipFill>
        <p:spPr>
          <a:xfrm>
            <a:off x="12089627" y="3838349"/>
            <a:ext cx="1433777" cy="1479190"/>
          </a:xfrm>
          <a:prstGeom prst="rect">
            <a:avLst/>
          </a:prstGeom>
        </p:spPr>
      </p:pic>
      <p:pic>
        <p:nvPicPr>
          <p:cNvPr id="33" name="Bilde 32">
            <a:extLst>
              <a:ext uri="{FF2B5EF4-FFF2-40B4-BE49-F238E27FC236}">
                <a16:creationId xmlns:a16="http://schemas.microsoft.com/office/drawing/2014/main" id="{1D62E161-B66C-40CC-9C32-B12AB046B25D}"/>
              </a:ext>
            </a:extLst>
          </p:cNvPr>
          <p:cNvPicPr>
            <a:picLocks noChangeAspect="1"/>
          </p:cNvPicPr>
          <p:nvPr/>
        </p:nvPicPr>
        <p:blipFill>
          <a:blip r:embed="rId16"/>
          <a:stretch>
            <a:fillRect/>
          </a:stretch>
        </p:blipFill>
        <p:spPr>
          <a:xfrm>
            <a:off x="11580797" y="7125672"/>
            <a:ext cx="2566993" cy="1390454"/>
          </a:xfrm>
          <a:prstGeom prst="rect">
            <a:avLst/>
          </a:prstGeom>
        </p:spPr>
      </p:pic>
      <p:pic>
        <p:nvPicPr>
          <p:cNvPr id="36" name="Picture 2" descr="Bilderesultat for openehr">
            <a:extLst>
              <a:ext uri="{FF2B5EF4-FFF2-40B4-BE49-F238E27FC236}">
                <a16:creationId xmlns:a16="http://schemas.microsoft.com/office/drawing/2014/main" id="{EA50101E-6827-4B59-A4E8-428E0072AD4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670790" y="8794146"/>
            <a:ext cx="3705225" cy="12382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Bilderesultat for gs1">
            <a:extLst>
              <a:ext uri="{FF2B5EF4-FFF2-40B4-BE49-F238E27FC236}">
                <a16:creationId xmlns:a16="http://schemas.microsoft.com/office/drawing/2014/main" id="{4F5C8F63-6E9A-43F0-8345-D18885AF4213}"/>
              </a:ext>
            </a:extLst>
          </p:cNvPr>
          <p:cNvSpPr>
            <a:spLocks noChangeAspect="1" noChangeArrowheads="1"/>
          </p:cNvSpPr>
          <p:nvPr/>
        </p:nvSpPr>
        <p:spPr bwMode="auto">
          <a:xfrm>
            <a:off x="11720670" y="71886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828165" rtl="0" eaLnBrk="1" fontAlgn="auto" latinLnBrk="0" hangingPunct="1">
              <a:lnSpc>
                <a:spcPct val="100000"/>
              </a:lnSpc>
              <a:spcBef>
                <a:spcPts val="0"/>
              </a:spcBef>
              <a:spcAft>
                <a:spcPts val="0"/>
              </a:spcAft>
              <a:buClrTx/>
              <a:buSzTx/>
              <a:buFontTx/>
              <a:buNone/>
              <a:tabLst/>
              <a:defRPr/>
            </a:pPr>
            <a:endParaRPr kumimoji="0" lang="nb-NO" sz="3700" b="0" i="0" u="none" strike="noStrike" kern="1200" cap="none" spc="0" normalizeH="0" baseline="0" noProof="0">
              <a:ln>
                <a:noFill/>
              </a:ln>
              <a:solidFill>
                <a:srgbClr val="281C2C"/>
              </a:solidFill>
              <a:effectLst/>
              <a:uLnTx/>
              <a:uFillTx/>
              <a:latin typeface="Arial" panose="020B0604020202020204"/>
              <a:ea typeface="+mn-ea"/>
              <a:cs typeface="+mn-cs"/>
            </a:endParaRPr>
          </a:p>
        </p:txBody>
      </p:sp>
      <p:pic>
        <p:nvPicPr>
          <p:cNvPr id="7" name="Bilde 6">
            <a:extLst>
              <a:ext uri="{FF2B5EF4-FFF2-40B4-BE49-F238E27FC236}">
                <a16:creationId xmlns:a16="http://schemas.microsoft.com/office/drawing/2014/main" id="{A3957C80-44F6-4F51-A14E-B4EF2706CA7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577563" y="9994069"/>
            <a:ext cx="1604949" cy="1268734"/>
          </a:xfrm>
          <a:prstGeom prst="rect">
            <a:avLst/>
          </a:prstGeom>
        </p:spPr>
      </p:pic>
      <p:pic>
        <p:nvPicPr>
          <p:cNvPr id="46" name="Picture 2">
            <a:extLst>
              <a:ext uri="{FF2B5EF4-FFF2-40B4-BE49-F238E27FC236}">
                <a16:creationId xmlns:a16="http://schemas.microsoft.com/office/drawing/2014/main" id="{2AA44A0F-97E8-4792-9BF0-50029B72E0D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7354814" y="658802"/>
            <a:ext cx="2141275" cy="213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a:extLst>
              <a:ext uri="{FF2B5EF4-FFF2-40B4-BE49-F238E27FC236}">
                <a16:creationId xmlns:a16="http://schemas.microsoft.com/office/drawing/2014/main" id="{3D3321DF-F872-4897-8CF5-F9275DC3A59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40992" y="926657"/>
            <a:ext cx="1548393" cy="156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ktangel 47">
            <a:extLst>
              <a:ext uri="{FF2B5EF4-FFF2-40B4-BE49-F238E27FC236}">
                <a16:creationId xmlns:a16="http://schemas.microsoft.com/office/drawing/2014/main" id="{26B203DD-6E37-4717-B62E-69789199A10B}"/>
              </a:ext>
            </a:extLst>
          </p:cNvPr>
          <p:cNvSpPr/>
          <p:nvPr/>
        </p:nvSpPr>
        <p:spPr>
          <a:xfrm>
            <a:off x="7202083" y="662984"/>
            <a:ext cx="9978245" cy="2000548"/>
          </a:xfrm>
          <a:prstGeom prst="rect">
            <a:avLst/>
          </a:prstGeom>
        </p:spPr>
        <p:txBody>
          <a:bodyPr wrap="square">
            <a:spAutoFit/>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srgbClr val="002060"/>
                </a:solidFill>
                <a:effectLst>
                  <a:glow rad="228600">
                    <a:prstClr val="white"/>
                  </a:glow>
                </a:effectLst>
                <a:uLnTx/>
                <a:uFillTx/>
                <a:latin typeface="Arial" panose="020B0604020202020204"/>
                <a:ea typeface="+mn-ea"/>
                <a:cs typeface="+mn-cs"/>
              </a:rPr>
              <a:t>Direktoratet for e-helse skal:</a:t>
            </a:r>
            <a:br>
              <a:rPr kumimoji="0" lang="nb-NO" sz="4000" b="0" i="0" u="none" strike="noStrike" kern="1200" cap="none" spc="0" normalizeH="0" baseline="0" noProof="0" dirty="0">
                <a:ln>
                  <a:noFill/>
                </a:ln>
                <a:solidFill>
                  <a:srgbClr val="002060"/>
                </a:solidFill>
                <a:effectLst>
                  <a:glow rad="228600">
                    <a:prstClr val="white"/>
                  </a:glow>
                </a:effectLst>
                <a:uLnTx/>
                <a:uFillTx/>
                <a:latin typeface="Arial" panose="020B0604020202020204"/>
                <a:ea typeface="+mn-ea"/>
                <a:cs typeface="+mn-cs"/>
              </a:rPr>
            </a:br>
            <a:r>
              <a:rPr kumimoji="0" lang="nb-NO" sz="4400" b="1" i="0" u="none" strike="noStrike" kern="1200" cap="none" spc="0" normalizeH="0" baseline="0" noProof="0" dirty="0">
                <a:ln>
                  <a:noFill/>
                </a:ln>
                <a:solidFill>
                  <a:srgbClr val="002060"/>
                </a:solidFill>
                <a:effectLst>
                  <a:glow rad="228600">
                    <a:prstClr val="white"/>
                  </a:glow>
                </a:effectLst>
                <a:uLnTx/>
                <a:uFillTx/>
                <a:latin typeface="Arial" panose="020B0604020202020204"/>
                <a:ea typeface="+mn-ea"/>
                <a:cs typeface="+mn-cs"/>
              </a:rPr>
              <a:t>vurdere, anbefale og tilpasse</a:t>
            </a:r>
            <a:r>
              <a:rPr kumimoji="0" lang="nb-NO" sz="4400" b="0" i="0" u="none" strike="noStrike" kern="1200" cap="none" spc="0" normalizeH="0" baseline="0" noProof="0" dirty="0">
                <a:ln>
                  <a:noFill/>
                </a:ln>
                <a:solidFill>
                  <a:srgbClr val="002060"/>
                </a:solidFill>
                <a:effectLst>
                  <a:glow rad="228600">
                    <a:prstClr val="white"/>
                  </a:glow>
                </a:effectLst>
                <a:uLnTx/>
                <a:uFillTx/>
                <a:latin typeface="Arial" panose="020B0604020202020204"/>
                <a:ea typeface="+mn-ea"/>
                <a:cs typeface="+mn-cs"/>
              </a:rPr>
              <a:t> </a:t>
            </a:r>
          </a:p>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srgbClr val="002060"/>
                </a:solidFill>
                <a:effectLst/>
                <a:uLnTx/>
                <a:uFillTx/>
                <a:latin typeface="Arial" panose="020B0604020202020204"/>
                <a:ea typeface="+mn-ea"/>
                <a:cs typeface="+mn-cs"/>
              </a:rPr>
              <a:t>internasjonale standarder til norske forhold</a:t>
            </a:r>
            <a:endParaRPr kumimoji="0" lang="nb-NO" sz="4000" b="0" i="0" u="none" strike="noStrike" kern="1200" cap="none" spc="0" normalizeH="0" baseline="0" noProof="0" dirty="0">
              <a:ln>
                <a:noFill/>
              </a:ln>
              <a:solidFill>
                <a:srgbClr val="002060"/>
              </a:solidFill>
              <a:effectLst>
                <a:glow rad="228600">
                  <a:prstClr val="white"/>
                </a:glow>
              </a:effectLst>
              <a:uLnTx/>
              <a:uFillTx/>
              <a:latin typeface="Arial" panose="020B0604020202020204"/>
              <a:ea typeface="+mn-ea"/>
              <a:cs typeface="+mn-cs"/>
            </a:endParaRPr>
          </a:p>
        </p:txBody>
      </p:sp>
      <p:sp>
        <p:nvSpPr>
          <p:cNvPr id="5" name="Multidokument 4">
            <a:extLst>
              <a:ext uri="{FF2B5EF4-FFF2-40B4-BE49-F238E27FC236}">
                <a16:creationId xmlns:a16="http://schemas.microsoft.com/office/drawing/2014/main" id="{A838B310-C754-4A0B-B3E4-535296690C32}"/>
              </a:ext>
            </a:extLst>
          </p:cNvPr>
          <p:cNvSpPr/>
          <p:nvPr/>
        </p:nvSpPr>
        <p:spPr>
          <a:xfrm>
            <a:off x="19546770" y="10460652"/>
            <a:ext cx="3066786" cy="1906276"/>
          </a:xfrm>
          <a:prstGeom prst="flowChartMultidocument">
            <a:avLst/>
          </a:prstGeom>
          <a:solidFill>
            <a:srgbClr val="0070C0">
              <a:alpha val="6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dirty="0" err="1"/>
              <a:t>Communities</a:t>
            </a:r>
            <a:endParaRPr lang="nb-NO" sz="2800" dirty="0"/>
          </a:p>
        </p:txBody>
      </p:sp>
      <p:pic>
        <p:nvPicPr>
          <p:cNvPr id="51" name="Bilde 74">
            <a:extLst>
              <a:ext uri="{FF2B5EF4-FFF2-40B4-BE49-F238E27FC236}">
                <a16:creationId xmlns:a16="http://schemas.microsoft.com/office/drawing/2014/main" id="{FAD2606D-1F2D-4073-9DAE-E78E74DA801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25200" y="10460652"/>
            <a:ext cx="3274997" cy="147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8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par>
                                <p:cTn id="8" presetID="21" presetClass="entr" presetSubtype="1" fill="hold"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nodeType="withEffect">
                                  <p:stCondLst>
                                    <p:cond delay="500"/>
                                  </p:stCondLst>
                                  <p:childTnLst>
                                    <p:set>
                                      <p:cBhvr>
                                        <p:cTn id="12" dur="1" fill="hold">
                                          <p:stCondLst>
                                            <p:cond delay="0"/>
                                          </p:stCondLst>
                                        </p:cTn>
                                        <p:tgtEl>
                                          <p:spTgt spid="45"/>
                                        </p:tgtEl>
                                        <p:attrNameLst>
                                          <p:attrName>style.visibility</p:attrName>
                                        </p:attrNameLst>
                                      </p:cBhvr>
                                      <p:to>
                                        <p:strVal val="visible"/>
                                      </p:to>
                                    </p:set>
                                    <p:animEffect transition="in" filter="wheel(1)">
                                      <p:cBhvr>
                                        <p:cTn id="13" dur="20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1+#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1+#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1+#ppt_w/2"/>
                                          </p:val>
                                        </p:tav>
                                        <p:tav tm="100000">
                                          <p:val>
                                            <p:strVal val="#ppt_x"/>
                                          </p:val>
                                        </p:tav>
                                      </p:tavLst>
                                    </p:anim>
                                    <p:anim calcmode="lin" valueType="num">
                                      <p:cBhvr additive="base">
                                        <p:cTn id="4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 grpId="0" animBg="1"/>
      <p:bldP spid="27" grpId="0" animBg="1"/>
      <p:bldP spid="28" grpId="0" animBg="1"/>
      <p:bldP spid="6" grpId="0" animBg="1"/>
      <p:bldP spid="32" grpId="0" animBg="1"/>
      <p:bldP spid="3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408BB97-2EFE-44A5-8F58-D65917F8EC29}"/>
              </a:ext>
            </a:extLst>
          </p:cNvPr>
          <p:cNvSpPr>
            <a:spLocks noGrp="1"/>
          </p:cNvSpPr>
          <p:nvPr>
            <p:ph type="sldNum" sz="quarter" idx="12"/>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53</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5" name="Alternativ prosess 4">
            <a:extLst>
              <a:ext uri="{FF2B5EF4-FFF2-40B4-BE49-F238E27FC236}">
                <a16:creationId xmlns:a16="http://schemas.microsoft.com/office/drawing/2014/main" id="{7769C9FF-499E-45B4-9FB0-37C3A0BBD90B}"/>
              </a:ext>
            </a:extLst>
          </p:cNvPr>
          <p:cNvSpPr/>
          <p:nvPr/>
        </p:nvSpPr>
        <p:spPr>
          <a:xfrm>
            <a:off x="3054128" y="2163990"/>
            <a:ext cx="6078477" cy="851567"/>
          </a:xfrm>
          <a:prstGeom prst="flowChartAlternateProcess">
            <a:avLst/>
          </a:prstGeom>
          <a:solidFill>
            <a:schemeClr val="accent1">
              <a:lumMod val="60000"/>
              <a:lumOff val="40000"/>
              <a:alpha val="18824"/>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Forskrifter, EU, WHO, </a:t>
            </a:r>
            <a:r>
              <a:rPr kumimoji="0" lang="nb-NO" sz="2600" b="0" i="0" u="none" strike="noStrike" kern="1200" cap="none" spc="0" normalizeH="0" baseline="0" noProof="0" dirty="0" err="1">
                <a:ln>
                  <a:noFill/>
                </a:ln>
                <a:solidFill>
                  <a:srgbClr val="0169E8">
                    <a:lumMod val="50000"/>
                  </a:srgbClr>
                </a:solidFill>
                <a:effectLst/>
                <a:uLnTx/>
                <a:uFillTx/>
                <a:latin typeface="Arial" panose="020B0604020202020204"/>
                <a:ea typeface="+mn-ea"/>
                <a:cs typeface="+mn-cs"/>
              </a:rPr>
              <a:t>Difi</a:t>
            </a:r>
            <a:endParaRPr kumimoji="0" lang="nb-NO" sz="26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
        <p:nvSpPr>
          <p:cNvPr id="8" name="Alternativ prosess 7">
            <a:extLst>
              <a:ext uri="{FF2B5EF4-FFF2-40B4-BE49-F238E27FC236}">
                <a16:creationId xmlns:a16="http://schemas.microsoft.com/office/drawing/2014/main" id="{23276E34-14A1-4D56-9D71-5DB040D2EF23}"/>
              </a:ext>
            </a:extLst>
          </p:cNvPr>
          <p:cNvSpPr/>
          <p:nvPr/>
        </p:nvSpPr>
        <p:spPr>
          <a:xfrm>
            <a:off x="4226081" y="3546073"/>
            <a:ext cx="3734567" cy="1230294"/>
          </a:xfrm>
          <a:prstGeom prst="flowChartAlternateProcess">
            <a:avLst/>
          </a:prstGeom>
          <a:noFill/>
          <a:ln>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Helse- og omsorgsdepartementet</a:t>
            </a:r>
          </a:p>
        </p:txBody>
      </p:sp>
      <p:sp>
        <p:nvSpPr>
          <p:cNvPr id="9" name="Alternativ prosess 8">
            <a:extLst>
              <a:ext uri="{FF2B5EF4-FFF2-40B4-BE49-F238E27FC236}">
                <a16:creationId xmlns:a16="http://schemas.microsoft.com/office/drawing/2014/main" id="{3F9809E0-B450-478F-844F-EF8F8C1CABD2}"/>
              </a:ext>
            </a:extLst>
          </p:cNvPr>
          <p:cNvSpPr/>
          <p:nvPr/>
        </p:nvSpPr>
        <p:spPr>
          <a:xfrm>
            <a:off x="4237439" y="6061564"/>
            <a:ext cx="3711852" cy="1230294"/>
          </a:xfrm>
          <a:prstGeom prst="flowChartAlternateProcess">
            <a:avLst/>
          </a:prstGeom>
          <a:noFill/>
          <a:ln>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Direktoratet for e-helse</a:t>
            </a:r>
          </a:p>
        </p:txBody>
      </p:sp>
      <p:cxnSp>
        <p:nvCxnSpPr>
          <p:cNvPr id="12" name="Rett pilkobling 11">
            <a:extLst>
              <a:ext uri="{FF2B5EF4-FFF2-40B4-BE49-F238E27FC236}">
                <a16:creationId xmlns:a16="http://schemas.microsoft.com/office/drawing/2014/main" id="{FD96F64C-6076-41FB-B33F-3D973E94A5C7}"/>
              </a:ext>
            </a:extLst>
          </p:cNvPr>
          <p:cNvCxnSpPr>
            <a:cxnSpLocks/>
          </p:cNvCxnSpPr>
          <p:nvPr/>
        </p:nvCxnSpPr>
        <p:spPr>
          <a:xfrm flipV="1">
            <a:off x="6093365" y="4946595"/>
            <a:ext cx="0" cy="793767"/>
          </a:xfrm>
          <a:prstGeom prst="straightConnector1">
            <a:avLst/>
          </a:prstGeom>
          <a:ln w="92075">
            <a:solidFill>
              <a:srgbClr val="0070C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a:extLst>
              <a:ext uri="{FF2B5EF4-FFF2-40B4-BE49-F238E27FC236}">
                <a16:creationId xmlns:a16="http://schemas.microsoft.com/office/drawing/2014/main" id="{CC820549-599F-41A8-877D-147DF3B37F72}"/>
              </a:ext>
            </a:extLst>
          </p:cNvPr>
          <p:cNvCxnSpPr>
            <a:cxnSpLocks/>
          </p:cNvCxnSpPr>
          <p:nvPr/>
        </p:nvCxnSpPr>
        <p:spPr>
          <a:xfrm>
            <a:off x="6093365" y="8752113"/>
            <a:ext cx="0" cy="1321620"/>
          </a:xfrm>
          <a:prstGeom prst="straightConnector1">
            <a:avLst/>
          </a:prstGeom>
          <a:ln w="92075">
            <a:solidFill>
              <a:srgbClr val="0070C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Alternativ prosess 16">
            <a:extLst>
              <a:ext uri="{FF2B5EF4-FFF2-40B4-BE49-F238E27FC236}">
                <a16:creationId xmlns:a16="http://schemas.microsoft.com/office/drawing/2014/main" id="{23389EDE-15FE-40B6-9457-EE3C511818C8}"/>
              </a:ext>
            </a:extLst>
          </p:cNvPr>
          <p:cNvSpPr/>
          <p:nvPr/>
        </p:nvSpPr>
        <p:spPr>
          <a:xfrm>
            <a:off x="1255084" y="10918068"/>
            <a:ext cx="21536336" cy="1230294"/>
          </a:xfrm>
          <a:prstGeom prst="flowChartAlternateProcess">
            <a:avLst/>
          </a:prstGeom>
          <a:noFill/>
          <a:ln>
            <a:solidFill>
              <a:srgbClr val="002060"/>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Aktører i helse- og omsorgstjenesten</a:t>
            </a:r>
          </a:p>
        </p:txBody>
      </p:sp>
      <p:sp>
        <p:nvSpPr>
          <p:cNvPr id="3" name="Rektangel 2">
            <a:extLst>
              <a:ext uri="{FF2B5EF4-FFF2-40B4-BE49-F238E27FC236}">
                <a16:creationId xmlns:a16="http://schemas.microsoft.com/office/drawing/2014/main" id="{F1EECE3F-B83B-43C9-A752-500D615AFC0B}"/>
              </a:ext>
            </a:extLst>
          </p:cNvPr>
          <p:cNvSpPr/>
          <p:nvPr/>
        </p:nvSpPr>
        <p:spPr>
          <a:xfrm>
            <a:off x="1255083" y="678642"/>
            <a:ext cx="9946317" cy="13614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800" b="0" i="0" u="none" strike="noStrike" kern="1200" cap="none" spc="0" normalizeH="0" baseline="0" noProof="0" dirty="0">
                <a:ln>
                  <a:noFill/>
                </a:ln>
                <a:solidFill>
                  <a:prstClr val="white"/>
                </a:solidFill>
                <a:effectLst/>
                <a:uLnTx/>
                <a:uFillTx/>
                <a:latin typeface="Arial" panose="020B0604020202020204"/>
                <a:ea typeface="+mn-ea"/>
                <a:cs typeface="+mn-cs"/>
              </a:rPr>
              <a:t>Normere</a:t>
            </a:r>
          </a:p>
        </p:txBody>
      </p:sp>
      <p:sp>
        <p:nvSpPr>
          <p:cNvPr id="18" name="Rektangel 17">
            <a:extLst>
              <a:ext uri="{FF2B5EF4-FFF2-40B4-BE49-F238E27FC236}">
                <a16:creationId xmlns:a16="http://schemas.microsoft.com/office/drawing/2014/main" id="{4A3996CD-6F38-4DD5-A940-7D392FAEBDD6}"/>
              </a:ext>
            </a:extLst>
          </p:cNvPr>
          <p:cNvSpPr/>
          <p:nvPr/>
        </p:nvSpPr>
        <p:spPr>
          <a:xfrm>
            <a:off x="13296521" y="678642"/>
            <a:ext cx="9494899" cy="13614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800" b="0" i="0" u="none" strike="noStrike" kern="1200" cap="none" spc="0" normalizeH="0" baseline="0" noProof="0" dirty="0">
                <a:ln>
                  <a:noFill/>
                </a:ln>
                <a:solidFill>
                  <a:prstClr val="white"/>
                </a:solidFill>
                <a:effectLst/>
                <a:uLnTx/>
                <a:uFillTx/>
                <a:latin typeface="Arial" panose="020B0604020202020204"/>
                <a:ea typeface="+mn-ea"/>
                <a:cs typeface="+mn-cs"/>
              </a:rPr>
              <a:t>Delta/involvere</a:t>
            </a:r>
          </a:p>
        </p:txBody>
      </p:sp>
      <p:pic>
        <p:nvPicPr>
          <p:cNvPr id="4" name="Bilde 3">
            <a:extLst>
              <a:ext uri="{FF2B5EF4-FFF2-40B4-BE49-F238E27FC236}">
                <a16:creationId xmlns:a16="http://schemas.microsoft.com/office/drawing/2014/main" id="{E21369D0-C822-411C-B985-DEA2B1251E2D}"/>
              </a:ext>
            </a:extLst>
          </p:cNvPr>
          <p:cNvPicPr>
            <a:picLocks noChangeAspect="1"/>
          </p:cNvPicPr>
          <p:nvPr/>
        </p:nvPicPr>
        <p:blipFill>
          <a:blip r:embed="rId2"/>
          <a:stretch>
            <a:fillRect/>
          </a:stretch>
        </p:blipFill>
        <p:spPr>
          <a:xfrm>
            <a:off x="14346334" y="4930055"/>
            <a:ext cx="7395272" cy="2607307"/>
          </a:xfrm>
          <a:prstGeom prst="rect">
            <a:avLst/>
          </a:prstGeom>
        </p:spPr>
      </p:pic>
      <p:cxnSp>
        <p:nvCxnSpPr>
          <p:cNvPr id="22" name="Rett pilkobling 21">
            <a:extLst>
              <a:ext uri="{FF2B5EF4-FFF2-40B4-BE49-F238E27FC236}">
                <a16:creationId xmlns:a16="http://schemas.microsoft.com/office/drawing/2014/main" id="{0D0CC565-FBF7-4CA8-9D83-437478E0C07D}"/>
              </a:ext>
            </a:extLst>
          </p:cNvPr>
          <p:cNvCxnSpPr>
            <a:cxnSpLocks/>
          </p:cNvCxnSpPr>
          <p:nvPr/>
        </p:nvCxnSpPr>
        <p:spPr>
          <a:xfrm>
            <a:off x="18271965" y="8789169"/>
            <a:ext cx="0" cy="1321620"/>
          </a:xfrm>
          <a:prstGeom prst="straightConnector1">
            <a:avLst/>
          </a:prstGeom>
          <a:ln w="92075">
            <a:solidFill>
              <a:srgbClr val="0070C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Rett pilkobling 23">
            <a:extLst>
              <a:ext uri="{FF2B5EF4-FFF2-40B4-BE49-F238E27FC236}">
                <a16:creationId xmlns:a16="http://schemas.microsoft.com/office/drawing/2014/main" id="{D19813D5-9599-4BF8-A21D-E18D2C8F896C}"/>
              </a:ext>
            </a:extLst>
          </p:cNvPr>
          <p:cNvCxnSpPr>
            <a:cxnSpLocks/>
          </p:cNvCxnSpPr>
          <p:nvPr/>
        </p:nvCxnSpPr>
        <p:spPr>
          <a:xfrm flipV="1">
            <a:off x="11201400" y="6676710"/>
            <a:ext cx="2146997" cy="1"/>
          </a:xfrm>
          <a:prstGeom prst="straightConnector1">
            <a:avLst/>
          </a:prstGeom>
          <a:ln w="92075">
            <a:solidFill>
              <a:srgbClr val="0070C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52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13439F8-B986-464D-9B03-18C14AE60515}"/>
              </a:ext>
            </a:extLst>
          </p:cNvPr>
          <p:cNvSpPr>
            <a:spLocks noGrp="1"/>
          </p:cNvSpPr>
          <p:nvPr>
            <p:ph type="sldNum" sz="quarter" idx="12"/>
          </p:nvPr>
        </p:nvSpPr>
        <p:spPr>
          <a:xfrm>
            <a:off x="23057603" y="13278222"/>
            <a:ext cx="1436097" cy="369332"/>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54</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33" name="Rektangel 32">
            <a:extLst>
              <a:ext uri="{FF2B5EF4-FFF2-40B4-BE49-F238E27FC236}">
                <a16:creationId xmlns:a16="http://schemas.microsoft.com/office/drawing/2014/main" id="{D33B2893-93CB-4609-B67E-FD80430FA915}"/>
              </a:ext>
            </a:extLst>
          </p:cNvPr>
          <p:cNvSpPr/>
          <p:nvPr/>
        </p:nvSpPr>
        <p:spPr>
          <a:xfrm>
            <a:off x="704850" y="678642"/>
            <a:ext cx="23080981" cy="13614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800" b="0" i="0" u="none" strike="noStrike" kern="1200" cap="none" spc="0" normalizeH="0" baseline="0" noProof="0" dirty="0">
                <a:ln>
                  <a:noFill/>
                </a:ln>
                <a:solidFill>
                  <a:prstClr val="white"/>
                </a:solidFill>
                <a:effectLst/>
                <a:uLnTx/>
                <a:uFillTx/>
                <a:latin typeface="Arial" panose="020B0604020202020204"/>
                <a:ea typeface="+mn-ea"/>
                <a:cs typeface="+mn-cs"/>
              </a:rPr>
              <a:t>Normere</a:t>
            </a:r>
          </a:p>
        </p:txBody>
      </p:sp>
      <p:pic>
        <p:nvPicPr>
          <p:cNvPr id="3" name="Bilde 2">
            <a:extLst>
              <a:ext uri="{FF2B5EF4-FFF2-40B4-BE49-F238E27FC236}">
                <a16:creationId xmlns:a16="http://schemas.microsoft.com/office/drawing/2014/main" id="{53557D41-6F66-48DF-A2BA-875CB7216A4C}"/>
              </a:ext>
            </a:extLst>
          </p:cNvPr>
          <p:cNvPicPr>
            <a:picLocks noChangeAspect="1"/>
          </p:cNvPicPr>
          <p:nvPr/>
        </p:nvPicPr>
        <p:blipFill>
          <a:blip r:embed="rId3"/>
          <a:stretch>
            <a:fillRect/>
          </a:stretch>
        </p:blipFill>
        <p:spPr>
          <a:xfrm>
            <a:off x="3323616" y="3198315"/>
            <a:ext cx="17735179" cy="8627925"/>
          </a:xfrm>
          <a:prstGeom prst="rect">
            <a:avLst/>
          </a:prstGeom>
        </p:spPr>
      </p:pic>
    </p:spTree>
    <p:extLst>
      <p:ext uri="{BB962C8B-B14F-4D97-AF65-F5344CB8AC3E}">
        <p14:creationId xmlns:p14="http://schemas.microsoft.com/office/powerpoint/2010/main" val="1931972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e 67">
            <a:extLst>
              <a:ext uri="{FF2B5EF4-FFF2-40B4-BE49-F238E27FC236}">
                <a16:creationId xmlns:a16="http://schemas.microsoft.com/office/drawing/2014/main" id="{72EB0AAE-1497-4C1E-A915-FB96C2D7C09F}"/>
              </a:ext>
            </a:extLst>
          </p:cNvPr>
          <p:cNvPicPr>
            <a:picLocks noChangeAspect="1"/>
          </p:cNvPicPr>
          <p:nvPr/>
        </p:nvPicPr>
        <p:blipFill>
          <a:blip r:embed="rId3"/>
          <a:stretch>
            <a:fillRect/>
          </a:stretch>
        </p:blipFill>
        <p:spPr>
          <a:xfrm>
            <a:off x="8454857" y="7271689"/>
            <a:ext cx="8423080" cy="4625790"/>
          </a:xfrm>
          <a:prstGeom prst="rect">
            <a:avLst/>
          </a:prstGeom>
        </p:spPr>
      </p:pic>
      <p:sp>
        <p:nvSpPr>
          <p:cNvPr id="2" name="Plassholder for lysbildenummer 1">
            <a:extLst>
              <a:ext uri="{FF2B5EF4-FFF2-40B4-BE49-F238E27FC236}">
                <a16:creationId xmlns:a16="http://schemas.microsoft.com/office/drawing/2014/main" id="{013439F8-B986-464D-9B03-18C14AE60515}"/>
              </a:ext>
            </a:extLst>
          </p:cNvPr>
          <p:cNvSpPr>
            <a:spLocks noGrp="1"/>
          </p:cNvSpPr>
          <p:nvPr>
            <p:ph type="sldNum" sz="quarter" idx="12"/>
          </p:nvPr>
        </p:nvSpPr>
        <p:spPr>
          <a:xfrm>
            <a:off x="23057603" y="13278222"/>
            <a:ext cx="1436097" cy="369332"/>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55</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3" name="Alternativ prosess 2">
            <a:extLst>
              <a:ext uri="{FF2B5EF4-FFF2-40B4-BE49-F238E27FC236}">
                <a16:creationId xmlns:a16="http://schemas.microsoft.com/office/drawing/2014/main" id="{9C52BF61-60EB-48C5-B749-61239FB222A8}"/>
              </a:ext>
            </a:extLst>
          </p:cNvPr>
          <p:cNvSpPr/>
          <p:nvPr/>
        </p:nvSpPr>
        <p:spPr>
          <a:xfrm>
            <a:off x="9258300" y="5319711"/>
            <a:ext cx="6342856" cy="1639990"/>
          </a:xfrm>
          <a:prstGeom prst="flowChartAlternateProcess">
            <a:avLst/>
          </a:prstGeom>
          <a:solidFill>
            <a:srgbClr val="0070C0">
              <a:alpha val="66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26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
        <p:nvSpPr>
          <p:cNvPr id="8" name="Alternativ prosess 7">
            <a:extLst>
              <a:ext uri="{FF2B5EF4-FFF2-40B4-BE49-F238E27FC236}">
                <a16:creationId xmlns:a16="http://schemas.microsoft.com/office/drawing/2014/main" id="{1E6AEEA8-FA96-457A-8FF2-1DFB5887D5E1}"/>
              </a:ext>
            </a:extLst>
          </p:cNvPr>
          <p:cNvSpPr/>
          <p:nvPr/>
        </p:nvSpPr>
        <p:spPr>
          <a:xfrm>
            <a:off x="17762978" y="12331339"/>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ICD-10</a:t>
            </a:r>
          </a:p>
        </p:txBody>
      </p:sp>
      <p:cxnSp>
        <p:nvCxnSpPr>
          <p:cNvPr id="14" name="Rett linje 13">
            <a:extLst>
              <a:ext uri="{FF2B5EF4-FFF2-40B4-BE49-F238E27FC236}">
                <a16:creationId xmlns:a16="http://schemas.microsoft.com/office/drawing/2014/main" id="{D7A5EA39-75BF-40F4-9936-644F78128CDB}"/>
              </a:ext>
            </a:extLst>
          </p:cNvPr>
          <p:cNvCxnSpPr>
            <a:cxnSpLocks/>
            <a:stCxn id="47" idx="0"/>
          </p:cNvCxnSpPr>
          <p:nvPr/>
        </p:nvCxnSpPr>
        <p:spPr>
          <a:xfrm flipV="1">
            <a:off x="12377751" y="3733164"/>
            <a:ext cx="0" cy="1067737"/>
          </a:xfrm>
          <a:prstGeom prst="line">
            <a:avLst/>
          </a:prstGeom>
          <a:ln w="76200" cap="flat" cmpd="sng" algn="ctr">
            <a:solidFill>
              <a:srgbClr val="0070C0">
                <a:alpha val="19000"/>
              </a:srgbClr>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4" name="Alternativ prosess 23">
            <a:extLst>
              <a:ext uri="{FF2B5EF4-FFF2-40B4-BE49-F238E27FC236}">
                <a16:creationId xmlns:a16="http://schemas.microsoft.com/office/drawing/2014/main" id="{C8F179D7-5CCA-4E39-96FA-DBF587F1F886}"/>
              </a:ext>
            </a:extLst>
          </p:cNvPr>
          <p:cNvSpPr/>
          <p:nvPr/>
        </p:nvSpPr>
        <p:spPr>
          <a:xfrm>
            <a:off x="6064873" y="1235665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HL7 FHIR</a:t>
            </a:r>
          </a:p>
        </p:txBody>
      </p:sp>
      <p:sp>
        <p:nvSpPr>
          <p:cNvPr id="25" name="Alternativ prosess 24">
            <a:extLst>
              <a:ext uri="{FF2B5EF4-FFF2-40B4-BE49-F238E27FC236}">
                <a16:creationId xmlns:a16="http://schemas.microsoft.com/office/drawing/2014/main" id="{FB0BC294-1564-4B0E-ABB0-1685E6C97455}"/>
              </a:ext>
            </a:extLst>
          </p:cNvPr>
          <p:cNvSpPr/>
          <p:nvPr/>
        </p:nvSpPr>
        <p:spPr>
          <a:xfrm>
            <a:off x="15377123" y="12355781"/>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EHTEL</a:t>
            </a:r>
          </a:p>
        </p:txBody>
      </p:sp>
      <p:sp>
        <p:nvSpPr>
          <p:cNvPr id="26" name="Alternativ prosess 25">
            <a:extLst>
              <a:ext uri="{FF2B5EF4-FFF2-40B4-BE49-F238E27FC236}">
                <a16:creationId xmlns:a16="http://schemas.microsoft.com/office/drawing/2014/main" id="{C38AA2F7-6E5F-4E22-A780-DE58CBFE943C}"/>
              </a:ext>
            </a:extLst>
          </p:cNvPr>
          <p:cNvSpPr/>
          <p:nvPr/>
        </p:nvSpPr>
        <p:spPr>
          <a:xfrm>
            <a:off x="8357194" y="1235665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IHE</a:t>
            </a:r>
          </a:p>
        </p:txBody>
      </p:sp>
      <p:sp>
        <p:nvSpPr>
          <p:cNvPr id="27" name="Alternativ prosess 26">
            <a:extLst>
              <a:ext uri="{FF2B5EF4-FFF2-40B4-BE49-F238E27FC236}">
                <a16:creationId xmlns:a16="http://schemas.microsoft.com/office/drawing/2014/main" id="{8C6E1C13-D5BE-4C81-836C-B8608CBCEAA8}"/>
              </a:ext>
            </a:extLst>
          </p:cNvPr>
          <p:cNvSpPr/>
          <p:nvPr/>
        </p:nvSpPr>
        <p:spPr>
          <a:xfrm>
            <a:off x="13035370" y="1233134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SNOMED</a:t>
            </a:r>
          </a:p>
        </p:txBody>
      </p:sp>
      <p:sp>
        <p:nvSpPr>
          <p:cNvPr id="32" name="Alternativ prosess 31">
            <a:extLst>
              <a:ext uri="{FF2B5EF4-FFF2-40B4-BE49-F238E27FC236}">
                <a16:creationId xmlns:a16="http://schemas.microsoft.com/office/drawing/2014/main" id="{E522EB01-B784-43FD-B0FC-46AE4428414A}"/>
              </a:ext>
            </a:extLst>
          </p:cNvPr>
          <p:cNvSpPr/>
          <p:nvPr/>
        </p:nvSpPr>
        <p:spPr>
          <a:xfrm>
            <a:off x="10649515" y="12356649"/>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err="1">
                <a:ln>
                  <a:noFill/>
                </a:ln>
                <a:solidFill>
                  <a:srgbClr val="0169E8">
                    <a:lumMod val="50000"/>
                  </a:srgbClr>
                </a:solidFill>
                <a:effectLst/>
                <a:uLnTx/>
                <a:uFillTx/>
                <a:latin typeface="Arial" panose="020B0604020202020204"/>
                <a:ea typeface="+mn-ea"/>
                <a:cs typeface="+mn-cs"/>
              </a:rPr>
              <a:t>Continua</a:t>
            </a:r>
            <a:endPar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
        <p:nvSpPr>
          <p:cNvPr id="33" name="Rektangel 32">
            <a:extLst>
              <a:ext uri="{FF2B5EF4-FFF2-40B4-BE49-F238E27FC236}">
                <a16:creationId xmlns:a16="http://schemas.microsoft.com/office/drawing/2014/main" id="{D33B2893-93CB-4609-B67E-FD80430FA915}"/>
              </a:ext>
            </a:extLst>
          </p:cNvPr>
          <p:cNvSpPr/>
          <p:nvPr/>
        </p:nvSpPr>
        <p:spPr>
          <a:xfrm>
            <a:off x="704850" y="678642"/>
            <a:ext cx="23080981" cy="13614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800" b="0" i="0" u="none" strike="noStrike" kern="1200" cap="none" spc="0" normalizeH="0" baseline="0" noProof="0" dirty="0">
                <a:ln>
                  <a:noFill/>
                </a:ln>
                <a:solidFill>
                  <a:prstClr val="white"/>
                </a:solidFill>
                <a:effectLst/>
                <a:uLnTx/>
                <a:uFillTx/>
                <a:latin typeface="Arial" panose="020B0604020202020204"/>
                <a:ea typeface="+mn-ea"/>
                <a:cs typeface="+mn-cs"/>
              </a:rPr>
              <a:t>Delta/involvere</a:t>
            </a:r>
          </a:p>
        </p:txBody>
      </p:sp>
      <p:pic>
        <p:nvPicPr>
          <p:cNvPr id="41" name="Hvit_logo">
            <a:extLst>
              <a:ext uri="{FF2B5EF4-FFF2-40B4-BE49-F238E27FC236}">
                <a16:creationId xmlns:a16="http://schemas.microsoft.com/office/drawing/2014/main" id="{56DE0526-6A94-42FF-86EF-4DF37C45A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916" y="6049822"/>
            <a:ext cx="1180697" cy="808178"/>
          </a:xfrm>
          <a:prstGeom prst="rect">
            <a:avLst/>
          </a:prstGeom>
        </p:spPr>
      </p:pic>
      <p:pic>
        <p:nvPicPr>
          <p:cNvPr id="42" name="Bilde 41">
            <a:extLst>
              <a:ext uri="{FF2B5EF4-FFF2-40B4-BE49-F238E27FC236}">
                <a16:creationId xmlns:a16="http://schemas.microsoft.com/office/drawing/2014/main" id="{5A60BC8B-0EB6-4423-8586-30E106E76F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115907" y="6126569"/>
            <a:ext cx="259032" cy="752799"/>
          </a:xfrm>
          <a:prstGeom prst="rect">
            <a:avLst/>
          </a:prstGeom>
        </p:spPr>
      </p:pic>
      <p:pic>
        <p:nvPicPr>
          <p:cNvPr id="43" name="Bilde 42">
            <a:extLst>
              <a:ext uri="{FF2B5EF4-FFF2-40B4-BE49-F238E27FC236}">
                <a16:creationId xmlns:a16="http://schemas.microsoft.com/office/drawing/2014/main" id="{B6096196-E1EA-4D5F-BF12-63811E4F25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657663" y="6061232"/>
            <a:ext cx="1232027" cy="796768"/>
          </a:xfrm>
          <a:prstGeom prst="rect">
            <a:avLst/>
          </a:prstGeom>
        </p:spPr>
      </p:pic>
      <p:pic>
        <p:nvPicPr>
          <p:cNvPr id="47" name="Bilde 46">
            <a:extLst>
              <a:ext uri="{FF2B5EF4-FFF2-40B4-BE49-F238E27FC236}">
                <a16:creationId xmlns:a16="http://schemas.microsoft.com/office/drawing/2014/main" id="{B0B613CD-9084-4FDB-8587-2E41A32255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8940" y="4800901"/>
            <a:ext cx="1037622" cy="1037622"/>
          </a:xfrm>
          <a:prstGeom prst="rect">
            <a:avLst/>
          </a:prstGeom>
          <a:ln w="25400">
            <a:solidFill>
              <a:schemeClr val="accent3"/>
            </a:solidFill>
          </a:ln>
        </p:spPr>
      </p:pic>
      <p:pic>
        <p:nvPicPr>
          <p:cNvPr id="40" name="Bilde 39">
            <a:extLst>
              <a:ext uri="{FF2B5EF4-FFF2-40B4-BE49-F238E27FC236}">
                <a16:creationId xmlns:a16="http://schemas.microsoft.com/office/drawing/2014/main" id="{0163E699-C497-4E96-A916-0C7902A893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361085" y="5742311"/>
            <a:ext cx="2167470" cy="794789"/>
          </a:xfrm>
          <a:prstGeom prst="rect">
            <a:avLst/>
          </a:prstGeom>
        </p:spPr>
      </p:pic>
      <p:sp>
        <p:nvSpPr>
          <p:cNvPr id="45" name="Pil: høyre 44">
            <a:extLst>
              <a:ext uri="{FF2B5EF4-FFF2-40B4-BE49-F238E27FC236}">
                <a16:creationId xmlns:a16="http://schemas.microsoft.com/office/drawing/2014/main" id="{D8043A04-62BD-45AC-97CC-B336D0DAA935}"/>
              </a:ext>
            </a:extLst>
          </p:cNvPr>
          <p:cNvSpPr/>
          <p:nvPr/>
        </p:nvSpPr>
        <p:spPr>
          <a:xfrm>
            <a:off x="-1" y="11790633"/>
            <a:ext cx="25755601" cy="1639989"/>
          </a:xfrm>
          <a:prstGeom prst="rightArrow">
            <a:avLst/>
          </a:prstGeom>
          <a:solidFill>
            <a:schemeClr val="accent6">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rPr>
              <a:t>   Faste </a:t>
            </a:r>
            <a:r>
              <a:rPr kumimoji="0" lang="nb-NO" sz="2400" b="0" i="0" u="none" strike="noStrike" kern="1200" cap="none" spc="0" normalizeH="0" baseline="0" noProof="0" dirty="0" err="1">
                <a:ln>
                  <a:noFill/>
                </a:ln>
                <a:solidFill>
                  <a:srgbClr val="002060"/>
                </a:solidFill>
                <a:effectLst/>
                <a:uLnTx/>
                <a:uFillTx/>
                <a:latin typeface="Arial" panose="020B0604020202020204"/>
                <a:ea typeface="+mn-ea"/>
                <a:cs typeface="+mn-cs"/>
              </a:rPr>
              <a:t>communities</a:t>
            </a:r>
            <a:endPar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46" name="Pil: høyre 45">
            <a:extLst>
              <a:ext uri="{FF2B5EF4-FFF2-40B4-BE49-F238E27FC236}">
                <a16:creationId xmlns:a16="http://schemas.microsoft.com/office/drawing/2014/main" id="{B12523BC-F3EA-47F9-B371-3CAC81734E75}"/>
              </a:ext>
            </a:extLst>
          </p:cNvPr>
          <p:cNvSpPr/>
          <p:nvPr/>
        </p:nvSpPr>
        <p:spPr>
          <a:xfrm>
            <a:off x="-502278" y="8893229"/>
            <a:ext cx="4025856" cy="1361417"/>
          </a:xfrm>
          <a:prstGeom prst="rightArrow">
            <a:avLst/>
          </a:prstGeom>
          <a:solidFill>
            <a:schemeClr val="accent6">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rPr>
              <a:t>Prosjektbaserte arbeidsgrupper</a:t>
            </a:r>
          </a:p>
        </p:txBody>
      </p:sp>
      <p:sp>
        <p:nvSpPr>
          <p:cNvPr id="48" name="Rektangel 47">
            <a:extLst>
              <a:ext uri="{FF2B5EF4-FFF2-40B4-BE49-F238E27FC236}">
                <a16:creationId xmlns:a16="http://schemas.microsoft.com/office/drawing/2014/main" id="{0D5C96D9-B162-4AA5-ADE5-102DA4518F8B}"/>
              </a:ext>
            </a:extLst>
          </p:cNvPr>
          <p:cNvSpPr/>
          <p:nvPr/>
        </p:nvSpPr>
        <p:spPr>
          <a:xfrm>
            <a:off x="8304458" y="2552744"/>
            <a:ext cx="7296698" cy="853929"/>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dirty="0">
                <a:ln>
                  <a:noFill/>
                </a:ln>
                <a:solidFill>
                  <a:srgbClr val="002060"/>
                </a:solidFill>
                <a:effectLst/>
                <a:uLnTx/>
                <a:uFillTx/>
                <a:latin typeface="Arial" panose="020B0604020202020204"/>
                <a:ea typeface="+mn-ea"/>
                <a:cs typeface="+mn-cs"/>
              </a:rPr>
              <a:t>       Internasjonalt standardiseringsarbeid</a:t>
            </a:r>
          </a:p>
        </p:txBody>
      </p:sp>
      <p:pic>
        <p:nvPicPr>
          <p:cNvPr id="49" name="Picture 3">
            <a:extLst>
              <a:ext uri="{FF2B5EF4-FFF2-40B4-BE49-F238E27FC236}">
                <a16:creationId xmlns:a16="http://schemas.microsoft.com/office/drawing/2014/main" id="{6985D2C2-FC71-4F71-B926-DF51057A268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2908" y="2556551"/>
            <a:ext cx="1176916" cy="119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Ellipse 69">
            <a:extLst>
              <a:ext uri="{FF2B5EF4-FFF2-40B4-BE49-F238E27FC236}">
                <a16:creationId xmlns:a16="http://schemas.microsoft.com/office/drawing/2014/main" id="{6EBAA04E-128E-4566-A9BB-357CD600269B}"/>
              </a:ext>
            </a:extLst>
          </p:cNvPr>
          <p:cNvSpPr/>
          <p:nvPr/>
        </p:nvSpPr>
        <p:spPr>
          <a:xfrm>
            <a:off x="3523578" y="3459385"/>
            <a:ext cx="4025856" cy="4859703"/>
          </a:xfrm>
          <a:prstGeom prst="ellipse">
            <a:avLst/>
          </a:prstGeom>
          <a:solidFill>
            <a:srgbClr val="009999">
              <a:alpha val="5000"/>
            </a:srgbClr>
          </a:solidFill>
          <a:ln>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50000"/>
              </a:lnSpc>
              <a:spcBef>
                <a:spcPts val="0"/>
              </a:spcBef>
              <a:spcAft>
                <a:spcPts val="0"/>
              </a:spcAft>
              <a:buClrTx/>
              <a:buSzTx/>
              <a:buFontTx/>
              <a:buNone/>
              <a:tabLst/>
              <a:defRPr/>
            </a:pPr>
            <a:r>
              <a:rPr kumimoji="0" lang="nb-NO" sz="2700" b="0" i="0" u="none" strike="noStrike" kern="1200" cap="none" spc="0" normalizeH="0" baseline="0" noProof="0" dirty="0">
                <a:ln>
                  <a:noFill/>
                </a:ln>
                <a:solidFill>
                  <a:srgbClr val="002060"/>
                </a:solidFill>
                <a:effectLst/>
                <a:uLnTx/>
                <a:uFillTx/>
                <a:latin typeface="Arial" panose="020B0604020202020204"/>
                <a:ea typeface="+mn-ea"/>
                <a:cs typeface="+mn-cs"/>
              </a:rPr>
              <a:t>Samhandling</a:t>
            </a:r>
          </a:p>
          <a:p>
            <a:pPr marL="0" marR="0" lvl="0" indent="0" algn="ctr" defTabSz="1828709" rtl="0" eaLnBrk="1" fontAlgn="auto" latinLnBrk="0" hangingPunct="1">
              <a:lnSpc>
                <a:spcPct val="150000"/>
              </a:lnSpc>
              <a:spcBef>
                <a:spcPts val="0"/>
              </a:spcBef>
              <a:spcAft>
                <a:spcPts val="0"/>
              </a:spcAft>
              <a:buClrTx/>
              <a:buSzTx/>
              <a:buFontTx/>
              <a:buNone/>
              <a:tabLst/>
              <a:defRPr/>
            </a:pPr>
            <a:r>
              <a:rPr kumimoji="0" lang="nb-NO" sz="2700" b="0" i="0" u="none" strike="noStrike" kern="1200" cap="none" spc="0" normalizeH="0" baseline="0" noProof="0" dirty="0">
                <a:ln>
                  <a:noFill/>
                </a:ln>
                <a:solidFill>
                  <a:srgbClr val="002060"/>
                </a:solidFill>
                <a:effectLst/>
                <a:uLnTx/>
                <a:uFillTx/>
                <a:latin typeface="Arial" panose="020B0604020202020204"/>
                <a:ea typeface="+mn-ea"/>
                <a:cs typeface="+mn-cs"/>
              </a:rPr>
              <a:t>Velferdsteknologi</a:t>
            </a:r>
          </a:p>
          <a:p>
            <a:pPr marL="0" marR="0" lvl="0" indent="0" algn="ctr" defTabSz="1828709" rtl="0" eaLnBrk="1" fontAlgn="auto" latinLnBrk="0" hangingPunct="1">
              <a:lnSpc>
                <a:spcPct val="150000"/>
              </a:lnSpc>
              <a:spcBef>
                <a:spcPts val="0"/>
              </a:spcBef>
              <a:spcAft>
                <a:spcPts val="0"/>
              </a:spcAft>
              <a:buClrTx/>
              <a:buSzTx/>
              <a:buFontTx/>
              <a:buNone/>
              <a:tabLst/>
              <a:defRPr/>
            </a:pPr>
            <a:r>
              <a:rPr kumimoji="0" lang="nb-NO" sz="2700" b="0" i="0" u="none" strike="noStrike" kern="1200" cap="none" spc="0" normalizeH="0" baseline="0" noProof="0" dirty="0">
                <a:ln>
                  <a:noFill/>
                </a:ln>
                <a:solidFill>
                  <a:srgbClr val="002060"/>
                </a:solidFill>
                <a:effectLst/>
                <a:uLnTx/>
                <a:uFillTx/>
                <a:latin typeface="Arial" panose="020B0604020202020204"/>
                <a:ea typeface="+mn-ea"/>
                <a:cs typeface="+mn-cs"/>
              </a:rPr>
              <a:t>Sikkerhet</a:t>
            </a:r>
          </a:p>
          <a:p>
            <a:pPr marL="0" marR="0" lvl="0" indent="0" algn="ctr" defTabSz="1828709" rtl="0" eaLnBrk="1" fontAlgn="auto" latinLnBrk="0" hangingPunct="1">
              <a:lnSpc>
                <a:spcPct val="150000"/>
              </a:lnSpc>
              <a:spcBef>
                <a:spcPts val="0"/>
              </a:spcBef>
              <a:spcAft>
                <a:spcPts val="0"/>
              </a:spcAft>
              <a:buClrTx/>
              <a:buSzTx/>
              <a:buFontTx/>
              <a:buNone/>
              <a:tabLst/>
              <a:defRPr/>
            </a:pPr>
            <a:r>
              <a:rPr kumimoji="0" lang="nb-NO" sz="2700" b="0" i="0" u="none" strike="noStrike" kern="1200" cap="none" spc="0" normalizeH="0" baseline="0" noProof="0" dirty="0">
                <a:ln>
                  <a:noFill/>
                </a:ln>
                <a:solidFill>
                  <a:srgbClr val="002060"/>
                </a:solidFill>
                <a:effectLst/>
                <a:uLnTx/>
                <a:uFillTx/>
                <a:latin typeface="Arial" panose="020B0604020202020204"/>
                <a:ea typeface="+mn-ea"/>
                <a:cs typeface="+mn-cs"/>
              </a:rPr>
              <a:t>Legemiddel</a:t>
            </a:r>
          </a:p>
          <a:p>
            <a:pPr marL="0" marR="0" lvl="0" indent="0" algn="ctr" defTabSz="1828709" rtl="0" eaLnBrk="1" fontAlgn="auto" latinLnBrk="0" hangingPunct="1">
              <a:lnSpc>
                <a:spcPct val="150000"/>
              </a:lnSpc>
              <a:spcBef>
                <a:spcPts val="0"/>
              </a:spcBef>
              <a:spcAft>
                <a:spcPts val="0"/>
              </a:spcAft>
              <a:buClrTx/>
              <a:buSzTx/>
              <a:buFontTx/>
              <a:buNone/>
              <a:tabLst/>
              <a:defRPr/>
            </a:pPr>
            <a:r>
              <a:rPr kumimoji="0" lang="nb-NO" sz="2700" b="0" i="0" u="none" strike="noStrike" kern="1200" cap="none" spc="0" normalizeH="0" baseline="0" noProof="0" dirty="0">
                <a:ln>
                  <a:noFill/>
                </a:ln>
                <a:solidFill>
                  <a:srgbClr val="002060"/>
                </a:solidFill>
                <a:effectLst/>
                <a:uLnTx/>
                <a:uFillTx/>
                <a:latin typeface="Arial" panose="020B0604020202020204"/>
                <a:ea typeface="+mn-ea"/>
                <a:cs typeface="+mn-cs"/>
              </a:rPr>
              <a:t>(Forskning)</a:t>
            </a:r>
          </a:p>
        </p:txBody>
      </p:sp>
      <p:sp>
        <p:nvSpPr>
          <p:cNvPr id="71" name="Rektangel 70">
            <a:extLst>
              <a:ext uri="{FF2B5EF4-FFF2-40B4-BE49-F238E27FC236}">
                <a16:creationId xmlns:a16="http://schemas.microsoft.com/office/drawing/2014/main" id="{BB26B706-03A6-446C-A511-CBAE39402362}"/>
              </a:ext>
            </a:extLst>
          </p:cNvPr>
          <p:cNvSpPr/>
          <p:nvPr/>
        </p:nvSpPr>
        <p:spPr>
          <a:xfrm>
            <a:off x="9139823" y="3411506"/>
            <a:ext cx="6461329" cy="349697"/>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2060"/>
                </a:solidFill>
                <a:effectLst/>
                <a:uLnTx/>
                <a:uFillTx/>
                <a:latin typeface="Arial" panose="020B0604020202020204"/>
                <a:ea typeface="+mn-ea"/>
                <a:cs typeface="+mn-cs"/>
              </a:rPr>
              <a:t>ISO/TC215                CEN/TC251</a:t>
            </a:r>
          </a:p>
        </p:txBody>
      </p:sp>
      <p:pic>
        <p:nvPicPr>
          <p:cNvPr id="30" name="Bilde 29">
            <a:extLst>
              <a:ext uri="{FF2B5EF4-FFF2-40B4-BE49-F238E27FC236}">
                <a16:creationId xmlns:a16="http://schemas.microsoft.com/office/drawing/2014/main" id="{45023D76-A0A4-4CF5-91F0-B22B8758218C}"/>
              </a:ext>
            </a:extLst>
          </p:cNvPr>
          <p:cNvPicPr/>
          <p:nvPr/>
        </p:nvPicPr>
        <p:blipFill rotWithShape="1">
          <a:blip r:embed="rId10" cstate="print">
            <a:extLst>
              <a:ext uri="{28A0092B-C50C-407E-A947-70E740481C1C}">
                <a14:useLocalDpi xmlns:a14="http://schemas.microsoft.com/office/drawing/2010/main" val="0"/>
              </a:ext>
            </a:extLst>
          </a:blip>
          <a:srcRect l="4" r="4"/>
          <a:stretch/>
        </p:blipFill>
        <p:spPr>
          <a:xfrm>
            <a:off x="11295753" y="9335098"/>
            <a:ext cx="2050239" cy="778345"/>
          </a:xfrm>
          <a:prstGeom prst="rect">
            <a:avLst/>
          </a:prstGeom>
        </p:spPr>
      </p:pic>
      <p:sp>
        <p:nvSpPr>
          <p:cNvPr id="28" name="Rektangel 27">
            <a:extLst>
              <a:ext uri="{FF2B5EF4-FFF2-40B4-BE49-F238E27FC236}">
                <a16:creationId xmlns:a16="http://schemas.microsoft.com/office/drawing/2014/main" id="{C0CCE13D-823C-4251-A910-E058CF710248}"/>
              </a:ext>
            </a:extLst>
          </p:cNvPr>
          <p:cNvSpPr/>
          <p:nvPr/>
        </p:nvSpPr>
        <p:spPr>
          <a:xfrm>
            <a:off x="17091320" y="4728782"/>
            <a:ext cx="5474763" cy="5355182"/>
          </a:xfrm>
          <a:prstGeom prst="rect">
            <a:avLst/>
          </a:prstGeom>
          <a:solidFill>
            <a:schemeClr val="bg1">
              <a:lumMod val="95000"/>
            </a:schemeClr>
          </a:solidFill>
          <a:ln>
            <a:noFill/>
          </a:ln>
          <a:effectLst>
            <a:glow rad="63500">
              <a:schemeClr val="accent1">
                <a:satMod val="175000"/>
                <a:alpha val="40000"/>
              </a:schemeClr>
            </a:glow>
            <a:outerShdw blurRad="215900" dist="38100" dir="384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828709" rtl="0" eaLnBrk="1" fontAlgn="auto" latinLnBrk="0" hangingPunct="1">
              <a:lnSpc>
                <a:spcPct val="100000"/>
              </a:lnSpc>
              <a:spcBef>
                <a:spcPts val="500"/>
              </a:spcBef>
              <a:spcAft>
                <a:spcPts val="0"/>
              </a:spcAft>
              <a:buClr>
                <a:srgbClr val="0169E8"/>
              </a:buClr>
              <a:buSzTx/>
              <a:buFontTx/>
              <a:buNone/>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DELTAKELSE</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Standard Norge</a:t>
            </a:r>
            <a:endParaRPr kumimoji="0" lang="nb-NO" sz="20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Direktoratet for e-helse</a:t>
            </a:r>
            <a:endParaRPr kumimoji="0" lang="nb-NO" sz="20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Norsk Helsenett </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Helsedirektoratet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Legemiddelverket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Folkehelseinstituttet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NORMEN</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Nasjonalt senter for e-helseforskning</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err="1">
                <a:ln>
                  <a:noFill/>
                </a:ln>
                <a:solidFill>
                  <a:srgbClr val="281C2C"/>
                </a:solidFill>
                <a:effectLst/>
                <a:uLnTx/>
                <a:uFillTx/>
                <a:latin typeface="Arial" panose="020B0604020202020204"/>
                <a:ea typeface="+mn-ea"/>
                <a:cs typeface="+mn-cs"/>
              </a:rPr>
              <a:t>RHF’ene</a:t>
            </a:r>
            <a:endPar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KS / kommuner</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Leverandørene</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Interesseorganisasjoner</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Andre standardiseringsorganisasjoner</a:t>
            </a:r>
          </a:p>
        </p:txBody>
      </p:sp>
    </p:spTree>
    <p:extLst>
      <p:ext uri="{BB962C8B-B14F-4D97-AF65-F5344CB8AC3E}">
        <p14:creationId xmlns:p14="http://schemas.microsoft.com/office/powerpoint/2010/main" val="35197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1250" fill="hold"/>
                                        <p:tgtEl>
                                          <p:spTgt spid="68"/>
                                        </p:tgtEl>
                                        <p:attrNameLst>
                                          <p:attrName>ppt_x</p:attrName>
                                        </p:attrNameLst>
                                      </p:cBhvr>
                                      <p:tavLst>
                                        <p:tav tm="0">
                                          <p:val>
                                            <p:strVal val="0-#ppt_w/2"/>
                                          </p:val>
                                        </p:tav>
                                        <p:tav tm="100000">
                                          <p:val>
                                            <p:strVal val="#ppt_x"/>
                                          </p:val>
                                        </p:tav>
                                      </p:tavLst>
                                    </p:anim>
                                    <p:anim calcmode="lin" valueType="num">
                                      <p:cBhvr additive="base">
                                        <p:cTn id="8" dur="1250" fill="hold"/>
                                        <p:tgtEl>
                                          <p:spTgt spid="68"/>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1250"/>
                                  </p:stCondLst>
                                  <p:childTnLst>
                                    <p:set>
                                      <p:cBhvr>
                                        <p:cTn id="10" dur="1" fill="hold">
                                          <p:stCondLst>
                                            <p:cond delay="0"/>
                                          </p:stCondLst>
                                        </p:cTn>
                                        <p:tgtEl>
                                          <p:spTgt spid="30"/>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1250" fill="hold"/>
                                        <p:tgtEl>
                                          <p:spTgt spid="46"/>
                                        </p:tgtEl>
                                        <p:attrNameLst>
                                          <p:attrName>ppt_x</p:attrName>
                                        </p:attrNameLst>
                                      </p:cBhvr>
                                      <p:tavLst>
                                        <p:tav tm="0">
                                          <p:val>
                                            <p:strVal val="0-#ppt_w/2"/>
                                          </p:val>
                                        </p:tav>
                                        <p:tav tm="100000">
                                          <p:val>
                                            <p:strVal val="#ppt_x"/>
                                          </p:val>
                                        </p:tav>
                                      </p:tavLst>
                                    </p:anim>
                                    <p:anim calcmode="lin" valueType="num">
                                      <p:cBhvr additive="base">
                                        <p:cTn id="14" dur="1250" fill="hold"/>
                                        <p:tgtEl>
                                          <p:spTgt spid="46"/>
                                        </p:tgtEl>
                                        <p:attrNameLst>
                                          <p:attrName>ppt_y</p:attrName>
                                        </p:attrNameLst>
                                      </p:cBhvr>
                                      <p:tavLst>
                                        <p:tav tm="0">
                                          <p:val>
                                            <p:strVal val="#ppt_y"/>
                                          </p:val>
                                        </p:tav>
                                        <p:tav tm="100000">
                                          <p:val>
                                            <p:strVal val="#ppt_y"/>
                                          </p:val>
                                        </p:tav>
                                      </p:tavLst>
                                    </p:anim>
                                  </p:childTnLst>
                                </p:cTn>
                              </p:par>
                              <p:par>
                                <p:cTn id="15" presetID="10" presetClass="exit" presetSubtype="0" fill="hold" grpId="0" nodeType="withEffect">
                                  <p:stCondLst>
                                    <p:cond delay="0"/>
                                  </p:stCondLst>
                                  <p:childTnLst>
                                    <p:animEffect transition="out" filter="fade">
                                      <p:cBhvr>
                                        <p:cTn id="16" dur="500"/>
                                        <p:tgtEl>
                                          <p:spTgt spid="70"/>
                                        </p:tgtEl>
                                      </p:cBhvr>
                                    </p:animEffect>
                                    <p:set>
                                      <p:cBhvr>
                                        <p:cTn id="17"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e 67">
            <a:extLst>
              <a:ext uri="{FF2B5EF4-FFF2-40B4-BE49-F238E27FC236}">
                <a16:creationId xmlns:a16="http://schemas.microsoft.com/office/drawing/2014/main" id="{72EB0AAE-1497-4C1E-A915-FB96C2D7C09F}"/>
              </a:ext>
            </a:extLst>
          </p:cNvPr>
          <p:cNvPicPr>
            <a:picLocks noChangeAspect="1"/>
          </p:cNvPicPr>
          <p:nvPr/>
        </p:nvPicPr>
        <p:blipFill>
          <a:blip r:embed="rId3"/>
          <a:stretch>
            <a:fillRect/>
          </a:stretch>
        </p:blipFill>
        <p:spPr>
          <a:xfrm>
            <a:off x="8454857" y="7271689"/>
            <a:ext cx="3736349" cy="2051929"/>
          </a:xfrm>
          <a:prstGeom prst="rect">
            <a:avLst/>
          </a:prstGeom>
        </p:spPr>
      </p:pic>
      <p:sp>
        <p:nvSpPr>
          <p:cNvPr id="2" name="Plassholder for lysbildenummer 1">
            <a:extLst>
              <a:ext uri="{FF2B5EF4-FFF2-40B4-BE49-F238E27FC236}">
                <a16:creationId xmlns:a16="http://schemas.microsoft.com/office/drawing/2014/main" id="{013439F8-B986-464D-9B03-18C14AE60515}"/>
              </a:ext>
            </a:extLst>
          </p:cNvPr>
          <p:cNvSpPr>
            <a:spLocks noGrp="1"/>
          </p:cNvSpPr>
          <p:nvPr>
            <p:ph type="sldNum" sz="quarter" idx="12"/>
          </p:nvPr>
        </p:nvSpPr>
        <p:spPr>
          <a:xfrm>
            <a:off x="23057603" y="13278222"/>
            <a:ext cx="1436097" cy="369332"/>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56</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3" name="Alternativ prosess 2">
            <a:extLst>
              <a:ext uri="{FF2B5EF4-FFF2-40B4-BE49-F238E27FC236}">
                <a16:creationId xmlns:a16="http://schemas.microsoft.com/office/drawing/2014/main" id="{9C52BF61-60EB-48C5-B749-61239FB222A8}"/>
              </a:ext>
            </a:extLst>
          </p:cNvPr>
          <p:cNvSpPr/>
          <p:nvPr/>
        </p:nvSpPr>
        <p:spPr>
          <a:xfrm>
            <a:off x="9258300" y="5319711"/>
            <a:ext cx="6342856" cy="1639990"/>
          </a:xfrm>
          <a:prstGeom prst="flowChartAlternateProcess">
            <a:avLst/>
          </a:prstGeom>
          <a:solidFill>
            <a:srgbClr val="0070C0">
              <a:alpha val="66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26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
        <p:nvSpPr>
          <p:cNvPr id="8" name="Alternativ prosess 7">
            <a:extLst>
              <a:ext uri="{FF2B5EF4-FFF2-40B4-BE49-F238E27FC236}">
                <a16:creationId xmlns:a16="http://schemas.microsoft.com/office/drawing/2014/main" id="{1E6AEEA8-FA96-457A-8FF2-1DFB5887D5E1}"/>
              </a:ext>
            </a:extLst>
          </p:cNvPr>
          <p:cNvSpPr/>
          <p:nvPr/>
        </p:nvSpPr>
        <p:spPr>
          <a:xfrm>
            <a:off x="17762978" y="12331339"/>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ICD-10</a:t>
            </a:r>
          </a:p>
        </p:txBody>
      </p:sp>
      <p:cxnSp>
        <p:nvCxnSpPr>
          <p:cNvPr id="14" name="Rett linje 13">
            <a:extLst>
              <a:ext uri="{FF2B5EF4-FFF2-40B4-BE49-F238E27FC236}">
                <a16:creationId xmlns:a16="http://schemas.microsoft.com/office/drawing/2014/main" id="{D7A5EA39-75BF-40F4-9936-644F78128CDB}"/>
              </a:ext>
            </a:extLst>
          </p:cNvPr>
          <p:cNvCxnSpPr>
            <a:cxnSpLocks/>
            <a:stCxn id="47" idx="0"/>
          </p:cNvCxnSpPr>
          <p:nvPr/>
        </p:nvCxnSpPr>
        <p:spPr>
          <a:xfrm flipV="1">
            <a:off x="12377751" y="3733164"/>
            <a:ext cx="0" cy="1067737"/>
          </a:xfrm>
          <a:prstGeom prst="line">
            <a:avLst/>
          </a:prstGeom>
          <a:ln w="76200" cap="flat" cmpd="sng" algn="ctr">
            <a:solidFill>
              <a:srgbClr val="0070C0">
                <a:alpha val="19000"/>
              </a:srgbClr>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4" name="Alternativ prosess 23">
            <a:extLst>
              <a:ext uri="{FF2B5EF4-FFF2-40B4-BE49-F238E27FC236}">
                <a16:creationId xmlns:a16="http://schemas.microsoft.com/office/drawing/2014/main" id="{C8F179D7-5CCA-4E39-96FA-DBF587F1F886}"/>
              </a:ext>
            </a:extLst>
          </p:cNvPr>
          <p:cNvSpPr/>
          <p:nvPr/>
        </p:nvSpPr>
        <p:spPr>
          <a:xfrm>
            <a:off x="6064873" y="1235665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HL7 FHIR</a:t>
            </a:r>
          </a:p>
        </p:txBody>
      </p:sp>
      <p:sp>
        <p:nvSpPr>
          <p:cNvPr id="25" name="Alternativ prosess 24">
            <a:extLst>
              <a:ext uri="{FF2B5EF4-FFF2-40B4-BE49-F238E27FC236}">
                <a16:creationId xmlns:a16="http://schemas.microsoft.com/office/drawing/2014/main" id="{FB0BC294-1564-4B0E-ABB0-1685E6C97455}"/>
              </a:ext>
            </a:extLst>
          </p:cNvPr>
          <p:cNvSpPr/>
          <p:nvPr/>
        </p:nvSpPr>
        <p:spPr>
          <a:xfrm>
            <a:off x="15377123" y="12355781"/>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EHTEL</a:t>
            </a:r>
          </a:p>
        </p:txBody>
      </p:sp>
      <p:sp>
        <p:nvSpPr>
          <p:cNvPr id="26" name="Alternativ prosess 25">
            <a:extLst>
              <a:ext uri="{FF2B5EF4-FFF2-40B4-BE49-F238E27FC236}">
                <a16:creationId xmlns:a16="http://schemas.microsoft.com/office/drawing/2014/main" id="{C38AA2F7-6E5F-4E22-A780-DE58CBFE943C}"/>
              </a:ext>
            </a:extLst>
          </p:cNvPr>
          <p:cNvSpPr/>
          <p:nvPr/>
        </p:nvSpPr>
        <p:spPr>
          <a:xfrm>
            <a:off x="8357194" y="1235665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IHE</a:t>
            </a:r>
          </a:p>
        </p:txBody>
      </p:sp>
      <p:sp>
        <p:nvSpPr>
          <p:cNvPr id="27" name="Alternativ prosess 26">
            <a:extLst>
              <a:ext uri="{FF2B5EF4-FFF2-40B4-BE49-F238E27FC236}">
                <a16:creationId xmlns:a16="http://schemas.microsoft.com/office/drawing/2014/main" id="{8C6E1C13-D5BE-4C81-836C-B8608CBCEAA8}"/>
              </a:ext>
            </a:extLst>
          </p:cNvPr>
          <p:cNvSpPr/>
          <p:nvPr/>
        </p:nvSpPr>
        <p:spPr>
          <a:xfrm>
            <a:off x="13035370" y="1233134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SNOMED</a:t>
            </a:r>
          </a:p>
        </p:txBody>
      </p:sp>
      <p:sp>
        <p:nvSpPr>
          <p:cNvPr id="32" name="Alternativ prosess 31">
            <a:extLst>
              <a:ext uri="{FF2B5EF4-FFF2-40B4-BE49-F238E27FC236}">
                <a16:creationId xmlns:a16="http://schemas.microsoft.com/office/drawing/2014/main" id="{E522EB01-B784-43FD-B0FC-46AE4428414A}"/>
              </a:ext>
            </a:extLst>
          </p:cNvPr>
          <p:cNvSpPr/>
          <p:nvPr/>
        </p:nvSpPr>
        <p:spPr>
          <a:xfrm>
            <a:off x="10649515" y="12356649"/>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err="1">
                <a:ln>
                  <a:noFill/>
                </a:ln>
                <a:solidFill>
                  <a:srgbClr val="0169E8">
                    <a:lumMod val="50000"/>
                  </a:srgbClr>
                </a:solidFill>
                <a:effectLst/>
                <a:uLnTx/>
                <a:uFillTx/>
                <a:latin typeface="Arial" panose="020B0604020202020204"/>
                <a:ea typeface="+mn-ea"/>
                <a:cs typeface="+mn-cs"/>
              </a:rPr>
              <a:t>Continua</a:t>
            </a:r>
            <a:endPar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
        <p:nvSpPr>
          <p:cNvPr id="33" name="Rektangel 32">
            <a:extLst>
              <a:ext uri="{FF2B5EF4-FFF2-40B4-BE49-F238E27FC236}">
                <a16:creationId xmlns:a16="http://schemas.microsoft.com/office/drawing/2014/main" id="{D33B2893-93CB-4609-B67E-FD80430FA915}"/>
              </a:ext>
            </a:extLst>
          </p:cNvPr>
          <p:cNvSpPr/>
          <p:nvPr/>
        </p:nvSpPr>
        <p:spPr>
          <a:xfrm>
            <a:off x="704850" y="678642"/>
            <a:ext cx="23080981" cy="13614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800" b="0" i="0" u="none" strike="noStrike" kern="1200" cap="none" spc="0" normalizeH="0" baseline="0" noProof="0" dirty="0">
                <a:ln>
                  <a:noFill/>
                </a:ln>
                <a:solidFill>
                  <a:prstClr val="white"/>
                </a:solidFill>
                <a:effectLst/>
                <a:uLnTx/>
                <a:uFillTx/>
                <a:latin typeface="Arial" panose="020B0604020202020204"/>
                <a:ea typeface="+mn-ea"/>
                <a:cs typeface="+mn-cs"/>
              </a:rPr>
              <a:t>Delta/involvere</a:t>
            </a:r>
          </a:p>
        </p:txBody>
      </p:sp>
      <p:pic>
        <p:nvPicPr>
          <p:cNvPr id="41" name="Hvit_logo">
            <a:extLst>
              <a:ext uri="{FF2B5EF4-FFF2-40B4-BE49-F238E27FC236}">
                <a16:creationId xmlns:a16="http://schemas.microsoft.com/office/drawing/2014/main" id="{56DE0526-6A94-42FF-86EF-4DF37C45A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916" y="6049822"/>
            <a:ext cx="1180697" cy="808178"/>
          </a:xfrm>
          <a:prstGeom prst="rect">
            <a:avLst/>
          </a:prstGeom>
        </p:spPr>
      </p:pic>
      <p:pic>
        <p:nvPicPr>
          <p:cNvPr id="42" name="Bilde 41">
            <a:extLst>
              <a:ext uri="{FF2B5EF4-FFF2-40B4-BE49-F238E27FC236}">
                <a16:creationId xmlns:a16="http://schemas.microsoft.com/office/drawing/2014/main" id="{5A60BC8B-0EB6-4423-8586-30E106E76F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115907" y="6126569"/>
            <a:ext cx="259032" cy="752799"/>
          </a:xfrm>
          <a:prstGeom prst="rect">
            <a:avLst/>
          </a:prstGeom>
        </p:spPr>
      </p:pic>
      <p:pic>
        <p:nvPicPr>
          <p:cNvPr id="43" name="Bilde 42">
            <a:extLst>
              <a:ext uri="{FF2B5EF4-FFF2-40B4-BE49-F238E27FC236}">
                <a16:creationId xmlns:a16="http://schemas.microsoft.com/office/drawing/2014/main" id="{B6096196-E1EA-4D5F-BF12-63811E4F25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657663" y="6061232"/>
            <a:ext cx="1232027" cy="796768"/>
          </a:xfrm>
          <a:prstGeom prst="rect">
            <a:avLst/>
          </a:prstGeom>
        </p:spPr>
      </p:pic>
      <p:pic>
        <p:nvPicPr>
          <p:cNvPr id="47" name="Bilde 46">
            <a:extLst>
              <a:ext uri="{FF2B5EF4-FFF2-40B4-BE49-F238E27FC236}">
                <a16:creationId xmlns:a16="http://schemas.microsoft.com/office/drawing/2014/main" id="{B0B613CD-9084-4FDB-8587-2E41A32255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8940" y="4800901"/>
            <a:ext cx="1037622" cy="1037622"/>
          </a:xfrm>
          <a:prstGeom prst="rect">
            <a:avLst/>
          </a:prstGeom>
          <a:ln w="25400">
            <a:solidFill>
              <a:schemeClr val="accent3"/>
            </a:solidFill>
          </a:ln>
        </p:spPr>
      </p:pic>
      <p:pic>
        <p:nvPicPr>
          <p:cNvPr id="40" name="Bilde 39">
            <a:extLst>
              <a:ext uri="{FF2B5EF4-FFF2-40B4-BE49-F238E27FC236}">
                <a16:creationId xmlns:a16="http://schemas.microsoft.com/office/drawing/2014/main" id="{0163E699-C497-4E96-A916-0C7902A893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361085" y="5742311"/>
            <a:ext cx="2167470" cy="794789"/>
          </a:xfrm>
          <a:prstGeom prst="rect">
            <a:avLst/>
          </a:prstGeom>
        </p:spPr>
      </p:pic>
      <p:sp>
        <p:nvSpPr>
          <p:cNvPr id="45" name="Pil: høyre 44">
            <a:extLst>
              <a:ext uri="{FF2B5EF4-FFF2-40B4-BE49-F238E27FC236}">
                <a16:creationId xmlns:a16="http://schemas.microsoft.com/office/drawing/2014/main" id="{D8043A04-62BD-45AC-97CC-B336D0DAA935}"/>
              </a:ext>
            </a:extLst>
          </p:cNvPr>
          <p:cNvSpPr/>
          <p:nvPr/>
        </p:nvSpPr>
        <p:spPr>
          <a:xfrm>
            <a:off x="-1" y="11790633"/>
            <a:ext cx="25755601" cy="1639989"/>
          </a:xfrm>
          <a:prstGeom prst="rightArrow">
            <a:avLst/>
          </a:prstGeom>
          <a:solidFill>
            <a:schemeClr val="accent6">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rPr>
              <a:t>   Faste </a:t>
            </a:r>
            <a:r>
              <a:rPr kumimoji="0" lang="nb-NO" sz="2400" b="0" i="0" u="none" strike="noStrike" kern="1200" cap="none" spc="0" normalizeH="0" baseline="0" noProof="0" dirty="0" err="1">
                <a:ln>
                  <a:noFill/>
                </a:ln>
                <a:solidFill>
                  <a:srgbClr val="002060"/>
                </a:solidFill>
                <a:effectLst/>
                <a:uLnTx/>
                <a:uFillTx/>
                <a:latin typeface="Arial" panose="020B0604020202020204"/>
                <a:ea typeface="+mn-ea"/>
                <a:cs typeface="+mn-cs"/>
              </a:rPr>
              <a:t>communities</a:t>
            </a:r>
            <a:endPar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46" name="Pil: høyre 45">
            <a:extLst>
              <a:ext uri="{FF2B5EF4-FFF2-40B4-BE49-F238E27FC236}">
                <a16:creationId xmlns:a16="http://schemas.microsoft.com/office/drawing/2014/main" id="{B12523BC-F3EA-47F9-B371-3CAC81734E75}"/>
              </a:ext>
            </a:extLst>
          </p:cNvPr>
          <p:cNvSpPr/>
          <p:nvPr/>
        </p:nvSpPr>
        <p:spPr>
          <a:xfrm>
            <a:off x="-502278" y="8893229"/>
            <a:ext cx="4025856" cy="1361417"/>
          </a:xfrm>
          <a:prstGeom prst="rightArrow">
            <a:avLst/>
          </a:prstGeom>
          <a:solidFill>
            <a:schemeClr val="accent6">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rPr>
              <a:t>Prosjektbaserte arbeidsgrupper</a:t>
            </a:r>
          </a:p>
        </p:txBody>
      </p:sp>
      <p:sp>
        <p:nvSpPr>
          <p:cNvPr id="48" name="Rektangel 47">
            <a:extLst>
              <a:ext uri="{FF2B5EF4-FFF2-40B4-BE49-F238E27FC236}">
                <a16:creationId xmlns:a16="http://schemas.microsoft.com/office/drawing/2014/main" id="{0D5C96D9-B162-4AA5-ADE5-102DA4518F8B}"/>
              </a:ext>
            </a:extLst>
          </p:cNvPr>
          <p:cNvSpPr/>
          <p:nvPr/>
        </p:nvSpPr>
        <p:spPr>
          <a:xfrm>
            <a:off x="8304458" y="2552744"/>
            <a:ext cx="7296698" cy="853929"/>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dirty="0">
                <a:ln>
                  <a:noFill/>
                </a:ln>
                <a:solidFill>
                  <a:srgbClr val="002060"/>
                </a:solidFill>
                <a:effectLst/>
                <a:uLnTx/>
                <a:uFillTx/>
                <a:latin typeface="Arial" panose="020B0604020202020204"/>
                <a:ea typeface="+mn-ea"/>
                <a:cs typeface="+mn-cs"/>
              </a:rPr>
              <a:t>       Internasjonalt standardiseringsarbeid</a:t>
            </a:r>
          </a:p>
        </p:txBody>
      </p:sp>
      <p:pic>
        <p:nvPicPr>
          <p:cNvPr id="49" name="Picture 3">
            <a:extLst>
              <a:ext uri="{FF2B5EF4-FFF2-40B4-BE49-F238E27FC236}">
                <a16:creationId xmlns:a16="http://schemas.microsoft.com/office/drawing/2014/main" id="{6985D2C2-FC71-4F71-B926-DF51057A268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2908" y="2556551"/>
            <a:ext cx="1176916" cy="119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ktangel 28">
            <a:extLst>
              <a:ext uri="{FF2B5EF4-FFF2-40B4-BE49-F238E27FC236}">
                <a16:creationId xmlns:a16="http://schemas.microsoft.com/office/drawing/2014/main" id="{ED782C34-CA15-4DDB-BAE0-D82FA2DE0A55}"/>
              </a:ext>
            </a:extLst>
          </p:cNvPr>
          <p:cNvSpPr/>
          <p:nvPr/>
        </p:nvSpPr>
        <p:spPr>
          <a:xfrm>
            <a:off x="17091320" y="4728782"/>
            <a:ext cx="5474763" cy="5355182"/>
          </a:xfrm>
          <a:prstGeom prst="rect">
            <a:avLst/>
          </a:prstGeom>
          <a:solidFill>
            <a:schemeClr val="bg1">
              <a:lumMod val="95000"/>
            </a:schemeClr>
          </a:solidFill>
          <a:ln>
            <a:noFill/>
          </a:ln>
          <a:effectLst>
            <a:glow rad="63500">
              <a:schemeClr val="accent1">
                <a:satMod val="175000"/>
                <a:alpha val="40000"/>
              </a:schemeClr>
            </a:glow>
            <a:outerShdw blurRad="215900" dist="38100" dir="384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828709" rtl="0" eaLnBrk="1" fontAlgn="auto" latinLnBrk="0" hangingPunct="1">
              <a:lnSpc>
                <a:spcPct val="100000"/>
              </a:lnSpc>
              <a:spcBef>
                <a:spcPts val="500"/>
              </a:spcBef>
              <a:spcAft>
                <a:spcPts val="0"/>
              </a:spcAft>
              <a:buClr>
                <a:srgbClr val="0169E8"/>
              </a:buClr>
              <a:buSzTx/>
              <a:buFontTx/>
              <a:buNone/>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DELTAKELSE</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Standard Norge</a:t>
            </a:r>
            <a:endParaRPr kumimoji="0" lang="nb-NO" sz="20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Direktoratet for e-helse</a:t>
            </a:r>
            <a:endParaRPr kumimoji="0" lang="nb-NO" sz="20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Norsk Helsenett </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Helsedirektoratet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Legemiddelverket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Folkehelseinstituttet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NORMEN</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Nasjonalt senter for e-helseforskning</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err="1">
                <a:ln>
                  <a:noFill/>
                </a:ln>
                <a:solidFill>
                  <a:srgbClr val="281C2C"/>
                </a:solidFill>
                <a:effectLst/>
                <a:uLnTx/>
                <a:uFillTx/>
                <a:latin typeface="Arial" panose="020B0604020202020204"/>
                <a:ea typeface="+mn-ea"/>
                <a:cs typeface="+mn-cs"/>
              </a:rPr>
              <a:t>RHF’ene</a:t>
            </a:r>
            <a:endPar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KS / kommuner</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Leverandørene</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Interesseorganisasjoner</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Andre standardiseringsorganisasjoner</a:t>
            </a:r>
          </a:p>
        </p:txBody>
      </p:sp>
      <p:sp>
        <p:nvSpPr>
          <p:cNvPr id="71" name="Rektangel 70">
            <a:extLst>
              <a:ext uri="{FF2B5EF4-FFF2-40B4-BE49-F238E27FC236}">
                <a16:creationId xmlns:a16="http://schemas.microsoft.com/office/drawing/2014/main" id="{BB26B706-03A6-446C-A511-CBAE39402362}"/>
              </a:ext>
            </a:extLst>
          </p:cNvPr>
          <p:cNvSpPr/>
          <p:nvPr/>
        </p:nvSpPr>
        <p:spPr>
          <a:xfrm>
            <a:off x="9139823" y="3411506"/>
            <a:ext cx="6461329" cy="349697"/>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2060"/>
                </a:solidFill>
                <a:effectLst/>
                <a:uLnTx/>
                <a:uFillTx/>
                <a:latin typeface="Arial" panose="020B0604020202020204"/>
                <a:ea typeface="+mn-ea"/>
                <a:cs typeface="+mn-cs"/>
              </a:rPr>
              <a:t>ISO/TC215                CEN/TC251</a:t>
            </a:r>
          </a:p>
        </p:txBody>
      </p:sp>
      <p:pic>
        <p:nvPicPr>
          <p:cNvPr id="30" name="Bilde 29">
            <a:extLst>
              <a:ext uri="{FF2B5EF4-FFF2-40B4-BE49-F238E27FC236}">
                <a16:creationId xmlns:a16="http://schemas.microsoft.com/office/drawing/2014/main" id="{45023D76-A0A4-4CF5-91F0-B22B8758218C}"/>
              </a:ext>
            </a:extLst>
          </p:cNvPr>
          <p:cNvPicPr/>
          <p:nvPr/>
        </p:nvPicPr>
        <p:blipFill rotWithShape="1">
          <a:blip r:embed="rId10" cstate="print">
            <a:extLst>
              <a:ext uri="{28A0092B-C50C-407E-A947-70E740481C1C}">
                <a14:useLocalDpi xmlns:a14="http://schemas.microsoft.com/office/drawing/2010/main" val="0"/>
              </a:ext>
            </a:extLst>
          </a:blip>
          <a:srcRect l="4" r="4"/>
          <a:stretch/>
        </p:blipFill>
        <p:spPr>
          <a:xfrm>
            <a:off x="9726993" y="8167395"/>
            <a:ext cx="895453" cy="418502"/>
          </a:xfrm>
          <a:prstGeom prst="rect">
            <a:avLst/>
          </a:prstGeom>
        </p:spPr>
      </p:pic>
      <p:pic>
        <p:nvPicPr>
          <p:cNvPr id="28" name="Bilde 27">
            <a:extLst>
              <a:ext uri="{FF2B5EF4-FFF2-40B4-BE49-F238E27FC236}">
                <a16:creationId xmlns:a16="http://schemas.microsoft.com/office/drawing/2014/main" id="{0B6A3E3A-1E21-4D72-BC6C-4D1C51607498}"/>
              </a:ext>
            </a:extLst>
          </p:cNvPr>
          <p:cNvPicPr>
            <a:picLocks noChangeAspect="1"/>
          </p:cNvPicPr>
          <p:nvPr/>
        </p:nvPicPr>
        <p:blipFill>
          <a:blip r:embed="rId3"/>
          <a:stretch>
            <a:fillRect/>
          </a:stretch>
        </p:blipFill>
        <p:spPr>
          <a:xfrm>
            <a:off x="12078548" y="8237605"/>
            <a:ext cx="3736349" cy="2051929"/>
          </a:xfrm>
          <a:prstGeom prst="rect">
            <a:avLst/>
          </a:prstGeom>
        </p:spPr>
      </p:pic>
      <p:pic>
        <p:nvPicPr>
          <p:cNvPr id="31" name="Bilde 30">
            <a:extLst>
              <a:ext uri="{FF2B5EF4-FFF2-40B4-BE49-F238E27FC236}">
                <a16:creationId xmlns:a16="http://schemas.microsoft.com/office/drawing/2014/main" id="{2A914158-80AB-44C8-B8A0-D09B09BF96F6}"/>
              </a:ext>
            </a:extLst>
          </p:cNvPr>
          <p:cNvPicPr/>
          <p:nvPr/>
        </p:nvPicPr>
        <p:blipFill rotWithShape="1">
          <a:blip r:embed="rId10" cstate="print">
            <a:extLst>
              <a:ext uri="{28A0092B-C50C-407E-A947-70E740481C1C}">
                <a14:useLocalDpi xmlns:a14="http://schemas.microsoft.com/office/drawing/2010/main" val="0"/>
              </a:ext>
            </a:extLst>
          </a:blip>
          <a:srcRect l="4" r="4"/>
          <a:stretch/>
        </p:blipFill>
        <p:spPr>
          <a:xfrm>
            <a:off x="13350684" y="9133311"/>
            <a:ext cx="895453" cy="418502"/>
          </a:xfrm>
          <a:prstGeom prst="rect">
            <a:avLst/>
          </a:prstGeom>
        </p:spPr>
      </p:pic>
      <p:pic>
        <p:nvPicPr>
          <p:cNvPr id="34" name="Bilde 33">
            <a:extLst>
              <a:ext uri="{FF2B5EF4-FFF2-40B4-BE49-F238E27FC236}">
                <a16:creationId xmlns:a16="http://schemas.microsoft.com/office/drawing/2014/main" id="{59DFBA78-7A05-4D4C-95D1-4E883D04C520}"/>
              </a:ext>
            </a:extLst>
          </p:cNvPr>
          <p:cNvPicPr>
            <a:picLocks noChangeAspect="1"/>
          </p:cNvPicPr>
          <p:nvPr/>
        </p:nvPicPr>
        <p:blipFill>
          <a:blip r:embed="rId3"/>
          <a:stretch>
            <a:fillRect/>
          </a:stretch>
        </p:blipFill>
        <p:spPr>
          <a:xfrm>
            <a:off x="9125726" y="9521108"/>
            <a:ext cx="3736349" cy="2051929"/>
          </a:xfrm>
          <a:prstGeom prst="rect">
            <a:avLst/>
          </a:prstGeom>
        </p:spPr>
      </p:pic>
      <p:pic>
        <p:nvPicPr>
          <p:cNvPr id="35" name="Bilde 34">
            <a:extLst>
              <a:ext uri="{FF2B5EF4-FFF2-40B4-BE49-F238E27FC236}">
                <a16:creationId xmlns:a16="http://schemas.microsoft.com/office/drawing/2014/main" id="{FD00104F-5545-40F5-B65D-549B24CF09CE}"/>
              </a:ext>
            </a:extLst>
          </p:cNvPr>
          <p:cNvPicPr/>
          <p:nvPr/>
        </p:nvPicPr>
        <p:blipFill rotWithShape="1">
          <a:blip r:embed="rId10" cstate="print">
            <a:extLst>
              <a:ext uri="{28A0092B-C50C-407E-A947-70E740481C1C}">
                <a14:useLocalDpi xmlns:a14="http://schemas.microsoft.com/office/drawing/2010/main" val="0"/>
              </a:ext>
            </a:extLst>
          </a:blip>
          <a:srcRect l="4" r="4"/>
          <a:stretch/>
        </p:blipFill>
        <p:spPr>
          <a:xfrm>
            <a:off x="10397862" y="10416814"/>
            <a:ext cx="895453" cy="418502"/>
          </a:xfrm>
          <a:prstGeom prst="rect">
            <a:avLst/>
          </a:prstGeom>
        </p:spPr>
      </p:pic>
    </p:spTree>
    <p:extLst>
      <p:ext uri="{BB962C8B-B14F-4D97-AF65-F5344CB8AC3E}">
        <p14:creationId xmlns:p14="http://schemas.microsoft.com/office/powerpoint/2010/main" val="21558091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e 67">
            <a:extLst>
              <a:ext uri="{FF2B5EF4-FFF2-40B4-BE49-F238E27FC236}">
                <a16:creationId xmlns:a16="http://schemas.microsoft.com/office/drawing/2014/main" id="{72EB0AAE-1497-4C1E-A915-FB96C2D7C09F}"/>
              </a:ext>
            </a:extLst>
          </p:cNvPr>
          <p:cNvPicPr>
            <a:picLocks noChangeAspect="1"/>
          </p:cNvPicPr>
          <p:nvPr/>
        </p:nvPicPr>
        <p:blipFill>
          <a:blip r:embed="rId3"/>
          <a:stretch>
            <a:fillRect/>
          </a:stretch>
        </p:blipFill>
        <p:spPr>
          <a:xfrm>
            <a:off x="8454857" y="7271689"/>
            <a:ext cx="3736349" cy="2051929"/>
          </a:xfrm>
          <a:prstGeom prst="rect">
            <a:avLst/>
          </a:prstGeom>
        </p:spPr>
      </p:pic>
      <p:sp>
        <p:nvSpPr>
          <p:cNvPr id="2" name="Plassholder for lysbildenummer 1">
            <a:extLst>
              <a:ext uri="{FF2B5EF4-FFF2-40B4-BE49-F238E27FC236}">
                <a16:creationId xmlns:a16="http://schemas.microsoft.com/office/drawing/2014/main" id="{013439F8-B986-464D-9B03-18C14AE60515}"/>
              </a:ext>
            </a:extLst>
          </p:cNvPr>
          <p:cNvSpPr>
            <a:spLocks noGrp="1"/>
          </p:cNvSpPr>
          <p:nvPr>
            <p:ph type="sldNum" sz="quarter" idx="12"/>
          </p:nvPr>
        </p:nvSpPr>
        <p:spPr>
          <a:xfrm>
            <a:off x="23057603" y="13278222"/>
            <a:ext cx="1436097" cy="369332"/>
          </a:xfrm>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57</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3" name="Alternativ prosess 2">
            <a:extLst>
              <a:ext uri="{FF2B5EF4-FFF2-40B4-BE49-F238E27FC236}">
                <a16:creationId xmlns:a16="http://schemas.microsoft.com/office/drawing/2014/main" id="{9C52BF61-60EB-48C5-B749-61239FB222A8}"/>
              </a:ext>
            </a:extLst>
          </p:cNvPr>
          <p:cNvSpPr/>
          <p:nvPr/>
        </p:nvSpPr>
        <p:spPr>
          <a:xfrm>
            <a:off x="9258300" y="5319711"/>
            <a:ext cx="6342856" cy="1639990"/>
          </a:xfrm>
          <a:prstGeom prst="flowChartAlternateProcess">
            <a:avLst/>
          </a:prstGeom>
          <a:solidFill>
            <a:srgbClr val="0070C0">
              <a:alpha val="66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26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
        <p:nvSpPr>
          <p:cNvPr id="8" name="Alternativ prosess 7">
            <a:extLst>
              <a:ext uri="{FF2B5EF4-FFF2-40B4-BE49-F238E27FC236}">
                <a16:creationId xmlns:a16="http://schemas.microsoft.com/office/drawing/2014/main" id="{1E6AEEA8-FA96-457A-8FF2-1DFB5887D5E1}"/>
              </a:ext>
            </a:extLst>
          </p:cNvPr>
          <p:cNvSpPr/>
          <p:nvPr/>
        </p:nvSpPr>
        <p:spPr>
          <a:xfrm>
            <a:off x="17762978" y="12331339"/>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ICD-10</a:t>
            </a:r>
          </a:p>
        </p:txBody>
      </p:sp>
      <p:cxnSp>
        <p:nvCxnSpPr>
          <p:cNvPr id="14" name="Rett linje 13">
            <a:extLst>
              <a:ext uri="{FF2B5EF4-FFF2-40B4-BE49-F238E27FC236}">
                <a16:creationId xmlns:a16="http://schemas.microsoft.com/office/drawing/2014/main" id="{D7A5EA39-75BF-40F4-9936-644F78128CDB}"/>
              </a:ext>
            </a:extLst>
          </p:cNvPr>
          <p:cNvCxnSpPr>
            <a:cxnSpLocks/>
            <a:stCxn id="47" idx="0"/>
          </p:cNvCxnSpPr>
          <p:nvPr/>
        </p:nvCxnSpPr>
        <p:spPr>
          <a:xfrm flipV="1">
            <a:off x="12377751" y="3733164"/>
            <a:ext cx="0" cy="1067737"/>
          </a:xfrm>
          <a:prstGeom prst="line">
            <a:avLst/>
          </a:prstGeom>
          <a:ln w="76200" cap="flat" cmpd="sng" algn="ctr">
            <a:solidFill>
              <a:srgbClr val="0070C0">
                <a:alpha val="19000"/>
              </a:srgbClr>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24" name="Alternativ prosess 23">
            <a:extLst>
              <a:ext uri="{FF2B5EF4-FFF2-40B4-BE49-F238E27FC236}">
                <a16:creationId xmlns:a16="http://schemas.microsoft.com/office/drawing/2014/main" id="{C8F179D7-5CCA-4E39-96FA-DBF587F1F886}"/>
              </a:ext>
            </a:extLst>
          </p:cNvPr>
          <p:cNvSpPr/>
          <p:nvPr/>
        </p:nvSpPr>
        <p:spPr>
          <a:xfrm>
            <a:off x="6064873" y="1235665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HL7 FHIR</a:t>
            </a:r>
          </a:p>
        </p:txBody>
      </p:sp>
      <p:sp>
        <p:nvSpPr>
          <p:cNvPr id="25" name="Alternativ prosess 24">
            <a:extLst>
              <a:ext uri="{FF2B5EF4-FFF2-40B4-BE49-F238E27FC236}">
                <a16:creationId xmlns:a16="http://schemas.microsoft.com/office/drawing/2014/main" id="{FB0BC294-1564-4B0E-ABB0-1685E6C97455}"/>
              </a:ext>
            </a:extLst>
          </p:cNvPr>
          <p:cNvSpPr/>
          <p:nvPr/>
        </p:nvSpPr>
        <p:spPr>
          <a:xfrm>
            <a:off x="15377123" y="12355781"/>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EHTEL</a:t>
            </a:r>
          </a:p>
        </p:txBody>
      </p:sp>
      <p:sp>
        <p:nvSpPr>
          <p:cNvPr id="26" name="Alternativ prosess 25">
            <a:extLst>
              <a:ext uri="{FF2B5EF4-FFF2-40B4-BE49-F238E27FC236}">
                <a16:creationId xmlns:a16="http://schemas.microsoft.com/office/drawing/2014/main" id="{C38AA2F7-6E5F-4E22-A780-DE58CBFE943C}"/>
              </a:ext>
            </a:extLst>
          </p:cNvPr>
          <p:cNvSpPr/>
          <p:nvPr/>
        </p:nvSpPr>
        <p:spPr>
          <a:xfrm>
            <a:off x="8357194" y="1235665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IHE</a:t>
            </a:r>
          </a:p>
        </p:txBody>
      </p:sp>
      <p:sp>
        <p:nvSpPr>
          <p:cNvPr id="27" name="Alternativ prosess 26">
            <a:extLst>
              <a:ext uri="{FF2B5EF4-FFF2-40B4-BE49-F238E27FC236}">
                <a16:creationId xmlns:a16="http://schemas.microsoft.com/office/drawing/2014/main" id="{8C6E1C13-D5BE-4C81-836C-B8608CBCEAA8}"/>
              </a:ext>
            </a:extLst>
          </p:cNvPr>
          <p:cNvSpPr/>
          <p:nvPr/>
        </p:nvSpPr>
        <p:spPr>
          <a:xfrm>
            <a:off x="13035370" y="12331340"/>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rPr>
              <a:t>SNOMED</a:t>
            </a:r>
          </a:p>
        </p:txBody>
      </p:sp>
      <p:sp>
        <p:nvSpPr>
          <p:cNvPr id="32" name="Alternativ prosess 31">
            <a:extLst>
              <a:ext uri="{FF2B5EF4-FFF2-40B4-BE49-F238E27FC236}">
                <a16:creationId xmlns:a16="http://schemas.microsoft.com/office/drawing/2014/main" id="{E522EB01-B784-43FD-B0FC-46AE4428414A}"/>
              </a:ext>
            </a:extLst>
          </p:cNvPr>
          <p:cNvSpPr/>
          <p:nvPr/>
        </p:nvSpPr>
        <p:spPr>
          <a:xfrm>
            <a:off x="10649515" y="12356649"/>
            <a:ext cx="1429033" cy="562821"/>
          </a:xfrm>
          <a:prstGeom prst="flowChartAlternateProcess">
            <a:avLst/>
          </a:prstGeom>
          <a:solidFill>
            <a:srgbClr val="0070C0">
              <a:alpha val="19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err="1">
                <a:ln>
                  <a:noFill/>
                </a:ln>
                <a:solidFill>
                  <a:srgbClr val="0169E8">
                    <a:lumMod val="50000"/>
                  </a:srgbClr>
                </a:solidFill>
                <a:effectLst/>
                <a:uLnTx/>
                <a:uFillTx/>
                <a:latin typeface="Arial" panose="020B0604020202020204"/>
                <a:ea typeface="+mn-ea"/>
                <a:cs typeface="+mn-cs"/>
              </a:rPr>
              <a:t>Continua</a:t>
            </a:r>
            <a:endParaRPr kumimoji="0" lang="nb-NO" sz="2000" b="0" i="0" u="none" strike="noStrike" kern="1200" cap="none" spc="0" normalizeH="0" baseline="0" noProof="0" dirty="0">
              <a:ln>
                <a:noFill/>
              </a:ln>
              <a:solidFill>
                <a:srgbClr val="0169E8">
                  <a:lumMod val="50000"/>
                </a:srgbClr>
              </a:solidFill>
              <a:effectLst/>
              <a:uLnTx/>
              <a:uFillTx/>
              <a:latin typeface="Arial" panose="020B0604020202020204"/>
              <a:ea typeface="+mn-ea"/>
              <a:cs typeface="+mn-cs"/>
            </a:endParaRPr>
          </a:p>
        </p:txBody>
      </p:sp>
      <p:sp>
        <p:nvSpPr>
          <p:cNvPr id="33" name="Rektangel 32">
            <a:extLst>
              <a:ext uri="{FF2B5EF4-FFF2-40B4-BE49-F238E27FC236}">
                <a16:creationId xmlns:a16="http://schemas.microsoft.com/office/drawing/2014/main" id="{D33B2893-93CB-4609-B67E-FD80430FA915}"/>
              </a:ext>
            </a:extLst>
          </p:cNvPr>
          <p:cNvSpPr/>
          <p:nvPr/>
        </p:nvSpPr>
        <p:spPr>
          <a:xfrm>
            <a:off x="704850" y="678642"/>
            <a:ext cx="23080981" cy="13614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800" b="0" i="0" u="none" strike="noStrike" kern="1200" cap="none" spc="0" normalizeH="0" baseline="0" noProof="0" dirty="0">
                <a:ln>
                  <a:noFill/>
                </a:ln>
                <a:solidFill>
                  <a:prstClr val="white"/>
                </a:solidFill>
                <a:effectLst/>
                <a:uLnTx/>
                <a:uFillTx/>
                <a:latin typeface="Arial" panose="020B0604020202020204"/>
                <a:ea typeface="+mn-ea"/>
                <a:cs typeface="+mn-cs"/>
              </a:rPr>
              <a:t>Delta/involvere</a:t>
            </a:r>
          </a:p>
        </p:txBody>
      </p:sp>
      <p:pic>
        <p:nvPicPr>
          <p:cNvPr id="41" name="Hvit_logo">
            <a:extLst>
              <a:ext uri="{FF2B5EF4-FFF2-40B4-BE49-F238E27FC236}">
                <a16:creationId xmlns:a16="http://schemas.microsoft.com/office/drawing/2014/main" id="{56DE0526-6A94-42FF-86EF-4DF37C45A8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916" y="6049822"/>
            <a:ext cx="1180697" cy="808178"/>
          </a:xfrm>
          <a:prstGeom prst="rect">
            <a:avLst/>
          </a:prstGeom>
        </p:spPr>
      </p:pic>
      <p:pic>
        <p:nvPicPr>
          <p:cNvPr id="42" name="Bilde 41">
            <a:extLst>
              <a:ext uri="{FF2B5EF4-FFF2-40B4-BE49-F238E27FC236}">
                <a16:creationId xmlns:a16="http://schemas.microsoft.com/office/drawing/2014/main" id="{5A60BC8B-0EB6-4423-8586-30E106E76F8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115907" y="6126569"/>
            <a:ext cx="259032" cy="752799"/>
          </a:xfrm>
          <a:prstGeom prst="rect">
            <a:avLst/>
          </a:prstGeom>
        </p:spPr>
      </p:pic>
      <p:pic>
        <p:nvPicPr>
          <p:cNvPr id="43" name="Bilde 42">
            <a:extLst>
              <a:ext uri="{FF2B5EF4-FFF2-40B4-BE49-F238E27FC236}">
                <a16:creationId xmlns:a16="http://schemas.microsoft.com/office/drawing/2014/main" id="{B6096196-E1EA-4D5F-BF12-63811E4F25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657663" y="6061232"/>
            <a:ext cx="1232027" cy="796768"/>
          </a:xfrm>
          <a:prstGeom prst="rect">
            <a:avLst/>
          </a:prstGeom>
        </p:spPr>
      </p:pic>
      <p:pic>
        <p:nvPicPr>
          <p:cNvPr id="47" name="Bilde 46">
            <a:extLst>
              <a:ext uri="{FF2B5EF4-FFF2-40B4-BE49-F238E27FC236}">
                <a16:creationId xmlns:a16="http://schemas.microsoft.com/office/drawing/2014/main" id="{B0B613CD-9084-4FDB-8587-2E41A32255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8940" y="4800901"/>
            <a:ext cx="1037622" cy="1037622"/>
          </a:xfrm>
          <a:prstGeom prst="rect">
            <a:avLst/>
          </a:prstGeom>
          <a:ln w="25400">
            <a:solidFill>
              <a:schemeClr val="accent3"/>
            </a:solidFill>
          </a:ln>
        </p:spPr>
      </p:pic>
      <p:pic>
        <p:nvPicPr>
          <p:cNvPr id="40" name="Bilde 39">
            <a:extLst>
              <a:ext uri="{FF2B5EF4-FFF2-40B4-BE49-F238E27FC236}">
                <a16:creationId xmlns:a16="http://schemas.microsoft.com/office/drawing/2014/main" id="{0163E699-C497-4E96-A916-0C7902A893A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361085" y="5742311"/>
            <a:ext cx="2167470" cy="794789"/>
          </a:xfrm>
          <a:prstGeom prst="rect">
            <a:avLst/>
          </a:prstGeom>
        </p:spPr>
      </p:pic>
      <p:sp>
        <p:nvSpPr>
          <p:cNvPr id="45" name="Pil: høyre 44">
            <a:extLst>
              <a:ext uri="{FF2B5EF4-FFF2-40B4-BE49-F238E27FC236}">
                <a16:creationId xmlns:a16="http://schemas.microsoft.com/office/drawing/2014/main" id="{D8043A04-62BD-45AC-97CC-B336D0DAA935}"/>
              </a:ext>
            </a:extLst>
          </p:cNvPr>
          <p:cNvSpPr/>
          <p:nvPr/>
        </p:nvSpPr>
        <p:spPr>
          <a:xfrm>
            <a:off x="-1" y="11790633"/>
            <a:ext cx="25755601" cy="1639989"/>
          </a:xfrm>
          <a:prstGeom prst="rightArrow">
            <a:avLst/>
          </a:prstGeom>
          <a:solidFill>
            <a:schemeClr val="accent6">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828709"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rPr>
              <a:t>   Faste </a:t>
            </a:r>
            <a:r>
              <a:rPr kumimoji="0" lang="nb-NO" sz="2400" b="0" i="0" u="none" strike="noStrike" kern="1200" cap="none" spc="0" normalizeH="0" baseline="0" noProof="0" dirty="0" err="1">
                <a:ln>
                  <a:noFill/>
                </a:ln>
                <a:solidFill>
                  <a:srgbClr val="002060"/>
                </a:solidFill>
                <a:effectLst/>
                <a:uLnTx/>
                <a:uFillTx/>
                <a:latin typeface="Arial" panose="020B0604020202020204"/>
                <a:ea typeface="+mn-ea"/>
                <a:cs typeface="+mn-cs"/>
              </a:rPr>
              <a:t>communities</a:t>
            </a:r>
            <a:endPar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46" name="Pil: høyre 45">
            <a:extLst>
              <a:ext uri="{FF2B5EF4-FFF2-40B4-BE49-F238E27FC236}">
                <a16:creationId xmlns:a16="http://schemas.microsoft.com/office/drawing/2014/main" id="{B12523BC-F3EA-47F9-B371-3CAC81734E75}"/>
              </a:ext>
            </a:extLst>
          </p:cNvPr>
          <p:cNvSpPr/>
          <p:nvPr/>
        </p:nvSpPr>
        <p:spPr>
          <a:xfrm>
            <a:off x="-502278" y="8893229"/>
            <a:ext cx="4025856" cy="1361417"/>
          </a:xfrm>
          <a:prstGeom prst="rightArrow">
            <a:avLst/>
          </a:prstGeom>
          <a:solidFill>
            <a:schemeClr val="accent6">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2060"/>
                </a:solidFill>
                <a:effectLst/>
                <a:uLnTx/>
                <a:uFillTx/>
                <a:latin typeface="Arial" panose="020B0604020202020204"/>
                <a:ea typeface="+mn-ea"/>
                <a:cs typeface="+mn-cs"/>
              </a:rPr>
              <a:t>Prosjektbaserte arbeidsgrupper</a:t>
            </a:r>
          </a:p>
        </p:txBody>
      </p:sp>
      <p:sp>
        <p:nvSpPr>
          <p:cNvPr id="48" name="Rektangel 47">
            <a:extLst>
              <a:ext uri="{FF2B5EF4-FFF2-40B4-BE49-F238E27FC236}">
                <a16:creationId xmlns:a16="http://schemas.microsoft.com/office/drawing/2014/main" id="{0D5C96D9-B162-4AA5-ADE5-102DA4518F8B}"/>
              </a:ext>
            </a:extLst>
          </p:cNvPr>
          <p:cNvSpPr/>
          <p:nvPr/>
        </p:nvSpPr>
        <p:spPr>
          <a:xfrm>
            <a:off x="8304458" y="2552744"/>
            <a:ext cx="7296698" cy="853929"/>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600" b="0" i="0" u="none" strike="noStrike" kern="1200" cap="none" spc="0" normalizeH="0" baseline="0" noProof="0" dirty="0">
                <a:ln>
                  <a:noFill/>
                </a:ln>
                <a:solidFill>
                  <a:srgbClr val="002060"/>
                </a:solidFill>
                <a:effectLst/>
                <a:uLnTx/>
                <a:uFillTx/>
                <a:latin typeface="Arial" panose="020B0604020202020204"/>
                <a:ea typeface="+mn-ea"/>
                <a:cs typeface="+mn-cs"/>
              </a:rPr>
              <a:t>       Internasjonalt standardiseringsarbeid</a:t>
            </a:r>
          </a:p>
        </p:txBody>
      </p:sp>
      <p:pic>
        <p:nvPicPr>
          <p:cNvPr id="49" name="Picture 3">
            <a:extLst>
              <a:ext uri="{FF2B5EF4-FFF2-40B4-BE49-F238E27FC236}">
                <a16:creationId xmlns:a16="http://schemas.microsoft.com/office/drawing/2014/main" id="{6985D2C2-FC71-4F71-B926-DF51057A268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62908" y="2556551"/>
            <a:ext cx="1176916" cy="119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ktangel 28">
            <a:extLst>
              <a:ext uri="{FF2B5EF4-FFF2-40B4-BE49-F238E27FC236}">
                <a16:creationId xmlns:a16="http://schemas.microsoft.com/office/drawing/2014/main" id="{ED782C34-CA15-4DDB-BAE0-D82FA2DE0A55}"/>
              </a:ext>
            </a:extLst>
          </p:cNvPr>
          <p:cNvSpPr/>
          <p:nvPr/>
        </p:nvSpPr>
        <p:spPr>
          <a:xfrm>
            <a:off x="17091320" y="4728782"/>
            <a:ext cx="5474763" cy="5355182"/>
          </a:xfrm>
          <a:prstGeom prst="rect">
            <a:avLst/>
          </a:prstGeom>
          <a:solidFill>
            <a:schemeClr val="bg1">
              <a:lumMod val="95000"/>
            </a:schemeClr>
          </a:solidFill>
          <a:ln>
            <a:noFill/>
          </a:ln>
          <a:effectLst>
            <a:glow rad="63500">
              <a:schemeClr val="accent1">
                <a:satMod val="175000"/>
                <a:alpha val="40000"/>
              </a:schemeClr>
            </a:glow>
            <a:outerShdw blurRad="215900" dist="38100" dir="3840000" algn="tl"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1828709" rtl="0" eaLnBrk="1" fontAlgn="auto" latinLnBrk="0" hangingPunct="1">
              <a:lnSpc>
                <a:spcPct val="100000"/>
              </a:lnSpc>
              <a:spcBef>
                <a:spcPts val="500"/>
              </a:spcBef>
              <a:spcAft>
                <a:spcPts val="0"/>
              </a:spcAft>
              <a:buClr>
                <a:srgbClr val="0169E8"/>
              </a:buClr>
              <a:buSzTx/>
              <a:buFontTx/>
              <a:buNone/>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DELTAKELSE</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Standard Norge</a:t>
            </a:r>
            <a:endParaRPr kumimoji="0" lang="nb-NO" sz="20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Direktoratet for e-helse</a:t>
            </a:r>
            <a:endParaRPr kumimoji="0" lang="nb-NO" sz="2000" b="0" i="0" u="none" strike="noStrike" kern="1200" cap="none" spc="0" normalizeH="0" baseline="0" noProof="0" dirty="0">
              <a:ln>
                <a:noFill/>
              </a:ln>
              <a:solidFill>
                <a:srgbClr val="0070C0"/>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Norsk Helsenett </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Helsedirektoratet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Legemiddelverket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Folkehelseinstituttet</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NORMEN</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Nasjonalt senter for e-helseforskning</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err="1">
                <a:ln>
                  <a:noFill/>
                </a:ln>
                <a:solidFill>
                  <a:srgbClr val="281C2C"/>
                </a:solidFill>
                <a:effectLst/>
                <a:uLnTx/>
                <a:uFillTx/>
                <a:latin typeface="Arial" panose="020B0604020202020204"/>
                <a:ea typeface="+mn-ea"/>
                <a:cs typeface="+mn-cs"/>
              </a:rPr>
              <a:t>RHF’ene</a:t>
            </a:r>
            <a:endPar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endParaRP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KS / kommuner</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Leverandørene</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Interesseorganisasjoner</a:t>
            </a:r>
          </a:p>
          <a:p>
            <a:pPr marL="540000" marR="0" lvl="0" indent="-540000" algn="l" defTabSz="1828709" rtl="0" eaLnBrk="1" fontAlgn="auto" latinLnBrk="0" hangingPunct="1">
              <a:lnSpc>
                <a:spcPct val="100000"/>
              </a:lnSpc>
              <a:spcBef>
                <a:spcPts val="500"/>
              </a:spcBef>
              <a:spcAft>
                <a:spcPts val="0"/>
              </a:spcAft>
              <a:buClr>
                <a:srgbClr val="0169E8"/>
              </a:buClr>
              <a:buSzTx/>
              <a:buFont typeface="Wingdings 2" panose="05020102010507070707" pitchFamily="18" charset="2"/>
              <a:buChar char=""/>
              <a:tabLst/>
              <a:defRPr/>
            </a:pPr>
            <a:r>
              <a:rPr kumimoji="0" lang="nb-NO" sz="2000" b="0" i="0" u="none" strike="noStrike" kern="1200" cap="none" spc="0" normalizeH="0" baseline="0" noProof="0" dirty="0">
                <a:ln>
                  <a:noFill/>
                </a:ln>
                <a:solidFill>
                  <a:srgbClr val="281C2C"/>
                </a:solidFill>
                <a:effectLst/>
                <a:uLnTx/>
                <a:uFillTx/>
                <a:latin typeface="Arial" panose="020B0604020202020204"/>
                <a:ea typeface="+mn-ea"/>
                <a:cs typeface="+mn-cs"/>
              </a:rPr>
              <a:t>Andre standardiseringsorganisasjoner</a:t>
            </a:r>
          </a:p>
        </p:txBody>
      </p:sp>
      <p:sp>
        <p:nvSpPr>
          <p:cNvPr id="71" name="Rektangel 70">
            <a:extLst>
              <a:ext uri="{FF2B5EF4-FFF2-40B4-BE49-F238E27FC236}">
                <a16:creationId xmlns:a16="http://schemas.microsoft.com/office/drawing/2014/main" id="{BB26B706-03A6-446C-A511-CBAE39402362}"/>
              </a:ext>
            </a:extLst>
          </p:cNvPr>
          <p:cNvSpPr/>
          <p:nvPr/>
        </p:nvSpPr>
        <p:spPr>
          <a:xfrm>
            <a:off x="9139823" y="3411506"/>
            <a:ext cx="6461329" cy="349697"/>
          </a:xfrm>
          <a:prstGeom prst="rect">
            <a:avLst/>
          </a:prstGeom>
          <a:solidFill>
            <a:srgbClr val="007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2060"/>
                </a:solidFill>
                <a:effectLst/>
                <a:uLnTx/>
                <a:uFillTx/>
                <a:latin typeface="Arial" panose="020B0604020202020204"/>
                <a:ea typeface="+mn-ea"/>
                <a:cs typeface="+mn-cs"/>
              </a:rPr>
              <a:t>ISO/TC215                CEN/TC251</a:t>
            </a:r>
          </a:p>
        </p:txBody>
      </p:sp>
      <p:pic>
        <p:nvPicPr>
          <p:cNvPr id="30" name="Bilde 29">
            <a:extLst>
              <a:ext uri="{FF2B5EF4-FFF2-40B4-BE49-F238E27FC236}">
                <a16:creationId xmlns:a16="http://schemas.microsoft.com/office/drawing/2014/main" id="{45023D76-A0A4-4CF5-91F0-B22B8758218C}"/>
              </a:ext>
            </a:extLst>
          </p:cNvPr>
          <p:cNvPicPr/>
          <p:nvPr/>
        </p:nvPicPr>
        <p:blipFill rotWithShape="1">
          <a:blip r:embed="rId10" cstate="print">
            <a:extLst>
              <a:ext uri="{28A0092B-C50C-407E-A947-70E740481C1C}">
                <a14:useLocalDpi xmlns:a14="http://schemas.microsoft.com/office/drawing/2010/main" val="0"/>
              </a:ext>
            </a:extLst>
          </a:blip>
          <a:srcRect l="4" r="4"/>
          <a:stretch/>
        </p:blipFill>
        <p:spPr>
          <a:xfrm>
            <a:off x="9726993" y="8167395"/>
            <a:ext cx="895453" cy="418502"/>
          </a:xfrm>
          <a:prstGeom prst="rect">
            <a:avLst/>
          </a:prstGeom>
        </p:spPr>
      </p:pic>
      <p:pic>
        <p:nvPicPr>
          <p:cNvPr id="28" name="Bilde 27">
            <a:extLst>
              <a:ext uri="{FF2B5EF4-FFF2-40B4-BE49-F238E27FC236}">
                <a16:creationId xmlns:a16="http://schemas.microsoft.com/office/drawing/2014/main" id="{0B6A3E3A-1E21-4D72-BC6C-4D1C51607498}"/>
              </a:ext>
            </a:extLst>
          </p:cNvPr>
          <p:cNvPicPr>
            <a:picLocks noChangeAspect="1"/>
          </p:cNvPicPr>
          <p:nvPr/>
        </p:nvPicPr>
        <p:blipFill>
          <a:blip r:embed="rId3"/>
          <a:stretch>
            <a:fillRect/>
          </a:stretch>
        </p:blipFill>
        <p:spPr>
          <a:xfrm>
            <a:off x="12078548" y="8237605"/>
            <a:ext cx="3736349" cy="2051929"/>
          </a:xfrm>
          <a:prstGeom prst="rect">
            <a:avLst/>
          </a:prstGeom>
        </p:spPr>
      </p:pic>
      <p:pic>
        <p:nvPicPr>
          <p:cNvPr id="31" name="Bilde 30">
            <a:extLst>
              <a:ext uri="{FF2B5EF4-FFF2-40B4-BE49-F238E27FC236}">
                <a16:creationId xmlns:a16="http://schemas.microsoft.com/office/drawing/2014/main" id="{2A914158-80AB-44C8-B8A0-D09B09BF96F6}"/>
              </a:ext>
            </a:extLst>
          </p:cNvPr>
          <p:cNvPicPr/>
          <p:nvPr/>
        </p:nvPicPr>
        <p:blipFill rotWithShape="1">
          <a:blip r:embed="rId10" cstate="print">
            <a:extLst>
              <a:ext uri="{28A0092B-C50C-407E-A947-70E740481C1C}">
                <a14:useLocalDpi xmlns:a14="http://schemas.microsoft.com/office/drawing/2010/main" val="0"/>
              </a:ext>
            </a:extLst>
          </a:blip>
          <a:srcRect l="4" r="4"/>
          <a:stretch/>
        </p:blipFill>
        <p:spPr>
          <a:xfrm>
            <a:off x="13350684" y="9133311"/>
            <a:ext cx="895453" cy="418502"/>
          </a:xfrm>
          <a:prstGeom prst="rect">
            <a:avLst/>
          </a:prstGeom>
        </p:spPr>
      </p:pic>
      <p:pic>
        <p:nvPicPr>
          <p:cNvPr id="34" name="Bilde 33">
            <a:extLst>
              <a:ext uri="{FF2B5EF4-FFF2-40B4-BE49-F238E27FC236}">
                <a16:creationId xmlns:a16="http://schemas.microsoft.com/office/drawing/2014/main" id="{59DFBA78-7A05-4D4C-95D1-4E883D04C520}"/>
              </a:ext>
            </a:extLst>
          </p:cNvPr>
          <p:cNvPicPr>
            <a:picLocks noChangeAspect="1"/>
          </p:cNvPicPr>
          <p:nvPr/>
        </p:nvPicPr>
        <p:blipFill>
          <a:blip r:embed="rId3"/>
          <a:stretch>
            <a:fillRect/>
          </a:stretch>
        </p:blipFill>
        <p:spPr>
          <a:xfrm>
            <a:off x="9125726" y="9521108"/>
            <a:ext cx="3736349" cy="2051929"/>
          </a:xfrm>
          <a:prstGeom prst="rect">
            <a:avLst/>
          </a:prstGeom>
        </p:spPr>
      </p:pic>
      <p:pic>
        <p:nvPicPr>
          <p:cNvPr id="35" name="Bilde 34">
            <a:extLst>
              <a:ext uri="{FF2B5EF4-FFF2-40B4-BE49-F238E27FC236}">
                <a16:creationId xmlns:a16="http://schemas.microsoft.com/office/drawing/2014/main" id="{FD00104F-5545-40F5-B65D-549B24CF09CE}"/>
              </a:ext>
            </a:extLst>
          </p:cNvPr>
          <p:cNvPicPr/>
          <p:nvPr/>
        </p:nvPicPr>
        <p:blipFill rotWithShape="1">
          <a:blip r:embed="rId10" cstate="print">
            <a:extLst>
              <a:ext uri="{28A0092B-C50C-407E-A947-70E740481C1C}">
                <a14:useLocalDpi xmlns:a14="http://schemas.microsoft.com/office/drawing/2010/main" val="0"/>
              </a:ext>
            </a:extLst>
          </a:blip>
          <a:srcRect l="4" r="4"/>
          <a:stretch/>
        </p:blipFill>
        <p:spPr>
          <a:xfrm>
            <a:off x="10397862" y="10416814"/>
            <a:ext cx="895453" cy="418502"/>
          </a:xfrm>
          <a:prstGeom prst="rect">
            <a:avLst/>
          </a:prstGeom>
        </p:spPr>
      </p:pic>
      <p:pic>
        <p:nvPicPr>
          <p:cNvPr id="36" name="Bilde 35">
            <a:extLst>
              <a:ext uri="{FF2B5EF4-FFF2-40B4-BE49-F238E27FC236}">
                <a16:creationId xmlns:a16="http://schemas.microsoft.com/office/drawing/2014/main" id="{403F40E5-130D-4338-B018-7437A5A48A1A}"/>
              </a:ext>
            </a:extLst>
          </p:cNvPr>
          <p:cNvPicPr>
            <a:picLocks noChangeAspect="1"/>
          </p:cNvPicPr>
          <p:nvPr/>
        </p:nvPicPr>
        <p:blipFill>
          <a:blip r:embed="rId11"/>
          <a:stretch>
            <a:fillRect/>
          </a:stretch>
        </p:blipFill>
        <p:spPr>
          <a:xfrm>
            <a:off x="1040678" y="2979708"/>
            <a:ext cx="4830307" cy="4495142"/>
          </a:xfrm>
          <a:prstGeom prst="rect">
            <a:avLst/>
          </a:prstGeom>
        </p:spPr>
      </p:pic>
    </p:spTree>
    <p:extLst>
      <p:ext uri="{BB962C8B-B14F-4D97-AF65-F5344CB8AC3E}">
        <p14:creationId xmlns:p14="http://schemas.microsoft.com/office/powerpoint/2010/main" val="4063488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34ADA9-BEBC-43C7-BDCF-F54517161B52}"/>
              </a:ext>
            </a:extLst>
          </p:cNvPr>
          <p:cNvSpPr>
            <a:spLocks noGrp="1"/>
          </p:cNvSpPr>
          <p:nvPr>
            <p:ph type="title"/>
          </p:nvPr>
        </p:nvSpPr>
        <p:spPr/>
        <p:txBody>
          <a:bodyPr/>
          <a:lstStyle/>
          <a:p>
            <a:r>
              <a:rPr lang="nb-NO" dirty="0"/>
              <a:t>Veien videre</a:t>
            </a:r>
          </a:p>
        </p:txBody>
      </p:sp>
      <p:sp>
        <p:nvSpPr>
          <p:cNvPr id="3" name="Plassholder for innhold 2">
            <a:extLst>
              <a:ext uri="{FF2B5EF4-FFF2-40B4-BE49-F238E27FC236}">
                <a16:creationId xmlns:a16="http://schemas.microsoft.com/office/drawing/2014/main" id="{8BF4E632-8C66-4D0C-992A-953CC0ABC8BE}"/>
              </a:ext>
            </a:extLst>
          </p:cNvPr>
          <p:cNvSpPr>
            <a:spLocks noGrp="1"/>
          </p:cNvSpPr>
          <p:nvPr>
            <p:ph idx="1"/>
          </p:nvPr>
        </p:nvSpPr>
        <p:spPr/>
        <p:txBody>
          <a:bodyPr/>
          <a:lstStyle/>
          <a:p>
            <a:r>
              <a:rPr lang="nb-NO" dirty="0"/>
              <a:t>Avklare samarbeid med standardiseringsorganisasjoner</a:t>
            </a:r>
          </a:p>
          <a:p>
            <a:r>
              <a:rPr lang="nb-NO" dirty="0"/>
              <a:t>Invitasjon til deltakelse</a:t>
            </a:r>
          </a:p>
        </p:txBody>
      </p:sp>
      <p:sp>
        <p:nvSpPr>
          <p:cNvPr id="4" name="Plassholder for lysbildenummer 3">
            <a:extLst>
              <a:ext uri="{FF2B5EF4-FFF2-40B4-BE49-F238E27FC236}">
                <a16:creationId xmlns:a16="http://schemas.microsoft.com/office/drawing/2014/main" id="{035A6480-05C8-47AD-B0B0-82C34C502AEA}"/>
              </a:ext>
            </a:extLst>
          </p:cNvPr>
          <p:cNvSpPr>
            <a:spLocks noGrp="1"/>
          </p:cNvSpPr>
          <p:nvPr>
            <p:ph type="sldNum" sz="quarter" idx="16"/>
          </p:nvPr>
        </p:nvSpPr>
        <p:spPr/>
        <p:txBody>
          <a:bodyPr/>
          <a:lstStyle/>
          <a:p>
            <a:r>
              <a:rPr lang="nb-NO"/>
              <a:t> Side </a:t>
            </a:r>
            <a:fld id="{5751DFAA-887F-4071-8EAD-E8CA316FCF06}" type="slidenum">
              <a:rPr lang="nb-NO" smtClean="0"/>
              <a:pPr/>
              <a:t>58</a:t>
            </a:fld>
            <a:endParaRPr lang="nb-NO" dirty="0"/>
          </a:p>
        </p:txBody>
      </p:sp>
    </p:spTree>
    <p:extLst>
      <p:ext uri="{BB962C8B-B14F-4D97-AF65-F5344CB8AC3E}">
        <p14:creationId xmlns:p14="http://schemas.microsoft.com/office/powerpoint/2010/main" val="5924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F0CB8E-AB74-4CE8-9347-D9DF906AC460}"/>
              </a:ext>
            </a:extLst>
          </p:cNvPr>
          <p:cNvSpPr>
            <a:spLocks noGrp="1"/>
          </p:cNvSpPr>
          <p:nvPr>
            <p:ph type="ctrTitle"/>
          </p:nvPr>
        </p:nvSpPr>
        <p:spPr/>
        <p:txBody>
          <a:bodyPr>
            <a:normAutofit/>
          </a:bodyPr>
          <a:lstStyle/>
          <a:p>
            <a:r>
              <a:rPr lang="nb-NO" dirty="0"/>
              <a:t>Sak 13/19 Felles Grunnmur</a:t>
            </a:r>
          </a:p>
        </p:txBody>
      </p:sp>
      <p:sp>
        <p:nvSpPr>
          <p:cNvPr id="3" name="Undertittel 2">
            <a:extLst>
              <a:ext uri="{FF2B5EF4-FFF2-40B4-BE49-F238E27FC236}">
                <a16:creationId xmlns:a16="http://schemas.microsoft.com/office/drawing/2014/main" id="{B406F85C-1624-4CA6-B23C-FB7F65755B16}"/>
              </a:ext>
            </a:extLst>
          </p:cNvPr>
          <p:cNvSpPr>
            <a:spLocks noGrp="1"/>
          </p:cNvSpPr>
          <p:nvPr>
            <p:ph type="subTitle" idx="1"/>
          </p:nvPr>
        </p:nvSpPr>
        <p:spPr/>
        <p:txBody>
          <a:bodyPr/>
          <a:lstStyle/>
          <a:p>
            <a:endParaRPr lang="nb-NO"/>
          </a:p>
        </p:txBody>
      </p:sp>
      <p:sp>
        <p:nvSpPr>
          <p:cNvPr id="4" name="Plassholder for SmartArt 3">
            <a:extLst>
              <a:ext uri="{FF2B5EF4-FFF2-40B4-BE49-F238E27FC236}">
                <a16:creationId xmlns:a16="http://schemas.microsoft.com/office/drawing/2014/main" id="{D54C47BE-D299-485F-B35A-8E2E73025A7C}"/>
              </a:ext>
            </a:extLst>
          </p:cNvPr>
          <p:cNvSpPr>
            <a:spLocks noGrp="1"/>
          </p:cNvSpPr>
          <p:nvPr>
            <p:ph type="dgm" sz="quarter" idx="10"/>
          </p:nvPr>
        </p:nvSpPr>
        <p:spPr/>
      </p:sp>
    </p:spTree>
    <p:extLst>
      <p:ext uri="{BB962C8B-B14F-4D97-AF65-F5344CB8AC3E}">
        <p14:creationId xmlns:p14="http://schemas.microsoft.com/office/powerpoint/2010/main" val="100813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F0CB8E-AB74-4CE8-9347-D9DF906AC460}"/>
              </a:ext>
            </a:extLst>
          </p:cNvPr>
          <p:cNvSpPr>
            <a:spLocks noGrp="1"/>
          </p:cNvSpPr>
          <p:nvPr>
            <p:ph type="ctrTitle"/>
          </p:nvPr>
        </p:nvSpPr>
        <p:spPr/>
        <p:txBody>
          <a:bodyPr>
            <a:normAutofit fontScale="90000"/>
          </a:bodyPr>
          <a:lstStyle/>
          <a:p>
            <a:r>
              <a:rPr lang="nb-NO" dirty="0"/>
              <a:t>Sak 9/19 Status nasjonal plan for innføring</a:t>
            </a:r>
            <a:br>
              <a:rPr lang="nb-NO" dirty="0"/>
            </a:br>
            <a:r>
              <a:rPr lang="nb-NO" dirty="0"/>
              <a:t>av Helsefaglig dialog</a:t>
            </a:r>
          </a:p>
        </p:txBody>
      </p:sp>
      <p:sp>
        <p:nvSpPr>
          <p:cNvPr id="3" name="Undertittel 2">
            <a:extLst>
              <a:ext uri="{FF2B5EF4-FFF2-40B4-BE49-F238E27FC236}">
                <a16:creationId xmlns:a16="http://schemas.microsoft.com/office/drawing/2014/main" id="{B406F85C-1624-4CA6-B23C-FB7F65755B16}"/>
              </a:ext>
            </a:extLst>
          </p:cNvPr>
          <p:cNvSpPr>
            <a:spLocks noGrp="1"/>
          </p:cNvSpPr>
          <p:nvPr>
            <p:ph type="subTitle" idx="1"/>
          </p:nvPr>
        </p:nvSpPr>
        <p:spPr/>
        <p:txBody>
          <a:bodyPr/>
          <a:lstStyle/>
          <a:p>
            <a:endParaRPr lang="nb-NO"/>
          </a:p>
        </p:txBody>
      </p:sp>
      <p:sp>
        <p:nvSpPr>
          <p:cNvPr id="4" name="Plassholder for SmartArt 3">
            <a:extLst>
              <a:ext uri="{FF2B5EF4-FFF2-40B4-BE49-F238E27FC236}">
                <a16:creationId xmlns:a16="http://schemas.microsoft.com/office/drawing/2014/main" id="{D54C47BE-D299-485F-B35A-8E2E73025A7C}"/>
              </a:ext>
            </a:extLst>
          </p:cNvPr>
          <p:cNvSpPr>
            <a:spLocks noGrp="1"/>
          </p:cNvSpPr>
          <p:nvPr>
            <p:ph type="dgm" sz="quarter" idx="10"/>
          </p:nvPr>
        </p:nvSpPr>
        <p:spPr/>
      </p:sp>
    </p:spTree>
    <p:extLst>
      <p:ext uri="{BB962C8B-B14F-4D97-AF65-F5344CB8AC3E}">
        <p14:creationId xmlns:p14="http://schemas.microsoft.com/office/powerpoint/2010/main" val="8740957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2D1AE-89C5-412E-95F8-E07F30E1F188}"/>
              </a:ext>
            </a:extLst>
          </p:cNvPr>
          <p:cNvSpPr>
            <a:spLocks noGrp="1"/>
          </p:cNvSpPr>
          <p:nvPr>
            <p:ph type="title"/>
          </p:nvPr>
        </p:nvSpPr>
        <p:spPr/>
        <p:txBody>
          <a:bodyPr/>
          <a:lstStyle/>
          <a:p>
            <a:r>
              <a:rPr lang="nb-NO" dirty="0"/>
              <a:t>Forslag til vedtak</a:t>
            </a:r>
          </a:p>
        </p:txBody>
      </p:sp>
      <p:sp>
        <p:nvSpPr>
          <p:cNvPr id="3" name="Plassholder for innhold 2">
            <a:extLst>
              <a:ext uri="{FF2B5EF4-FFF2-40B4-BE49-F238E27FC236}">
                <a16:creationId xmlns:a16="http://schemas.microsoft.com/office/drawing/2014/main" id="{170356A0-9E84-496F-B941-79380CE7BA43}"/>
              </a:ext>
            </a:extLst>
          </p:cNvPr>
          <p:cNvSpPr>
            <a:spLocks noGrp="1"/>
          </p:cNvSpPr>
          <p:nvPr>
            <p:ph idx="1"/>
          </p:nvPr>
        </p:nvSpPr>
        <p:spPr/>
        <p:txBody>
          <a:bodyPr/>
          <a:lstStyle/>
          <a:p>
            <a:pPr marL="0" indent="0" algn="ctr">
              <a:buNone/>
            </a:pPr>
            <a:endParaRPr lang="nb-NO" dirty="0"/>
          </a:p>
          <a:p>
            <a:pPr marL="0" indent="0" algn="ctr">
              <a:buNone/>
            </a:pPr>
            <a:endParaRPr lang="nb-NO" dirty="0"/>
          </a:p>
          <a:p>
            <a:pPr marL="0" indent="0" algn="ctr">
              <a:buNone/>
            </a:pPr>
            <a:endParaRPr lang="nb-NO" dirty="0"/>
          </a:p>
          <a:p>
            <a:pPr marL="0" indent="0" algn="ctr">
              <a:buNone/>
            </a:pPr>
            <a:endParaRPr lang="nb-NO" dirty="0"/>
          </a:p>
          <a:p>
            <a:pPr marL="0" indent="0" algn="ctr">
              <a:buNone/>
            </a:pPr>
            <a:r>
              <a:rPr lang="nb-NO" dirty="0" err="1"/>
              <a:t>Produktstyret</a:t>
            </a:r>
            <a:r>
              <a:rPr lang="nb-NO" dirty="0"/>
              <a:t> tar saken til orientering og ber Direktoratet for </a:t>
            </a:r>
            <a:r>
              <a:rPr lang="nb-NO" dirty="0" err="1"/>
              <a:t>e-helse</a:t>
            </a:r>
            <a:r>
              <a:rPr lang="nb-NO" dirty="0"/>
              <a:t> </a:t>
            </a:r>
            <a:br>
              <a:rPr lang="nb-NO" dirty="0"/>
            </a:br>
            <a:r>
              <a:rPr lang="nb-NO" dirty="0"/>
              <a:t>ta med innspill fremkommet i møte i det videre arbeidet. </a:t>
            </a:r>
          </a:p>
        </p:txBody>
      </p:sp>
      <p:sp>
        <p:nvSpPr>
          <p:cNvPr id="4" name="Plassholder for lysbildenummer 3">
            <a:extLst>
              <a:ext uri="{FF2B5EF4-FFF2-40B4-BE49-F238E27FC236}">
                <a16:creationId xmlns:a16="http://schemas.microsoft.com/office/drawing/2014/main" id="{DE4E0415-C0F4-4750-A6D0-BADAA4225447}"/>
              </a:ext>
            </a:extLst>
          </p:cNvPr>
          <p:cNvSpPr>
            <a:spLocks noGrp="1"/>
          </p:cNvSpPr>
          <p:nvPr>
            <p:ph type="sldNum" sz="quarter" idx="16"/>
          </p:nvPr>
        </p:nvSpPr>
        <p:spPr/>
        <p:txBody>
          <a:bodyPr/>
          <a:lstStyle/>
          <a:p>
            <a:r>
              <a:rPr lang="nb-NO"/>
              <a:t> Side </a:t>
            </a:r>
            <a:fld id="{5751DFAA-887F-4071-8EAD-E8CA316FCF06}" type="slidenum">
              <a:rPr lang="nb-NO" smtClean="0"/>
              <a:pPr/>
              <a:t>60</a:t>
            </a:fld>
            <a:endParaRPr lang="nb-NO" dirty="0"/>
          </a:p>
        </p:txBody>
      </p:sp>
    </p:spTree>
    <p:extLst>
      <p:ext uri="{BB962C8B-B14F-4D97-AF65-F5344CB8AC3E}">
        <p14:creationId xmlns:p14="http://schemas.microsoft.com/office/powerpoint/2010/main" val="2768467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e 20">
            <a:extLst>
              <a:ext uri="{FF2B5EF4-FFF2-40B4-BE49-F238E27FC236}">
                <a16:creationId xmlns:a16="http://schemas.microsoft.com/office/drawing/2014/main" id="{C62FC13E-237E-46D6-B230-BDE5DBB07238}"/>
              </a:ext>
            </a:extLst>
          </p:cNvPr>
          <p:cNvGrpSpPr/>
          <p:nvPr/>
        </p:nvGrpSpPr>
        <p:grpSpPr>
          <a:xfrm>
            <a:off x="5601495" y="7943012"/>
            <a:ext cx="1921524" cy="1709363"/>
            <a:chOff x="9857860" y="3298458"/>
            <a:chExt cx="2585269" cy="2630470"/>
          </a:xfrm>
        </p:grpSpPr>
        <p:sp>
          <p:nvSpPr>
            <p:cNvPr id="20" name="Rektangel 19">
              <a:extLst>
                <a:ext uri="{FF2B5EF4-FFF2-40B4-BE49-F238E27FC236}">
                  <a16:creationId xmlns:a16="http://schemas.microsoft.com/office/drawing/2014/main" id="{759213C9-ED5E-43FC-9721-FF24BAFE18F4}"/>
                </a:ext>
              </a:extLst>
            </p:cNvPr>
            <p:cNvSpPr/>
            <p:nvPr/>
          </p:nvSpPr>
          <p:spPr>
            <a:xfrm>
              <a:off x="9857860" y="3298458"/>
              <a:ext cx="2585269" cy="2630470"/>
            </a:xfrm>
            <a:prstGeom prst="rect">
              <a:avLst/>
            </a:prstGeom>
            <a:solidFill>
              <a:schemeClr val="bg1"/>
            </a:solidFill>
            <a:ln w="12700">
              <a:solidFill>
                <a:schemeClr val="bg2">
                  <a:lumMod val="90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645838"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1645838"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281C2C"/>
                </a:solidFill>
                <a:effectLst/>
                <a:uLnTx/>
                <a:uFillTx/>
                <a:latin typeface="Arial" panose="020B0604020202020204"/>
                <a:ea typeface="+mn-ea"/>
                <a:cs typeface="+mn-cs"/>
              </a:endParaRPr>
            </a:p>
            <a:p>
              <a:pPr marL="0" marR="0" lvl="0" indent="0" algn="ctr" defTabSz="1645838"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dirty="0">
                  <a:ln>
                    <a:noFill/>
                  </a:ln>
                  <a:solidFill>
                    <a:schemeClr val="bg1">
                      <a:lumMod val="65000"/>
                    </a:schemeClr>
                  </a:solidFill>
                  <a:effectLst/>
                  <a:uLnTx/>
                  <a:uFillTx/>
                  <a:latin typeface="Arial" panose="020B0604020202020204"/>
                  <a:ea typeface="+mn-ea"/>
                  <a:cs typeface="+mn-cs"/>
                </a:rPr>
                <a:t>Samhandlings-behov i sektor</a:t>
              </a:r>
            </a:p>
          </p:txBody>
        </p:sp>
        <p:pic>
          <p:nvPicPr>
            <p:cNvPr id="15" name="Grafikk 14" descr="Nettverk">
              <a:extLst>
                <a:ext uri="{FF2B5EF4-FFF2-40B4-BE49-F238E27FC236}">
                  <a16:creationId xmlns:a16="http://schemas.microsoft.com/office/drawing/2014/main" id="{F4D4EA3E-9FD6-4B16-B1AF-A064361606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19466" y="3449346"/>
              <a:ext cx="970837" cy="970838"/>
            </a:xfrm>
            <a:prstGeom prst="rect">
              <a:avLst/>
            </a:prstGeom>
          </p:spPr>
        </p:pic>
      </p:grpSp>
      <p:pic>
        <p:nvPicPr>
          <p:cNvPr id="9" name="Bilde 8">
            <a:extLst>
              <a:ext uri="{FF2B5EF4-FFF2-40B4-BE49-F238E27FC236}">
                <a16:creationId xmlns:a16="http://schemas.microsoft.com/office/drawing/2014/main" id="{8D0BAAEB-A94B-42B7-B6C4-8DB04D9C9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4852" y="7823470"/>
            <a:ext cx="3165613" cy="4455921"/>
          </a:xfrm>
          <a:prstGeom prst="rect">
            <a:avLst/>
          </a:prstGeom>
          <a:noFill/>
          <a:ln w="12700">
            <a:solidFill>
              <a:schemeClr val="bg2">
                <a:lumMod val="90000"/>
              </a:schemeClr>
            </a:solidFill>
            <a:miter lim="800000"/>
            <a:headEnd/>
            <a:tailEnd/>
          </a:ln>
          <a:effectLst>
            <a:outerShdw blurRad="50800" dist="76200" dir="2700000" algn="tl" rotWithShape="0">
              <a:prstClr val="black">
                <a:alpha val="40000"/>
              </a:prstClr>
            </a:outerShdw>
          </a:effectLst>
        </p:spPr>
      </p:pic>
      <p:sp>
        <p:nvSpPr>
          <p:cNvPr id="17" name="Rektangel 16">
            <a:extLst>
              <a:ext uri="{FF2B5EF4-FFF2-40B4-BE49-F238E27FC236}">
                <a16:creationId xmlns:a16="http://schemas.microsoft.com/office/drawing/2014/main" id="{91D39377-69C3-4C1B-B1E6-4911852BDA6A}"/>
              </a:ext>
            </a:extLst>
          </p:cNvPr>
          <p:cNvSpPr/>
          <p:nvPr/>
        </p:nvSpPr>
        <p:spPr>
          <a:xfrm>
            <a:off x="1592580" y="2913078"/>
            <a:ext cx="13117465" cy="1711238"/>
          </a:xfrm>
          <a:prstGeom prst="rect">
            <a:avLst/>
          </a:prstGeom>
        </p:spPr>
        <p:txBody>
          <a:bodyPr wrap="square">
            <a:spAutoFit/>
          </a:bodyPr>
          <a:lstStyle/>
          <a:p>
            <a:pPr marL="0" marR="0" lvl="0" indent="0" algn="l" defTabSz="1642879" rtl="0" eaLnBrk="1" fontAlgn="auto" latinLnBrk="0" hangingPunct="1">
              <a:lnSpc>
                <a:spcPct val="100000"/>
              </a:lnSpc>
              <a:spcBef>
                <a:spcPts val="0"/>
              </a:spcBef>
              <a:spcAft>
                <a:spcPts val="0"/>
              </a:spcAft>
              <a:buClrTx/>
              <a:buSzTx/>
              <a:buFontTx/>
              <a:buNone/>
              <a:tabLst/>
              <a:defRPr/>
            </a:pPr>
            <a:r>
              <a:rPr lang="nb-NO" sz="4000" b="1" dirty="0">
                <a:solidFill>
                  <a:srgbClr val="000000"/>
                </a:solidFill>
                <a:latin typeface="+mj-lt"/>
                <a:ea typeface="+mj-ea"/>
                <a:cs typeface="+mj-cs"/>
              </a:rPr>
              <a:t>Plan for utvikling av grunnmur ble ferdigstilt i desember 2018 - Publisert på ehelse.no  </a:t>
            </a:r>
          </a:p>
          <a:p>
            <a:pPr marL="0" marR="0" lvl="0" indent="0" algn="l" defTabSz="1642879" rtl="0" eaLnBrk="1" fontAlgn="auto" latinLnBrk="0" hangingPunct="1">
              <a:lnSpc>
                <a:spcPct val="100000"/>
              </a:lnSpc>
              <a:spcBef>
                <a:spcPts val="0"/>
              </a:spcBef>
              <a:spcAft>
                <a:spcPts val="0"/>
              </a:spcAft>
              <a:buClrTx/>
              <a:buSzTx/>
              <a:buFontTx/>
              <a:buNone/>
              <a:tabLst/>
              <a:defRPr/>
            </a:pPr>
            <a:endParaRPr kumimoji="0" lang="nb-NO" sz="252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2" name="Bilde 11">
            <a:extLst>
              <a:ext uri="{FF2B5EF4-FFF2-40B4-BE49-F238E27FC236}">
                <a16:creationId xmlns:a16="http://schemas.microsoft.com/office/drawing/2014/main" id="{3BD8682A-E97E-4FE8-BCCB-E75DE5E15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284" y="5818548"/>
            <a:ext cx="4068362" cy="1829354"/>
          </a:xfrm>
          <a:prstGeom prst="rect">
            <a:avLst/>
          </a:prstGeom>
          <a:noFill/>
          <a:ln w="12700">
            <a:solidFill>
              <a:schemeClr val="bg2">
                <a:lumMod val="90000"/>
              </a:schemeClr>
            </a:solidFill>
          </a:ln>
          <a:effectLst>
            <a:outerShdw blurRad="50800" dist="76200" dir="2700000" algn="tl" rotWithShape="0">
              <a:prstClr val="black">
                <a:alpha val="40000"/>
              </a:prstClr>
            </a:outerShdw>
          </a:effectLst>
        </p:spPr>
      </p:pic>
      <p:grpSp>
        <p:nvGrpSpPr>
          <p:cNvPr id="4" name="Gruppe 3">
            <a:extLst>
              <a:ext uri="{FF2B5EF4-FFF2-40B4-BE49-F238E27FC236}">
                <a16:creationId xmlns:a16="http://schemas.microsoft.com/office/drawing/2014/main" id="{8425A9D8-8DD0-4DBA-ABC0-A9C19834F22E}"/>
              </a:ext>
            </a:extLst>
          </p:cNvPr>
          <p:cNvGrpSpPr/>
          <p:nvPr/>
        </p:nvGrpSpPr>
        <p:grpSpPr>
          <a:xfrm>
            <a:off x="4987942" y="9251960"/>
            <a:ext cx="3982262" cy="3027431"/>
            <a:chOff x="19277832" y="-785523"/>
            <a:chExt cx="4384421" cy="5037378"/>
          </a:xfrm>
        </p:grpSpPr>
        <p:pic>
          <p:nvPicPr>
            <p:cNvPr id="14" name="Picture 2" descr="http://static1.squarespace.com/static/53c80813e4b09390905d8f2f/t/5413039ce4b0b7995ef89abd/1410532258946/Health+Analytics.jpg?format=1500w">
              <a:extLst>
                <a:ext uri="{FF2B5EF4-FFF2-40B4-BE49-F238E27FC236}">
                  <a16:creationId xmlns:a16="http://schemas.microsoft.com/office/drawing/2014/main" id="{17D7D007-2643-4D98-855F-2263C14B90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6480" r="16480"/>
            <a:stretch>
              <a:fillRect/>
            </a:stretch>
          </p:blipFill>
          <p:spPr bwMode="auto">
            <a:xfrm>
              <a:off x="19907811" y="259238"/>
              <a:ext cx="3546079" cy="3992617"/>
            </a:xfrm>
            <a:prstGeom prst="rect">
              <a:avLst/>
            </a:prstGeom>
            <a:noFill/>
            <a:ln w="12700">
              <a:solidFill>
                <a:schemeClr val="bg2">
                  <a:lumMod val="90000"/>
                </a:schemeClr>
              </a:solid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kstSylinder 15">
              <a:extLst>
                <a:ext uri="{FF2B5EF4-FFF2-40B4-BE49-F238E27FC236}">
                  <a16:creationId xmlns:a16="http://schemas.microsoft.com/office/drawing/2014/main" id="{9AAC2A70-11D1-4F38-9FAD-3E2EBDFD9160}"/>
                </a:ext>
              </a:extLst>
            </p:cNvPr>
            <p:cNvSpPr txBox="1"/>
            <p:nvPr/>
          </p:nvSpPr>
          <p:spPr>
            <a:xfrm>
              <a:off x="19277832" y="-785523"/>
              <a:ext cx="4384421" cy="3344044"/>
            </a:xfrm>
            <a:prstGeom prst="rect">
              <a:avLst/>
            </a:prstGeom>
            <a:noFill/>
            <a:ln w="12700">
              <a:noFill/>
            </a:ln>
          </p:spPr>
          <p:txBody>
            <a:bodyPr vert="horz" wrap="square" lIns="491522" tIns="491522" rIns="491522" bIns="491522" rtlCol="0">
              <a:spAutoFit/>
            </a:bodyPr>
            <a:lstStyle/>
            <a:p>
              <a:pPr marL="0" marR="0" lvl="0" indent="0" algn="l" defTabSz="1645514" rtl="0" eaLnBrk="1" fontAlgn="auto" latinLnBrk="0" hangingPunct="1">
                <a:lnSpc>
                  <a:spcPct val="100000"/>
                </a:lnSpc>
                <a:spcBef>
                  <a:spcPts val="0"/>
                </a:spcBef>
                <a:spcAft>
                  <a:spcPts val="900"/>
                </a:spcAft>
                <a:buClrTx/>
                <a:buSzTx/>
                <a:buFontTx/>
                <a:buNone/>
                <a:tabLst/>
                <a:defRPr/>
              </a:pPr>
              <a:r>
                <a:rPr kumimoji="0" lang="nb-NO" sz="1400" b="1" i="0" u="none" strike="noStrike" kern="1200" cap="none" spc="0" normalizeH="0" baseline="0" noProof="0" dirty="0">
                  <a:ln>
                    <a:noFill/>
                  </a:ln>
                  <a:solidFill>
                    <a:prstClr val="white"/>
                  </a:solidFill>
                  <a:effectLst/>
                  <a:uLnTx/>
                  <a:uFillTx/>
                  <a:latin typeface="Arial" panose="020B0604020202020204"/>
                  <a:ea typeface="+mn-ea"/>
                  <a:cs typeface="+mn-cs"/>
                </a:rPr>
                <a:t>Helsedata-programmet</a:t>
              </a:r>
            </a:p>
          </p:txBody>
        </p:sp>
      </p:grpSp>
      <p:pic>
        <p:nvPicPr>
          <p:cNvPr id="13" name="Picture 2">
            <a:extLst>
              <a:ext uri="{FF2B5EF4-FFF2-40B4-BE49-F238E27FC236}">
                <a16:creationId xmlns:a16="http://schemas.microsoft.com/office/drawing/2014/main" id="{B39CE077-7AC0-417D-829F-17A342E7D8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4049" y="6310013"/>
            <a:ext cx="2426605" cy="3265998"/>
          </a:xfrm>
          <a:prstGeom prst="rect">
            <a:avLst/>
          </a:prstGeom>
          <a:noFill/>
          <a:ln w="12700">
            <a:solidFill>
              <a:schemeClr val="bg2">
                <a:lumMod val="90000"/>
              </a:schemeClr>
            </a:solidFill>
            <a:miter lim="800000"/>
            <a:headEnd/>
            <a:tailEnd/>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Rektangel: avrundede diagonale hjørner 5">
            <a:extLst>
              <a:ext uri="{FF2B5EF4-FFF2-40B4-BE49-F238E27FC236}">
                <a16:creationId xmlns:a16="http://schemas.microsoft.com/office/drawing/2014/main" id="{94B0398B-4F2E-40B3-9D54-60E7C0DA1F6E}"/>
              </a:ext>
            </a:extLst>
          </p:cNvPr>
          <p:cNvSpPr/>
          <p:nvPr/>
        </p:nvSpPr>
        <p:spPr>
          <a:xfrm>
            <a:off x="15787393" y="1251289"/>
            <a:ext cx="6410168" cy="8628565"/>
          </a:xfrm>
          <a:prstGeom prst="round2DiagRect">
            <a:avLst>
              <a:gd name="adj1" fmla="val 16667"/>
              <a:gd name="adj2" fmla="val 0"/>
            </a:avLst>
          </a:prstGeom>
          <a:blipFill>
            <a:blip r:embed="rId9"/>
            <a:stretch>
              <a:fillRect/>
            </a:stretch>
          </a:blipFill>
          <a:ln w="53975">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Tittel 1">
            <a:extLst>
              <a:ext uri="{FF2B5EF4-FFF2-40B4-BE49-F238E27FC236}">
                <a16:creationId xmlns:a16="http://schemas.microsoft.com/office/drawing/2014/main" id="{BC6FD653-6399-4161-95C3-3344EC7D3BB1}"/>
              </a:ext>
            </a:extLst>
          </p:cNvPr>
          <p:cNvSpPr txBox="1">
            <a:spLocks/>
          </p:cNvSpPr>
          <p:nvPr/>
        </p:nvSpPr>
        <p:spPr>
          <a:xfrm>
            <a:off x="1592580" y="855495"/>
            <a:ext cx="21566696" cy="1673620"/>
          </a:xfrm>
          <a:prstGeom prst="rect">
            <a:avLst/>
          </a:prstGeom>
        </p:spPr>
        <p:txBody>
          <a:bodyPr vert="horz" lIns="0" tIns="0" rIns="0" bIns="0" rtlCol="0" anchor="ctr" anchorCtr="0">
            <a:normAutofit/>
          </a:bodyPr>
          <a:lstStyle>
            <a:lvl1pPr defTabSz="1645838">
              <a:lnSpc>
                <a:spcPct val="90000"/>
              </a:lnSpc>
              <a:spcBef>
                <a:spcPct val="0"/>
              </a:spcBef>
              <a:buNone/>
              <a:defRPr sz="4000" b="1">
                <a:solidFill>
                  <a:srgbClr val="000000"/>
                </a:solidFill>
                <a:latin typeface="+mj-lt"/>
                <a:ea typeface="+mj-ea"/>
                <a:cs typeface="+mj-cs"/>
              </a:defRPr>
            </a:lvl1pPr>
          </a:lstStyle>
          <a:p>
            <a:r>
              <a:rPr lang="nb-NO" sz="4800" dirty="0"/>
              <a:t>Plan for utvikling av Felles grunnmur</a:t>
            </a:r>
          </a:p>
        </p:txBody>
      </p:sp>
    </p:spTree>
    <p:extLst>
      <p:ext uri="{BB962C8B-B14F-4D97-AF65-F5344CB8AC3E}">
        <p14:creationId xmlns:p14="http://schemas.microsoft.com/office/powerpoint/2010/main" val="364987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D80B78B1-C485-41B4-8B25-9B9838FD3F40}"/>
              </a:ext>
            </a:extLst>
          </p:cNvPr>
          <p:cNvSpPr>
            <a:spLocks noGrp="1"/>
          </p:cNvSpPr>
          <p:nvPr>
            <p:ph type="sldNum" sz="quarter" idx="16"/>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62</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sp>
        <p:nvSpPr>
          <p:cNvPr id="5" name="Tittel 1">
            <a:extLst>
              <a:ext uri="{FF2B5EF4-FFF2-40B4-BE49-F238E27FC236}">
                <a16:creationId xmlns:a16="http://schemas.microsoft.com/office/drawing/2014/main" id="{CBF6A3C0-1F76-4E10-8682-36878BFF7D82}"/>
              </a:ext>
            </a:extLst>
          </p:cNvPr>
          <p:cNvSpPr txBox="1">
            <a:spLocks/>
          </p:cNvSpPr>
          <p:nvPr/>
        </p:nvSpPr>
        <p:spPr>
          <a:xfrm>
            <a:off x="1407065" y="877219"/>
            <a:ext cx="21566696" cy="1117833"/>
          </a:xfrm>
          <a:prstGeom prst="rect">
            <a:avLst/>
          </a:prstGeom>
        </p:spPr>
        <p:txBody>
          <a:bodyPr vert="horz" lIns="0" tIns="0" rIns="0" bIns="0" rtlCol="0" anchor="ctr" anchorCtr="0">
            <a:noAutofit/>
          </a:bodyPr>
          <a:lstStyle>
            <a:lvl1pPr algn="l" defTabSz="1828709" rtl="0" eaLnBrk="1" latinLnBrk="0" hangingPunct="1">
              <a:lnSpc>
                <a:spcPct val="90000"/>
              </a:lnSpc>
              <a:spcBef>
                <a:spcPct val="0"/>
              </a:spcBef>
              <a:buNone/>
              <a:defRPr sz="6000" b="1" kern="1200">
                <a:solidFill>
                  <a:srgbClr val="000000"/>
                </a:solidFill>
                <a:latin typeface="+mj-lt"/>
                <a:ea typeface="+mj-ea"/>
                <a:cs typeface="+mj-cs"/>
              </a:defRPr>
            </a:lvl1pPr>
          </a:lstStyle>
          <a:p>
            <a:pPr marL="0" marR="0" lvl="0" indent="0" algn="ctr" defTabSz="1828709" rtl="0" eaLnBrk="1" fontAlgn="auto" latinLnBrk="0" hangingPunct="1">
              <a:lnSpc>
                <a:spcPct val="90000"/>
              </a:lnSpc>
              <a:spcBef>
                <a:spcPct val="0"/>
              </a:spcBef>
              <a:spcAft>
                <a:spcPts val="0"/>
              </a:spcAft>
              <a:buClrTx/>
              <a:buSzTx/>
              <a:buFontTx/>
              <a:buNone/>
              <a:tabLst/>
              <a:defRPr/>
            </a:pPr>
            <a:r>
              <a:rPr kumimoji="0" lang="nb-NO" sz="6000" b="1" i="0" u="none" strike="noStrike" kern="1200" cap="none" spc="0" normalizeH="0" baseline="0" noProof="0" dirty="0">
                <a:ln>
                  <a:noFill/>
                </a:ln>
                <a:solidFill>
                  <a:srgbClr val="000000"/>
                </a:solidFill>
                <a:effectLst/>
                <a:uLnTx/>
                <a:uFillTx/>
                <a:latin typeface="Arial" panose="020B0604020202020204"/>
                <a:ea typeface="+mj-ea"/>
                <a:cs typeface="+mj-cs"/>
              </a:rPr>
              <a:t>Målsettinger for felles grunnmur:</a:t>
            </a:r>
          </a:p>
        </p:txBody>
      </p:sp>
      <p:sp>
        <p:nvSpPr>
          <p:cNvPr id="2" name="Rektangel 1"/>
          <p:cNvSpPr/>
          <p:nvPr/>
        </p:nvSpPr>
        <p:spPr>
          <a:xfrm>
            <a:off x="1383204" y="9707618"/>
            <a:ext cx="4720371" cy="1200329"/>
          </a:xfrm>
          <a:prstGeom prst="rect">
            <a:avLst/>
          </a:prstGeom>
        </p:spPr>
        <p:txBody>
          <a:bodyPr wrap="square">
            <a:spAutoFit/>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srgbClr val="281C2C"/>
                </a:solidFill>
                <a:effectLst/>
                <a:uLnTx/>
                <a:uFillTx/>
                <a:latin typeface="Arial" panose="020B0604020202020204"/>
                <a:ea typeface="+mn-ea"/>
                <a:cs typeface="+mn-cs"/>
              </a:rPr>
              <a:t>Mer effektiv og helhetlig samhandling</a:t>
            </a:r>
          </a:p>
        </p:txBody>
      </p:sp>
      <p:sp>
        <p:nvSpPr>
          <p:cNvPr id="3" name="Rektangel 2"/>
          <p:cNvSpPr/>
          <p:nvPr/>
        </p:nvSpPr>
        <p:spPr>
          <a:xfrm>
            <a:off x="6610307" y="9707618"/>
            <a:ext cx="5465203" cy="1200329"/>
          </a:xfrm>
          <a:prstGeom prst="rect">
            <a:avLst/>
          </a:prstGeom>
        </p:spPr>
        <p:txBody>
          <a:bodyPr wrap="square">
            <a:spAutoFit/>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srgbClr val="281C2C"/>
                </a:solidFill>
                <a:effectLst/>
                <a:uLnTx/>
                <a:uFillTx/>
                <a:latin typeface="Arial" panose="020B0604020202020204"/>
                <a:ea typeface="+mn-ea"/>
                <a:cs typeface="+mn-cs"/>
              </a:rPr>
              <a:t>Økt gjennomføringsevne og raskere digitalisering</a:t>
            </a:r>
          </a:p>
        </p:txBody>
      </p:sp>
      <p:sp>
        <p:nvSpPr>
          <p:cNvPr id="6" name="Rektangel 5"/>
          <p:cNvSpPr/>
          <p:nvPr/>
        </p:nvSpPr>
        <p:spPr>
          <a:xfrm>
            <a:off x="12637660" y="9707618"/>
            <a:ext cx="4652813" cy="1754326"/>
          </a:xfrm>
          <a:prstGeom prst="rect">
            <a:avLst/>
          </a:prstGeom>
        </p:spPr>
        <p:txBody>
          <a:bodyPr wrap="square">
            <a:spAutoFit/>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srgbClr val="281C2C"/>
                </a:solidFill>
                <a:effectLst/>
                <a:uLnTx/>
                <a:uFillTx/>
                <a:latin typeface="Arial" panose="020B0604020202020204"/>
                <a:ea typeface="+mn-ea"/>
                <a:cs typeface="+mn-cs"/>
              </a:rPr>
              <a:t>Styrket informasjonssikkerhet og personvern</a:t>
            </a:r>
          </a:p>
        </p:txBody>
      </p:sp>
      <p:sp>
        <p:nvSpPr>
          <p:cNvPr id="7" name="Rektangel 6"/>
          <p:cNvSpPr/>
          <p:nvPr/>
        </p:nvSpPr>
        <p:spPr>
          <a:xfrm>
            <a:off x="18138521" y="9707618"/>
            <a:ext cx="4784652" cy="1200329"/>
          </a:xfrm>
          <a:prstGeom prst="rect">
            <a:avLst/>
          </a:prstGeom>
        </p:spPr>
        <p:txBody>
          <a:bodyPr wrap="square">
            <a:spAutoFit/>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srgbClr val="281C2C"/>
                </a:solidFill>
                <a:effectLst/>
                <a:uLnTx/>
                <a:uFillTx/>
                <a:latin typeface="Arial" panose="020B0604020202020204"/>
                <a:ea typeface="+mn-ea"/>
                <a:cs typeface="+mn-cs"/>
              </a:rPr>
              <a:t>Økt innovasjon og næringsutvikling</a:t>
            </a:r>
          </a:p>
        </p:txBody>
      </p:sp>
      <p:pic>
        <p:nvPicPr>
          <p:cNvPr id="8" name="Bilde 7"/>
          <p:cNvPicPr>
            <a:picLocks noChangeAspect="1"/>
          </p:cNvPicPr>
          <p:nvPr/>
        </p:nvPicPr>
        <p:blipFill rotWithShape="1">
          <a:blip r:embed="rId3">
            <a:extLst>
              <a:ext uri="{28A0092B-C50C-407E-A947-70E740481C1C}">
                <a14:useLocalDpi xmlns:a14="http://schemas.microsoft.com/office/drawing/2010/main" val="0"/>
              </a:ext>
            </a:extLst>
          </a:blip>
          <a:srcRect t="30302" b="29091"/>
          <a:stretch/>
        </p:blipFill>
        <p:spPr>
          <a:xfrm>
            <a:off x="166256" y="3740728"/>
            <a:ext cx="24388338" cy="5569528"/>
          </a:xfrm>
          <a:prstGeom prst="rect">
            <a:avLst/>
          </a:prstGeom>
        </p:spPr>
      </p:pic>
    </p:spTree>
    <p:extLst>
      <p:ext uri="{BB962C8B-B14F-4D97-AF65-F5344CB8AC3E}">
        <p14:creationId xmlns:p14="http://schemas.microsoft.com/office/powerpoint/2010/main" val="25575187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7CCCBA3F-4243-415B-B69E-0FF5AC74A4AE}"/>
              </a:ext>
            </a:extLst>
          </p:cNvPr>
          <p:cNvSpPr>
            <a:spLocks noGrp="1"/>
          </p:cNvSpPr>
          <p:nvPr>
            <p:ph type="sldNum" sz="quarter" idx="12"/>
          </p:nvPr>
        </p:nvSpPr>
        <p:spPr/>
        <p:txBody>
          <a:bodyPr/>
          <a:lstStyle/>
          <a:p>
            <a:r>
              <a:rPr lang="nb-NO"/>
              <a:t> Side </a:t>
            </a:r>
            <a:fld id="{5751DFAA-887F-4071-8EAD-E8CA316FCF06}" type="slidenum">
              <a:rPr lang="nb-NO" smtClean="0"/>
              <a:pPr/>
              <a:t>63</a:t>
            </a:fld>
            <a:endParaRPr lang="nb-NO" dirty="0"/>
          </a:p>
        </p:txBody>
      </p:sp>
      <p:sp>
        <p:nvSpPr>
          <p:cNvPr id="5" name="Tittel 4">
            <a:extLst>
              <a:ext uri="{FF2B5EF4-FFF2-40B4-BE49-F238E27FC236}">
                <a16:creationId xmlns:a16="http://schemas.microsoft.com/office/drawing/2014/main" id="{23ED4B4B-4ACA-46FF-9C77-58BFE62D3426}"/>
              </a:ext>
            </a:extLst>
          </p:cNvPr>
          <p:cNvSpPr>
            <a:spLocks noGrp="1"/>
          </p:cNvSpPr>
          <p:nvPr>
            <p:ph type="title"/>
          </p:nvPr>
        </p:nvSpPr>
        <p:spPr/>
        <p:txBody>
          <a:bodyPr/>
          <a:lstStyle/>
          <a:p>
            <a:r>
              <a:rPr lang="nb-NO" dirty="0"/>
              <a:t>Status veikart 2019</a:t>
            </a:r>
          </a:p>
        </p:txBody>
      </p:sp>
      <p:sp>
        <p:nvSpPr>
          <p:cNvPr id="8" name="Plassholder for innhold 7">
            <a:extLst>
              <a:ext uri="{FF2B5EF4-FFF2-40B4-BE49-F238E27FC236}">
                <a16:creationId xmlns:a16="http://schemas.microsoft.com/office/drawing/2014/main" id="{8FDD80B6-5DF4-4879-B366-DC5ABA1084EF}"/>
              </a:ext>
            </a:extLst>
          </p:cNvPr>
          <p:cNvSpPr>
            <a:spLocks noGrp="1"/>
          </p:cNvSpPr>
          <p:nvPr>
            <p:ph sz="quarter" idx="13"/>
          </p:nvPr>
        </p:nvSpPr>
        <p:spPr>
          <a:xfrm>
            <a:off x="1440179" y="3067865"/>
            <a:ext cx="8435341" cy="8636455"/>
          </a:xfrm>
        </p:spPr>
        <p:txBody>
          <a:bodyPr>
            <a:normAutofit/>
          </a:bodyPr>
          <a:lstStyle/>
          <a:p>
            <a:r>
              <a:rPr lang="nb-NO" dirty="0"/>
              <a:t>Det er aktivitet i 2019 innenfor alle prioriterte resultatmål</a:t>
            </a:r>
          </a:p>
          <a:p>
            <a:pPr lvl="1"/>
            <a:endParaRPr lang="nb-NO" dirty="0"/>
          </a:p>
          <a:p>
            <a:endParaRPr lang="nb-NO" dirty="0"/>
          </a:p>
        </p:txBody>
      </p:sp>
      <p:pic>
        <p:nvPicPr>
          <p:cNvPr id="4" name="Bilde 3">
            <a:extLst>
              <a:ext uri="{FF2B5EF4-FFF2-40B4-BE49-F238E27FC236}">
                <a16:creationId xmlns:a16="http://schemas.microsoft.com/office/drawing/2014/main" id="{DE7E3CFD-F14D-4A8A-BD9F-7ECC27727CF7}"/>
              </a:ext>
            </a:extLst>
          </p:cNvPr>
          <p:cNvPicPr>
            <a:picLocks noChangeAspect="1"/>
          </p:cNvPicPr>
          <p:nvPr/>
        </p:nvPicPr>
        <p:blipFill>
          <a:blip r:embed="rId3"/>
          <a:stretch>
            <a:fillRect/>
          </a:stretch>
        </p:blipFill>
        <p:spPr>
          <a:xfrm>
            <a:off x="10298190" y="703094"/>
            <a:ext cx="13795187" cy="13013953"/>
          </a:xfrm>
          <a:prstGeom prst="rect">
            <a:avLst/>
          </a:prstGeom>
        </p:spPr>
      </p:pic>
    </p:spTree>
    <p:extLst>
      <p:ext uri="{BB962C8B-B14F-4D97-AF65-F5344CB8AC3E}">
        <p14:creationId xmlns:p14="http://schemas.microsoft.com/office/powerpoint/2010/main" val="2670676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p:txBody>
          <a:bodyPr/>
          <a:lstStyle/>
          <a:p>
            <a:r>
              <a:rPr lang="nb-NO"/>
              <a:t> Side </a:t>
            </a:r>
            <a:fld id="{5751DFAA-887F-4071-8EAD-E8CA316FCF06}" type="slidenum">
              <a:rPr lang="nb-NO" smtClean="0"/>
              <a:pPr/>
              <a:t>64</a:t>
            </a:fld>
            <a:endParaRPr lang="nb-NO" dirty="0"/>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40" y="522033"/>
            <a:ext cx="22130156" cy="12446000"/>
          </a:xfrm>
          <a:prstGeom prst="rect">
            <a:avLst/>
          </a:prstGeom>
        </p:spPr>
      </p:pic>
    </p:spTree>
    <p:extLst>
      <p:ext uri="{BB962C8B-B14F-4D97-AF65-F5344CB8AC3E}">
        <p14:creationId xmlns:p14="http://schemas.microsoft.com/office/powerpoint/2010/main" val="3847398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3D24E67-9074-446F-8F44-4CC25B85609C}"/>
              </a:ext>
            </a:extLst>
          </p:cNvPr>
          <p:cNvSpPr>
            <a:spLocks noGrp="1"/>
          </p:cNvSpPr>
          <p:nvPr>
            <p:ph type="title"/>
          </p:nvPr>
        </p:nvSpPr>
        <p:spPr/>
        <p:txBody>
          <a:bodyPr/>
          <a:lstStyle/>
          <a:p>
            <a:r>
              <a:rPr lang="nb-NO" dirty="0"/>
              <a:t>Publiserte dokumenter med tema data- og dokumentdeling</a:t>
            </a:r>
          </a:p>
        </p:txBody>
      </p:sp>
      <p:sp>
        <p:nvSpPr>
          <p:cNvPr id="2" name="Plassholder for lysbildenummer 1">
            <a:extLst>
              <a:ext uri="{FF2B5EF4-FFF2-40B4-BE49-F238E27FC236}">
                <a16:creationId xmlns:a16="http://schemas.microsoft.com/office/drawing/2014/main" id="{AC5F69D4-319D-4583-A688-689AC79F33BE}"/>
              </a:ext>
            </a:extLst>
          </p:cNvPr>
          <p:cNvSpPr>
            <a:spLocks noGrp="1"/>
          </p:cNvSpPr>
          <p:nvPr>
            <p:ph type="sldNum" sz="quarter" idx="12"/>
          </p:nvPr>
        </p:nvSpPr>
        <p:spPr/>
        <p:txBody>
          <a:bodyPr/>
          <a:lstStyle/>
          <a:p>
            <a:r>
              <a:rPr lang="nb-NO"/>
              <a:t> Side </a:t>
            </a:r>
            <a:fld id="{5751DFAA-887F-4071-8EAD-E8CA316FCF06}" type="slidenum">
              <a:rPr lang="nb-NO" smtClean="0"/>
              <a:pPr/>
              <a:t>65</a:t>
            </a:fld>
            <a:endParaRPr lang="nb-NO" dirty="0"/>
          </a:p>
        </p:txBody>
      </p:sp>
      <p:pic>
        <p:nvPicPr>
          <p:cNvPr id="3" name="Bilde 2">
            <a:extLst>
              <a:ext uri="{FF2B5EF4-FFF2-40B4-BE49-F238E27FC236}">
                <a16:creationId xmlns:a16="http://schemas.microsoft.com/office/drawing/2014/main" id="{ED067123-4D1E-445F-834F-73DB4F2AD03B}"/>
              </a:ext>
            </a:extLst>
          </p:cNvPr>
          <p:cNvPicPr>
            <a:picLocks noChangeAspect="1"/>
          </p:cNvPicPr>
          <p:nvPr/>
        </p:nvPicPr>
        <p:blipFill>
          <a:blip r:embed="rId2"/>
          <a:stretch>
            <a:fillRect/>
          </a:stretch>
        </p:blipFill>
        <p:spPr>
          <a:xfrm>
            <a:off x="568898" y="2745813"/>
            <a:ext cx="3630661" cy="5080660"/>
          </a:xfrm>
          <a:prstGeom prst="rect">
            <a:avLst/>
          </a:prstGeom>
        </p:spPr>
      </p:pic>
      <p:pic>
        <p:nvPicPr>
          <p:cNvPr id="5" name="Plassholder for innhold 4">
            <a:extLst>
              <a:ext uri="{FF2B5EF4-FFF2-40B4-BE49-F238E27FC236}">
                <a16:creationId xmlns:a16="http://schemas.microsoft.com/office/drawing/2014/main" id="{93F3274B-7554-4538-B7C3-204BD49E9F77}"/>
              </a:ext>
            </a:extLst>
          </p:cNvPr>
          <p:cNvPicPr>
            <a:picLocks noChangeAspect="1"/>
          </p:cNvPicPr>
          <p:nvPr/>
        </p:nvPicPr>
        <p:blipFill>
          <a:blip r:embed="rId3"/>
          <a:stretch>
            <a:fillRect/>
          </a:stretch>
        </p:blipFill>
        <p:spPr>
          <a:xfrm>
            <a:off x="4598850" y="2666758"/>
            <a:ext cx="3125335" cy="5069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de 5">
            <a:extLst>
              <a:ext uri="{FF2B5EF4-FFF2-40B4-BE49-F238E27FC236}">
                <a16:creationId xmlns:a16="http://schemas.microsoft.com/office/drawing/2014/main" id="{0EDB0E9A-4500-4C62-9716-A1D5CAF99492}"/>
              </a:ext>
            </a:extLst>
          </p:cNvPr>
          <p:cNvPicPr>
            <a:picLocks noChangeAspect="1"/>
          </p:cNvPicPr>
          <p:nvPr/>
        </p:nvPicPr>
        <p:blipFill>
          <a:blip r:embed="rId4"/>
          <a:stretch>
            <a:fillRect/>
          </a:stretch>
        </p:blipFill>
        <p:spPr>
          <a:xfrm>
            <a:off x="8069132" y="2666758"/>
            <a:ext cx="3630661" cy="5159715"/>
          </a:xfrm>
          <a:prstGeom prst="rect">
            <a:avLst/>
          </a:prstGeom>
        </p:spPr>
      </p:pic>
      <p:pic>
        <p:nvPicPr>
          <p:cNvPr id="7" name="Bilde 6">
            <a:extLst>
              <a:ext uri="{FF2B5EF4-FFF2-40B4-BE49-F238E27FC236}">
                <a16:creationId xmlns:a16="http://schemas.microsoft.com/office/drawing/2014/main" id="{B174FEF9-7F67-44A8-85C0-3100D494DFB6}"/>
              </a:ext>
            </a:extLst>
          </p:cNvPr>
          <p:cNvPicPr>
            <a:picLocks noChangeAspect="1"/>
          </p:cNvPicPr>
          <p:nvPr/>
        </p:nvPicPr>
        <p:blipFill>
          <a:blip r:embed="rId5"/>
          <a:stretch>
            <a:fillRect/>
          </a:stretch>
        </p:blipFill>
        <p:spPr>
          <a:xfrm>
            <a:off x="11918740" y="2615962"/>
            <a:ext cx="3709277" cy="5210511"/>
          </a:xfrm>
          <a:prstGeom prst="rect">
            <a:avLst/>
          </a:prstGeom>
        </p:spPr>
      </p:pic>
      <p:pic>
        <p:nvPicPr>
          <p:cNvPr id="8" name="Bilde 7">
            <a:extLst>
              <a:ext uri="{FF2B5EF4-FFF2-40B4-BE49-F238E27FC236}">
                <a16:creationId xmlns:a16="http://schemas.microsoft.com/office/drawing/2014/main" id="{3174FE85-2EEE-4FA1-BC70-641DED173273}"/>
              </a:ext>
            </a:extLst>
          </p:cNvPr>
          <p:cNvPicPr>
            <a:picLocks noChangeAspect="1"/>
          </p:cNvPicPr>
          <p:nvPr/>
        </p:nvPicPr>
        <p:blipFill>
          <a:blip r:embed="rId6"/>
          <a:stretch>
            <a:fillRect/>
          </a:stretch>
        </p:blipFill>
        <p:spPr>
          <a:xfrm>
            <a:off x="19775189" y="2604576"/>
            <a:ext cx="3670594" cy="5182015"/>
          </a:xfrm>
          <a:prstGeom prst="rect">
            <a:avLst/>
          </a:prstGeom>
        </p:spPr>
      </p:pic>
      <p:pic>
        <p:nvPicPr>
          <p:cNvPr id="9" name="Bilde 8">
            <a:extLst>
              <a:ext uri="{FF2B5EF4-FFF2-40B4-BE49-F238E27FC236}">
                <a16:creationId xmlns:a16="http://schemas.microsoft.com/office/drawing/2014/main" id="{3B47A04C-9AAF-43C3-9D4A-9F037A88EBFC}"/>
              </a:ext>
            </a:extLst>
          </p:cNvPr>
          <p:cNvPicPr>
            <a:picLocks noChangeAspect="1"/>
          </p:cNvPicPr>
          <p:nvPr/>
        </p:nvPicPr>
        <p:blipFill>
          <a:blip r:embed="rId7"/>
          <a:stretch>
            <a:fillRect/>
          </a:stretch>
        </p:blipFill>
        <p:spPr>
          <a:xfrm>
            <a:off x="15846964" y="2615962"/>
            <a:ext cx="3670594" cy="5170629"/>
          </a:xfrm>
          <a:prstGeom prst="rect">
            <a:avLst/>
          </a:prstGeom>
        </p:spPr>
      </p:pic>
      <p:pic>
        <p:nvPicPr>
          <p:cNvPr id="10" name="Bilde 9">
            <a:extLst>
              <a:ext uri="{FF2B5EF4-FFF2-40B4-BE49-F238E27FC236}">
                <a16:creationId xmlns:a16="http://schemas.microsoft.com/office/drawing/2014/main" id="{A2FE8889-F954-4E8F-8FA5-C29F307A986A}"/>
              </a:ext>
            </a:extLst>
          </p:cNvPr>
          <p:cNvPicPr>
            <a:picLocks noChangeAspect="1"/>
          </p:cNvPicPr>
          <p:nvPr/>
        </p:nvPicPr>
        <p:blipFill>
          <a:blip r:embed="rId8"/>
          <a:stretch>
            <a:fillRect/>
          </a:stretch>
        </p:blipFill>
        <p:spPr>
          <a:xfrm>
            <a:off x="4346188" y="8060902"/>
            <a:ext cx="3630661" cy="5155539"/>
          </a:xfrm>
          <a:prstGeom prst="rect">
            <a:avLst/>
          </a:prstGeom>
        </p:spPr>
      </p:pic>
      <p:pic>
        <p:nvPicPr>
          <p:cNvPr id="11" name="Bilde 10">
            <a:extLst>
              <a:ext uri="{FF2B5EF4-FFF2-40B4-BE49-F238E27FC236}">
                <a16:creationId xmlns:a16="http://schemas.microsoft.com/office/drawing/2014/main" id="{C05126DE-3449-4C85-9CFD-F4055406DE32}"/>
              </a:ext>
            </a:extLst>
          </p:cNvPr>
          <p:cNvPicPr>
            <a:picLocks noChangeAspect="1"/>
          </p:cNvPicPr>
          <p:nvPr/>
        </p:nvPicPr>
        <p:blipFill>
          <a:blip r:embed="rId9"/>
          <a:stretch>
            <a:fillRect/>
          </a:stretch>
        </p:blipFill>
        <p:spPr>
          <a:xfrm>
            <a:off x="8069132" y="8001205"/>
            <a:ext cx="3630661" cy="5232293"/>
          </a:xfrm>
          <a:prstGeom prst="rect">
            <a:avLst/>
          </a:prstGeom>
        </p:spPr>
      </p:pic>
      <p:pic>
        <p:nvPicPr>
          <p:cNvPr id="12" name="Bilde 11">
            <a:extLst>
              <a:ext uri="{FF2B5EF4-FFF2-40B4-BE49-F238E27FC236}">
                <a16:creationId xmlns:a16="http://schemas.microsoft.com/office/drawing/2014/main" id="{55E4E5A2-24AA-4ADF-81F2-3E400E7E5E6C}"/>
              </a:ext>
            </a:extLst>
          </p:cNvPr>
          <p:cNvPicPr>
            <a:picLocks noChangeAspect="1"/>
          </p:cNvPicPr>
          <p:nvPr/>
        </p:nvPicPr>
        <p:blipFill>
          <a:blip r:embed="rId10"/>
          <a:stretch>
            <a:fillRect/>
          </a:stretch>
        </p:blipFill>
        <p:spPr>
          <a:xfrm>
            <a:off x="11918739" y="8042760"/>
            <a:ext cx="3709278" cy="5232293"/>
          </a:xfrm>
          <a:prstGeom prst="rect">
            <a:avLst/>
          </a:prstGeom>
        </p:spPr>
      </p:pic>
      <p:pic>
        <p:nvPicPr>
          <p:cNvPr id="13" name="Bilde 12">
            <a:extLst>
              <a:ext uri="{FF2B5EF4-FFF2-40B4-BE49-F238E27FC236}">
                <a16:creationId xmlns:a16="http://schemas.microsoft.com/office/drawing/2014/main" id="{C946DBE8-E315-41F1-8E40-D750CF377C80}"/>
              </a:ext>
            </a:extLst>
          </p:cNvPr>
          <p:cNvPicPr>
            <a:picLocks noChangeAspect="1"/>
          </p:cNvPicPr>
          <p:nvPr/>
        </p:nvPicPr>
        <p:blipFill>
          <a:blip r:embed="rId11"/>
          <a:stretch>
            <a:fillRect/>
          </a:stretch>
        </p:blipFill>
        <p:spPr>
          <a:xfrm>
            <a:off x="15846964" y="8023224"/>
            <a:ext cx="3709278" cy="5230894"/>
          </a:xfrm>
          <a:prstGeom prst="rect">
            <a:avLst/>
          </a:prstGeom>
        </p:spPr>
      </p:pic>
      <p:pic>
        <p:nvPicPr>
          <p:cNvPr id="14" name="Bilde 13">
            <a:extLst>
              <a:ext uri="{FF2B5EF4-FFF2-40B4-BE49-F238E27FC236}">
                <a16:creationId xmlns:a16="http://schemas.microsoft.com/office/drawing/2014/main" id="{C2018491-9703-45B8-95D0-9F452D79E0CB}"/>
              </a:ext>
            </a:extLst>
          </p:cNvPr>
          <p:cNvPicPr>
            <a:picLocks noChangeAspect="1"/>
          </p:cNvPicPr>
          <p:nvPr/>
        </p:nvPicPr>
        <p:blipFill>
          <a:blip r:embed="rId12"/>
          <a:stretch>
            <a:fillRect/>
          </a:stretch>
        </p:blipFill>
        <p:spPr>
          <a:xfrm>
            <a:off x="19775189" y="8025136"/>
            <a:ext cx="3713450" cy="5267537"/>
          </a:xfrm>
          <a:prstGeom prst="rect">
            <a:avLst/>
          </a:prstGeom>
        </p:spPr>
      </p:pic>
      <p:pic>
        <p:nvPicPr>
          <p:cNvPr id="15" name="Bilde 14">
            <a:extLst>
              <a:ext uri="{FF2B5EF4-FFF2-40B4-BE49-F238E27FC236}">
                <a16:creationId xmlns:a16="http://schemas.microsoft.com/office/drawing/2014/main" id="{C3A0D0DC-0549-42D2-92EB-41808D4D13D0}"/>
              </a:ext>
            </a:extLst>
          </p:cNvPr>
          <p:cNvPicPr>
            <a:picLocks noChangeAspect="1"/>
          </p:cNvPicPr>
          <p:nvPr/>
        </p:nvPicPr>
        <p:blipFill>
          <a:blip r:embed="rId13"/>
          <a:stretch>
            <a:fillRect/>
          </a:stretch>
        </p:blipFill>
        <p:spPr>
          <a:xfrm>
            <a:off x="568898" y="8060902"/>
            <a:ext cx="3613469" cy="5112900"/>
          </a:xfrm>
          <a:prstGeom prst="rect">
            <a:avLst/>
          </a:prstGeom>
        </p:spPr>
      </p:pic>
    </p:spTree>
    <p:extLst>
      <p:ext uri="{BB962C8B-B14F-4D97-AF65-F5344CB8AC3E}">
        <p14:creationId xmlns:p14="http://schemas.microsoft.com/office/powerpoint/2010/main" val="38542759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DC324CC-D9BA-4D5D-9514-1B08E7EAB87A}"/>
              </a:ext>
            </a:extLst>
          </p:cNvPr>
          <p:cNvPicPr>
            <a:picLocks noChangeAspect="1"/>
          </p:cNvPicPr>
          <p:nvPr/>
        </p:nvPicPr>
        <p:blipFill rotWithShape="1">
          <a:blip r:embed="rId2">
            <a:extLst>
              <a:ext uri="{28A0092B-C50C-407E-A947-70E740481C1C}">
                <a14:useLocalDpi xmlns:a14="http://schemas.microsoft.com/office/drawing/2010/main" val="0"/>
              </a:ext>
            </a:extLst>
          </a:blip>
          <a:srcRect t="12261"/>
          <a:stretch/>
        </p:blipFill>
        <p:spPr>
          <a:xfrm>
            <a:off x="0" y="0"/>
            <a:ext cx="24382413" cy="13798376"/>
          </a:xfrm>
          <a:prstGeom prst="rect">
            <a:avLst/>
          </a:prstGeom>
        </p:spPr>
      </p:pic>
      <p:sp>
        <p:nvSpPr>
          <p:cNvPr id="2" name="Tittel 1">
            <a:extLst>
              <a:ext uri="{FF2B5EF4-FFF2-40B4-BE49-F238E27FC236}">
                <a16:creationId xmlns:a16="http://schemas.microsoft.com/office/drawing/2014/main" id="{68323EFE-9565-494D-A4C9-7BCEE88E390A}"/>
              </a:ext>
            </a:extLst>
          </p:cNvPr>
          <p:cNvSpPr>
            <a:spLocks noGrp="1"/>
          </p:cNvSpPr>
          <p:nvPr>
            <p:ph type="ctrTitle"/>
          </p:nvPr>
        </p:nvSpPr>
        <p:spPr>
          <a:xfrm>
            <a:off x="5168932" y="811350"/>
            <a:ext cx="17138142" cy="828676"/>
          </a:xfrm>
        </p:spPr>
        <p:txBody>
          <a:bodyPr/>
          <a:lstStyle/>
          <a:p>
            <a:pPr algn="l"/>
            <a:r>
              <a:rPr lang="nb-NO" dirty="0">
                <a:solidFill>
                  <a:schemeClr val="tx1"/>
                </a:solidFill>
              </a:rPr>
              <a:t>Data- og dokumentdeling – hva skjer?</a:t>
            </a:r>
          </a:p>
        </p:txBody>
      </p:sp>
      <p:sp>
        <p:nvSpPr>
          <p:cNvPr id="4" name="Plassholder for SmartArt 3">
            <a:extLst>
              <a:ext uri="{FF2B5EF4-FFF2-40B4-BE49-F238E27FC236}">
                <a16:creationId xmlns:a16="http://schemas.microsoft.com/office/drawing/2014/main" id="{73B9BA6D-7DBA-4657-B33A-92C41675CF97}"/>
              </a:ext>
            </a:extLst>
          </p:cNvPr>
          <p:cNvSpPr>
            <a:spLocks noGrp="1"/>
          </p:cNvSpPr>
          <p:nvPr>
            <p:ph type="dgm" sz="quarter" idx="10"/>
          </p:nvPr>
        </p:nvSpPr>
        <p:spPr>
          <a:xfrm>
            <a:off x="1039950" y="10869750"/>
            <a:ext cx="3168000" cy="2167200"/>
          </a:xfrm>
        </p:spPr>
      </p:sp>
      <p:sp>
        <p:nvSpPr>
          <p:cNvPr id="7" name="Tittel 1">
            <a:extLst>
              <a:ext uri="{FF2B5EF4-FFF2-40B4-BE49-F238E27FC236}">
                <a16:creationId xmlns:a16="http://schemas.microsoft.com/office/drawing/2014/main" id="{B7C53502-FFDC-4A4F-868E-517A7A760A9E}"/>
              </a:ext>
            </a:extLst>
          </p:cNvPr>
          <p:cNvSpPr txBox="1">
            <a:spLocks/>
          </p:cNvSpPr>
          <p:nvPr/>
        </p:nvSpPr>
        <p:spPr>
          <a:xfrm>
            <a:off x="19380232" y="12622612"/>
            <a:ext cx="17138142" cy="828676"/>
          </a:xfrm>
          <a:prstGeom prst="rect">
            <a:avLst/>
          </a:prstGeom>
        </p:spPr>
        <p:txBody>
          <a:bodyPr vert="horz" lIns="0" tIns="0" rIns="0" bIns="0" rtlCol="0" anchor="b" anchorCtr="0">
            <a:normAutofit/>
          </a:bodyPr>
          <a:lstStyle>
            <a:lvl1pPr algn="r" defTabSz="1828709" rtl="0" eaLnBrk="1" latinLnBrk="0" hangingPunct="1">
              <a:lnSpc>
                <a:spcPct val="90000"/>
              </a:lnSpc>
              <a:spcBef>
                <a:spcPct val="0"/>
              </a:spcBef>
              <a:buNone/>
              <a:defRPr sz="5700" b="0" kern="1200">
                <a:solidFill>
                  <a:schemeClr val="bg1"/>
                </a:solidFill>
                <a:latin typeface="+mj-lt"/>
                <a:ea typeface="+mj-ea"/>
                <a:cs typeface="+mj-cs"/>
              </a:defRPr>
            </a:lvl1pPr>
          </a:lstStyle>
          <a:p>
            <a:pPr algn="l"/>
            <a:r>
              <a:rPr lang="nb-NO" sz="2800" dirty="0"/>
              <a:t>Syda Productions/</a:t>
            </a:r>
            <a:r>
              <a:rPr lang="nb-NO" sz="2800" dirty="0" err="1"/>
              <a:t>Mostphotos</a:t>
            </a:r>
            <a:endParaRPr lang="nb-NO" sz="2800" dirty="0">
              <a:solidFill>
                <a:schemeClr val="tx1"/>
              </a:solidFill>
            </a:endParaRPr>
          </a:p>
        </p:txBody>
      </p:sp>
    </p:spTree>
    <p:extLst>
      <p:ext uri="{BB962C8B-B14F-4D97-AF65-F5344CB8AC3E}">
        <p14:creationId xmlns:p14="http://schemas.microsoft.com/office/powerpoint/2010/main" val="4010957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329363-A23C-4D3F-8E22-D4B773391DDE}"/>
              </a:ext>
            </a:extLst>
          </p:cNvPr>
          <p:cNvSpPr>
            <a:spLocks noGrp="1"/>
          </p:cNvSpPr>
          <p:nvPr>
            <p:ph type="title"/>
          </p:nvPr>
        </p:nvSpPr>
        <p:spPr/>
        <p:txBody>
          <a:bodyPr/>
          <a:lstStyle/>
          <a:p>
            <a:r>
              <a:rPr lang="nb-NO" dirty="0"/>
              <a:t>Prosjekt data- og dokumentdeling i 2019  </a:t>
            </a:r>
          </a:p>
        </p:txBody>
      </p:sp>
      <p:sp>
        <p:nvSpPr>
          <p:cNvPr id="4" name="Plassholder for lysbildenummer 3">
            <a:extLst>
              <a:ext uri="{FF2B5EF4-FFF2-40B4-BE49-F238E27FC236}">
                <a16:creationId xmlns:a16="http://schemas.microsoft.com/office/drawing/2014/main" id="{403FB9E0-A609-4E7B-BCB9-AC0C3E34E683}"/>
              </a:ext>
            </a:extLst>
          </p:cNvPr>
          <p:cNvSpPr>
            <a:spLocks noGrp="1"/>
          </p:cNvSpPr>
          <p:nvPr>
            <p:ph type="sldNum" sz="quarter" idx="16"/>
          </p:nvPr>
        </p:nvSpPr>
        <p:spPr/>
        <p:txBody>
          <a:bodyPr/>
          <a:lstStyle/>
          <a:p>
            <a:r>
              <a:rPr lang="nb-NO"/>
              <a:t> Side </a:t>
            </a:r>
            <a:fld id="{5751DFAA-887F-4071-8EAD-E8CA316FCF06}" type="slidenum">
              <a:rPr lang="nb-NO" smtClean="0"/>
              <a:pPr/>
              <a:t>67</a:t>
            </a:fld>
            <a:endParaRPr lang="nb-NO" dirty="0"/>
          </a:p>
        </p:txBody>
      </p:sp>
      <p:graphicFrame>
        <p:nvGraphicFramePr>
          <p:cNvPr id="5" name="Diagram 4">
            <a:extLst>
              <a:ext uri="{FF2B5EF4-FFF2-40B4-BE49-F238E27FC236}">
                <a16:creationId xmlns:a16="http://schemas.microsoft.com/office/drawing/2014/main" id="{C95E0FDC-C1B2-452D-9409-1AC4CE5D4BCE}"/>
              </a:ext>
            </a:extLst>
          </p:cNvPr>
          <p:cNvGraphicFramePr/>
          <p:nvPr>
            <p:extLst/>
          </p:nvPr>
        </p:nvGraphicFramePr>
        <p:xfrm>
          <a:off x="1882419" y="2696840"/>
          <a:ext cx="20682216" cy="9900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4885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descr="Håndtrykk">
            <a:extLst>
              <a:ext uri="{FF2B5EF4-FFF2-40B4-BE49-F238E27FC236}">
                <a16:creationId xmlns:a16="http://schemas.microsoft.com/office/drawing/2014/main" id="{B5A91082-79BC-4169-9DB8-60B2FCB14A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547" y="458690"/>
            <a:ext cx="1820065" cy="1820065"/>
          </a:xfrm>
          <a:prstGeom prst="rect">
            <a:avLst/>
          </a:prstGeom>
        </p:spPr>
      </p:pic>
      <p:sp>
        <p:nvSpPr>
          <p:cNvPr id="7" name="Rektangel 6">
            <a:extLst>
              <a:ext uri="{FF2B5EF4-FFF2-40B4-BE49-F238E27FC236}">
                <a16:creationId xmlns:a16="http://schemas.microsoft.com/office/drawing/2014/main" id="{2A71743E-E0BB-43A5-9895-7F6A4F74A6C9}"/>
              </a:ext>
            </a:extLst>
          </p:cNvPr>
          <p:cNvSpPr/>
          <p:nvPr/>
        </p:nvSpPr>
        <p:spPr>
          <a:xfrm>
            <a:off x="341182" y="2131760"/>
            <a:ext cx="23692936" cy="10745275"/>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562"/>
            <a:endParaRPr lang="nb-NO" sz="6000">
              <a:solidFill>
                <a:prstClr val="white"/>
              </a:solidFill>
              <a:latin typeface="Arial" panose="020B0604020202020204"/>
            </a:endParaRPr>
          </a:p>
        </p:txBody>
      </p:sp>
      <p:pic>
        <p:nvPicPr>
          <p:cNvPr id="40" name="Grafikk 39" descr="Gjenta">
            <a:extLst>
              <a:ext uri="{FF2B5EF4-FFF2-40B4-BE49-F238E27FC236}">
                <a16:creationId xmlns:a16="http://schemas.microsoft.com/office/drawing/2014/main" id="{A8529174-2473-4B51-AA73-A5F79698AF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70070" y="3304209"/>
            <a:ext cx="8994683" cy="8994683"/>
          </a:xfrm>
          <a:prstGeom prst="rect">
            <a:avLst/>
          </a:prstGeom>
        </p:spPr>
      </p:pic>
      <p:sp>
        <p:nvSpPr>
          <p:cNvPr id="2" name="Tittel 1">
            <a:extLst>
              <a:ext uri="{FF2B5EF4-FFF2-40B4-BE49-F238E27FC236}">
                <a16:creationId xmlns:a16="http://schemas.microsoft.com/office/drawing/2014/main" id="{B4DBA4FA-86EF-4A5F-85C5-69E6DBFF5740}"/>
              </a:ext>
            </a:extLst>
          </p:cNvPr>
          <p:cNvSpPr>
            <a:spLocks noGrp="1"/>
          </p:cNvSpPr>
          <p:nvPr>
            <p:ph type="title"/>
          </p:nvPr>
        </p:nvSpPr>
        <p:spPr>
          <a:xfrm>
            <a:off x="1441579" y="704299"/>
            <a:ext cx="21563889" cy="1673294"/>
          </a:xfrm>
        </p:spPr>
        <p:txBody>
          <a:bodyPr>
            <a:normAutofit/>
          </a:bodyPr>
          <a:lstStyle/>
          <a:p>
            <a:r>
              <a:rPr lang="nb-NO" dirty="0">
                <a:solidFill>
                  <a:schemeClr val="tx1"/>
                </a:solidFill>
                <a:latin typeface="Arial" panose="020B0604020202020204"/>
              </a:rPr>
              <a:t>Hvordan jobber vi?</a:t>
            </a:r>
          </a:p>
        </p:txBody>
      </p:sp>
      <p:pic>
        <p:nvPicPr>
          <p:cNvPr id="23" name="Grafikk 22" descr="Lærer">
            <a:extLst>
              <a:ext uri="{FF2B5EF4-FFF2-40B4-BE49-F238E27FC236}">
                <a16:creationId xmlns:a16="http://schemas.microsoft.com/office/drawing/2014/main" id="{C05D6BF9-1592-4259-9EA8-5411881FD0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6580" y="6136071"/>
            <a:ext cx="1523702" cy="1523702"/>
          </a:xfrm>
          <a:prstGeom prst="rect">
            <a:avLst/>
          </a:prstGeom>
        </p:spPr>
      </p:pic>
      <p:pic>
        <p:nvPicPr>
          <p:cNvPr id="27" name="Grafikk 26" descr="Møte">
            <a:extLst>
              <a:ext uri="{FF2B5EF4-FFF2-40B4-BE49-F238E27FC236}">
                <a16:creationId xmlns:a16="http://schemas.microsoft.com/office/drawing/2014/main" id="{B401F6F2-F061-441A-8C9F-08AD41286D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50268" y="7801551"/>
            <a:ext cx="1638988" cy="1638988"/>
          </a:xfrm>
          <a:prstGeom prst="rect">
            <a:avLst/>
          </a:prstGeom>
        </p:spPr>
      </p:pic>
      <p:pic>
        <p:nvPicPr>
          <p:cNvPr id="29" name="Grafikk 28" descr="Dokument">
            <a:extLst>
              <a:ext uri="{FF2B5EF4-FFF2-40B4-BE49-F238E27FC236}">
                <a16:creationId xmlns:a16="http://schemas.microsoft.com/office/drawing/2014/main" id="{B77AF5AB-0ED0-4B7D-ACB8-9D75D5100EE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22211" y="7375732"/>
            <a:ext cx="1304550" cy="1304550"/>
          </a:xfrm>
          <a:prstGeom prst="rect">
            <a:avLst/>
          </a:prstGeom>
        </p:spPr>
      </p:pic>
      <p:pic>
        <p:nvPicPr>
          <p:cNvPr id="32" name="Grafikk 31" descr="Brukere">
            <a:extLst>
              <a:ext uri="{FF2B5EF4-FFF2-40B4-BE49-F238E27FC236}">
                <a16:creationId xmlns:a16="http://schemas.microsoft.com/office/drawing/2014/main" id="{2B59A204-A9D3-4FAE-87A5-5655B8FC3E2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623312" y="6942497"/>
            <a:ext cx="1523702" cy="1523702"/>
          </a:xfrm>
          <a:prstGeom prst="rect">
            <a:avLst/>
          </a:prstGeom>
        </p:spPr>
      </p:pic>
      <p:pic>
        <p:nvPicPr>
          <p:cNvPr id="33" name="Grafikk 32" descr="Brukere">
            <a:extLst>
              <a:ext uri="{FF2B5EF4-FFF2-40B4-BE49-F238E27FC236}">
                <a16:creationId xmlns:a16="http://schemas.microsoft.com/office/drawing/2014/main" id="{E86A0B5C-00AB-4CE4-AA1F-512430653AA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2385638" y="6834876"/>
            <a:ext cx="1523702" cy="1523702"/>
          </a:xfrm>
          <a:prstGeom prst="rect">
            <a:avLst/>
          </a:prstGeom>
        </p:spPr>
      </p:pic>
      <p:pic>
        <p:nvPicPr>
          <p:cNvPr id="38" name="Grafikk 37" descr="Skrivemaskin">
            <a:extLst>
              <a:ext uri="{FF2B5EF4-FFF2-40B4-BE49-F238E27FC236}">
                <a16:creationId xmlns:a16="http://schemas.microsoft.com/office/drawing/2014/main" id="{EB118597-D5FD-4280-A803-F2D02E3E440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81805" y="6084821"/>
            <a:ext cx="1523702" cy="1523702"/>
          </a:xfrm>
          <a:prstGeom prst="rect">
            <a:avLst/>
          </a:prstGeom>
        </p:spPr>
      </p:pic>
      <p:pic>
        <p:nvPicPr>
          <p:cNvPr id="45" name="Grafikk 44" descr="Smal pil: rett">
            <a:extLst>
              <a:ext uri="{FF2B5EF4-FFF2-40B4-BE49-F238E27FC236}">
                <a16:creationId xmlns:a16="http://schemas.microsoft.com/office/drawing/2014/main" id="{1ACE5BE1-1916-4D70-B6C8-807664C4BAE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11328083" y="7495068"/>
            <a:ext cx="971132" cy="971132"/>
          </a:xfrm>
          <a:prstGeom prst="rect">
            <a:avLst/>
          </a:prstGeom>
        </p:spPr>
      </p:pic>
      <p:pic>
        <p:nvPicPr>
          <p:cNvPr id="46" name="Grafikk 45" descr="Smal pil: rett">
            <a:extLst>
              <a:ext uri="{FF2B5EF4-FFF2-40B4-BE49-F238E27FC236}">
                <a16:creationId xmlns:a16="http://schemas.microsoft.com/office/drawing/2014/main" id="{C607321A-906E-49D1-BBB9-D75A296C13E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8057919" y="7542441"/>
            <a:ext cx="971132" cy="971132"/>
          </a:xfrm>
          <a:prstGeom prst="rect">
            <a:avLst/>
          </a:prstGeom>
        </p:spPr>
      </p:pic>
      <p:pic>
        <p:nvPicPr>
          <p:cNvPr id="52" name="Grafikk 51" descr="Smal pil: rett">
            <a:extLst>
              <a:ext uri="{FF2B5EF4-FFF2-40B4-BE49-F238E27FC236}">
                <a16:creationId xmlns:a16="http://schemas.microsoft.com/office/drawing/2014/main" id="{6297AD62-9336-4FDD-ABDB-21903BAF2DB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15160735" y="7315986"/>
            <a:ext cx="971132" cy="971132"/>
          </a:xfrm>
          <a:prstGeom prst="rect">
            <a:avLst/>
          </a:prstGeom>
        </p:spPr>
      </p:pic>
      <p:pic>
        <p:nvPicPr>
          <p:cNvPr id="61" name="Grafikk 60" descr="Gruppe">
            <a:extLst>
              <a:ext uri="{FF2B5EF4-FFF2-40B4-BE49-F238E27FC236}">
                <a16:creationId xmlns:a16="http://schemas.microsoft.com/office/drawing/2014/main" id="{B1CD65BC-29A3-4DB9-8EBA-7AFCA9E11B3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048580" y="3225868"/>
            <a:ext cx="2171639" cy="2171639"/>
          </a:xfrm>
          <a:prstGeom prst="rect">
            <a:avLst/>
          </a:prstGeom>
        </p:spPr>
      </p:pic>
      <p:sp>
        <p:nvSpPr>
          <p:cNvPr id="67" name="TekstSylinder 66">
            <a:extLst>
              <a:ext uri="{FF2B5EF4-FFF2-40B4-BE49-F238E27FC236}">
                <a16:creationId xmlns:a16="http://schemas.microsoft.com/office/drawing/2014/main" id="{A66D619F-E5EA-4C56-A7E1-78B90A4FDBBE}"/>
              </a:ext>
            </a:extLst>
          </p:cNvPr>
          <p:cNvSpPr txBox="1"/>
          <p:nvPr/>
        </p:nvSpPr>
        <p:spPr>
          <a:xfrm>
            <a:off x="4491596" y="9440189"/>
            <a:ext cx="3638388" cy="2145524"/>
          </a:xfrm>
          <a:prstGeom prst="rect">
            <a:avLst/>
          </a:prstGeom>
          <a:noFill/>
        </p:spPr>
        <p:txBody>
          <a:bodyPr vert="horz" wrap="square" lIns="909987" tIns="909987" rIns="909987" bIns="909987" rtlCol="0">
            <a:spAutoFit/>
          </a:bodyPr>
          <a:lstStyle/>
          <a:p>
            <a:pPr defTabSz="1828562">
              <a:spcAft>
                <a:spcPts val="1667"/>
              </a:spcAft>
            </a:pPr>
            <a:r>
              <a:rPr lang="nb-NO" sz="2000" dirty="0">
                <a:solidFill>
                  <a:srgbClr val="FFFFFF"/>
                </a:solidFill>
                <a:latin typeface="Arial" panose="020B0604020202020204"/>
              </a:rPr>
              <a:t>Møtevirksomhet</a:t>
            </a:r>
          </a:p>
        </p:txBody>
      </p:sp>
      <p:sp>
        <p:nvSpPr>
          <p:cNvPr id="69" name="TekstSylinder 68">
            <a:extLst>
              <a:ext uri="{FF2B5EF4-FFF2-40B4-BE49-F238E27FC236}">
                <a16:creationId xmlns:a16="http://schemas.microsoft.com/office/drawing/2014/main" id="{FE04C2CB-0BA5-4D71-9979-F539AFE29882}"/>
              </a:ext>
            </a:extLst>
          </p:cNvPr>
          <p:cNvSpPr txBox="1"/>
          <p:nvPr/>
        </p:nvSpPr>
        <p:spPr>
          <a:xfrm>
            <a:off x="8462485" y="7723080"/>
            <a:ext cx="3638388" cy="2145524"/>
          </a:xfrm>
          <a:prstGeom prst="rect">
            <a:avLst/>
          </a:prstGeom>
          <a:noFill/>
        </p:spPr>
        <p:txBody>
          <a:bodyPr vert="horz" wrap="square" lIns="909987" tIns="909987" rIns="909987" bIns="909987" rtlCol="0">
            <a:spAutoFit/>
          </a:bodyPr>
          <a:lstStyle/>
          <a:p>
            <a:pPr algn="ctr" defTabSz="1828562">
              <a:spcAft>
                <a:spcPts val="1667"/>
              </a:spcAft>
            </a:pPr>
            <a:r>
              <a:rPr lang="nb-NO" sz="2000" dirty="0">
                <a:solidFill>
                  <a:srgbClr val="FFFFFF"/>
                </a:solidFill>
                <a:latin typeface="Arial" panose="020B0604020202020204"/>
              </a:rPr>
              <a:t>Forslag</a:t>
            </a:r>
          </a:p>
        </p:txBody>
      </p:sp>
      <p:sp>
        <p:nvSpPr>
          <p:cNvPr id="70" name="TekstSylinder 69">
            <a:extLst>
              <a:ext uri="{FF2B5EF4-FFF2-40B4-BE49-F238E27FC236}">
                <a16:creationId xmlns:a16="http://schemas.microsoft.com/office/drawing/2014/main" id="{0F83D8A6-EDE4-4137-B418-FB344F48CF02}"/>
              </a:ext>
            </a:extLst>
          </p:cNvPr>
          <p:cNvSpPr txBox="1"/>
          <p:nvPr/>
        </p:nvSpPr>
        <p:spPr>
          <a:xfrm>
            <a:off x="11856607" y="7402069"/>
            <a:ext cx="3638388" cy="2453300"/>
          </a:xfrm>
          <a:prstGeom prst="rect">
            <a:avLst/>
          </a:prstGeom>
          <a:noFill/>
        </p:spPr>
        <p:txBody>
          <a:bodyPr vert="horz" wrap="square" lIns="909987" tIns="909987" rIns="909987" bIns="909987" rtlCol="0">
            <a:spAutoFit/>
          </a:bodyPr>
          <a:lstStyle/>
          <a:p>
            <a:pPr algn="ctr" defTabSz="1828562">
              <a:spcAft>
                <a:spcPts val="1667"/>
              </a:spcAft>
            </a:pPr>
            <a:r>
              <a:rPr lang="nb-NO" sz="2000" dirty="0">
                <a:solidFill>
                  <a:srgbClr val="FFFFFF"/>
                </a:solidFill>
                <a:latin typeface="Arial" panose="020B0604020202020204"/>
              </a:rPr>
              <a:t>Innspill fra arbeidsgruppen</a:t>
            </a:r>
          </a:p>
        </p:txBody>
      </p:sp>
      <p:sp>
        <p:nvSpPr>
          <p:cNvPr id="75" name="TekstSylinder 74">
            <a:extLst>
              <a:ext uri="{FF2B5EF4-FFF2-40B4-BE49-F238E27FC236}">
                <a16:creationId xmlns:a16="http://schemas.microsoft.com/office/drawing/2014/main" id="{B7A09B0B-94EC-49A9-8EFD-FD9A45489690}"/>
              </a:ext>
            </a:extLst>
          </p:cNvPr>
          <p:cNvSpPr txBox="1"/>
          <p:nvPr/>
        </p:nvSpPr>
        <p:spPr>
          <a:xfrm>
            <a:off x="5031030" y="6685209"/>
            <a:ext cx="3638388" cy="2145524"/>
          </a:xfrm>
          <a:prstGeom prst="rect">
            <a:avLst/>
          </a:prstGeom>
          <a:noFill/>
        </p:spPr>
        <p:txBody>
          <a:bodyPr vert="horz" wrap="square" lIns="909987" tIns="909987" rIns="909987" bIns="909987" rtlCol="0">
            <a:spAutoFit/>
          </a:bodyPr>
          <a:lstStyle/>
          <a:p>
            <a:pPr algn="ctr" defTabSz="1828562">
              <a:spcAft>
                <a:spcPts val="1667"/>
              </a:spcAft>
            </a:pPr>
            <a:r>
              <a:rPr lang="nb-NO" sz="2000" dirty="0">
                <a:solidFill>
                  <a:srgbClr val="FFFFFF"/>
                </a:solidFill>
                <a:latin typeface="Arial" panose="020B0604020202020204"/>
              </a:rPr>
              <a:t>Produksjon</a:t>
            </a:r>
          </a:p>
        </p:txBody>
      </p:sp>
      <p:sp>
        <p:nvSpPr>
          <p:cNvPr id="77" name="TekstSylinder 76">
            <a:extLst>
              <a:ext uri="{FF2B5EF4-FFF2-40B4-BE49-F238E27FC236}">
                <a16:creationId xmlns:a16="http://schemas.microsoft.com/office/drawing/2014/main" id="{BFD95EF3-1CF4-4DB8-B3A4-C81099DD20DA}"/>
              </a:ext>
            </a:extLst>
          </p:cNvPr>
          <p:cNvSpPr txBox="1"/>
          <p:nvPr/>
        </p:nvSpPr>
        <p:spPr>
          <a:xfrm>
            <a:off x="16424841" y="7647436"/>
            <a:ext cx="3638388" cy="2145524"/>
          </a:xfrm>
          <a:prstGeom prst="rect">
            <a:avLst/>
          </a:prstGeom>
          <a:noFill/>
        </p:spPr>
        <p:txBody>
          <a:bodyPr vert="horz" wrap="square" lIns="909987" tIns="909987" rIns="909987" bIns="909987" rtlCol="0">
            <a:spAutoFit/>
          </a:bodyPr>
          <a:lstStyle/>
          <a:p>
            <a:pPr algn="ctr" defTabSz="1828562">
              <a:spcAft>
                <a:spcPts val="1667"/>
              </a:spcAft>
            </a:pPr>
            <a:r>
              <a:rPr lang="nb-NO" sz="2000" dirty="0">
                <a:solidFill>
                  <a:srgbClr val="FFFFFF"/>
                </a:solidFill>
                <a:latin typeface="Arial" panose="020B0604020202020204"/>
              </a:rPr>
              <a:t>Leveranse</a:t>
            </a:r>
          </a:p>
        </p:txBody>
      </p:sp>
      <p:sp>
        <p:nvSpPr>
          <p:cNvPr id="80" name="TekstSylinder 79">
            <a:extLst>
              <a:ext uri="{FF2B5EF4-FFF2-40B4-BE49-F238E27FC236}">
                <a16:creationId xmlns:a16="http://schemas.microsoft.com/office/drawing/2014/main" id="{50E43627-E211-4AC0-812B-320EDCA9584F}"/>
              </a:ext>
            </a:extLst>
          </p:cNvPr>
          <p:cNvSpPr txBox="1"/>
          <p:nvPr/>
        </p:nvSpPr>
        <p:spPr>
          <a:xfrm>
            <a:off x="-201556" y="2073589"/>
            <a:ext cx="6782583" cy="2453300"/>
          </a:xfrm>
          <a:prstGeom prst="rect">
            <a:avLst/>
          </a:prstGeom>
          <a:noFill/>
        </p:spPr>
        <p:txBody>
          <a:bodyPr vert="horz" wrap="square" lIns="909987" tIns="909987" rIns="909987" bIns="909987" rtlCol="0">
            <a:spAutoFit/>
          </a:bodyPr>
          <a:lstStyle/>
          <a:p>
            <a:pPr algn="ctr" defTabSz="1828562">
              <a:spcAft>
                <a:spcPts val="1667"/>
              </a:spcAft>
            </a:pPr>
            <a:r>
              <a:rPr lang="nb-NO" sz="2000" dirty="0">
                <a:solidFill>
                  <a:srgbClr val="FFFFFF"/>
                </a:solidFill>
                <a:latin typeface="Arial" panose="020B0604020202020204"/>
              </a:rPr>
              <a:t>DATA- OG DOKUMENTDELING</a:t>
            </a:r>
            <a:br>
              <a:rPr lang="nb-NO" sz="2000" dirty="0">
                <a:solidFill>
                  <a:srgbClr val="FFFFFF"/>
                </a:solidFill>
                <a:latin typeface="Arial" panose="020B0604020202020204"/>
              </a:rPr>
            </a:br>
            <a:r>
              <a:rPr lang="nb-NO" sz="2000" dirty="0">
                <a:solidFill>
                  <a:srgbClr val="FFFFFF"/>
                </a:solidFill>
                <a:latin typeface="Arial" panose="020B0604020202020204"/>
              </a:rPr>
              <a:t>INTERNT LEVERANSETEAM</a:t>
            </a:r>
          </a:p>
        </p:txBody>
      </p:sp>
      <p:sp>
        <p:nvSpPr>
          <p:cNvPr id="50" name="TekstSylinder 49">
            <a:extLst>
              <a:ext uri="{FF2B5EF4-FFF2-40B4-BE49-F238E27FC236}">
                <a16:creationId xmlns:a16="http://schemas.microsoft.com/office/drawing/2014/main" id="{EAD077F1-855B-4189-9938-CCE7A09CD7EB}"/>
              </a:ext>
            </a:extLst>
          </p:cNvPr>
          <p:cNvSpPr txBox="1"/>
          <p:nvPr/>
        </p:nvSpPr>
        <p:spPr>
          <a:xfrm>
            <a:off x="6977757" y="4979858"/>
            <a:ext cx="6782583" cy="2453300"/>
          </a:xfrm>
          <a:prstGeom prst="rect">
            <a:avLst/>
          </a:prstGeom>
          <a:noFill/>
        </p:spPr>
        <p:txBody>
          <a:bodyPr vert="horz" wrap="square" lIns="909987" tIns="909987" rIns="909987" bIns="909987" rtlCol="0">
            <a:spAutoFit/>
          </a:bodyPr>
          <a:lstStyle/>
          <a:p>
            <a:pPr algn="ctr" defTabSz="1828562">
              <a:spcAft>
                <a:spcPts val="1667"/>
              </a:spcAft>
            </a:pPr>
            <a:r>
              <a:rPr lang="nb-NO" sz="2000" dirty="0">
                <a:solidFill>
                  <a:srgbClr val="FFFFFF"/>
                </a:solidFill>
                <a:latin typeface="Arial" panose="020B0604020202020204"/>
              </a:rPr>
              <a:t>DATA- OG DOKUMENTDELING</a:t>
            </a:r>
            <a:br>
              <a:rPr lang="nb-NO" sz="2000" dirty="0">
                <a:solidFill>
                  <a:srgbClr val="FFFFFF"/>
                </a:solidFill>
                <a:latin typeface="Arial" panose="020B0604020202020204"/>
              </a:rPr>
            </a:br>
            <a:r>
              <a:rPr lang="nb-NO" sz="2000" dirty="0">
                <a:solidFill>
                  <a:srgbClr val="FFFFFF"/>
                </a:solidFill>
                <a:latin typeface="Arial" panose="020B0604020202020204"/>
              </a:rPr>
              <a:t>ARBEIDSGRUPPE</a:t>
            </a:r>
          </a:p>
        </p:txBody>
      </p:sp>
      <p:pic>
        <p:nvPicPr>
          <p:cNvPr id="57" name="Grafikk 56" descr="Dokument">
            <a:extLst>
              <a:ext uri="{FF2B5EF4-FFF2-40B4-BE49-F238E27FC236}">
                <a16:creationId xmlns:a16="http://schemas.microsoft.com/office/drawing/2014/main" id="{D4CD9E69-0C54-463D-8E8C-E79764A40A9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84480" y="7209023"/>
            <a:ext cx="1304550" cy="1304550"/>
          </a:xfrm>
          <a:prstGeom prst="rect">
            <a:avLst/>
          </a:prstGeom>
        </p:spPr>
      </p:pic>
      <p:sp>
        <p:nvSpPr>
          <p:cNvPr id="66" name="TekstSylinder 65">
            <a:extLst>
              <a:ext uri="{FF2B5EF4-FFF2-40B4-BE49-F238E27FC236}">
                <a16:creationId xmlns:a16="http://schemas.microsoft.com/office/drawing/2014/main" id="{34AB951C-C0F7-4F12-968B-A56C19292C4B}"/>
              </a:ext>
            </a:extLst>
          </p:cNvPr>
          <p:cNvSpPr txBox="1"/>
          <p:nvPr/>
        </p:nvSpPr>
        <p:spPr>
          <a:xfrm>
            <a:off x="1110381" y="5484751"/>
            <a:ext cx="3638388" cy="3046988"/>
          </a:xfrm>
          <a:prstGeom prst="rect">
            <a:avLst/>
          </a:prstGeom>
          <a:noFill/>
        </p:spPr>
        <p:txBody>
          <a:bodyPr vert="horz" wrap="square" lIns="0" tIns="0" rIns="0" bIns="0" rtlCol="0">
            <a:spAutoFit/>
          </a:bodyPr>
          <a:lstStyle/>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Direktoratet for </a:t>
            </a:r>
            <a:r>
              <a:rPr lang="nb-NO" sz="2400" dirty="0" err="1">
                <a:solidFill>
                  <a:srgbClr val="FFFFFF"/>
                </a:solidFill>
                <a:latin typeface="Arial" panose="020B0604020202020204"/>
              </a:rPr>
              <a:t>e-helse</a:t>
            </a:r>
            <a:endParaRPr lang="nb-NO" sz="2400" dirty="0">
              <a:solidFill>
                <a:srgbClr val="FFFFFF"/>
              </a:solidFill>
              <a:latin typeface="Arial" panose="020B0604020202020204"/>
            </a:endParaRPr>
          </a:p>
          <a:p>
            <a:pPr marL="1257153" lvl="1" indent="-342873" defTabSz="1828562">
              <a:spcAft>
                <a:spcPts val="600"/>
              </a:spcAft>
              <a:buFont typeface="Arial" panose="020B0604020202020204" pitchFamily="34" charset="0"/>
              <a:buChar char="•"/>
            </a:pPr>
            <a:r>
              <a:rPr lang="nb-NO" sz="2400" dirty="0">
                <a:solidFill>
                  <a:srgbClr val="FFFFFF"/>
                </a:solidFill>
                <a:latin typeface="Arial" panose="020B0604020202020204"/>
              </a:rPr>
              <a:t>Standardisering</a:t>
            </a:r>
          </a:p>
          <a:p>
            <a:pPr marL="1257153" lvl="1" indent="-342873" defTabSz="1828562">
              <a:spcAft>
                <a:spcPts val="600"/>
              </a:spcAft>
              <a:buFont typeface="Arial" panose="020B0604020202020204" pitchFamily="34" charset="0"/>
              <a:buChar char="•"/>
            </a:pPr>
            <a:r>
              <a:rPr lang="nb-NO" sz="2400" dirty="0">
                <a:solidFill>
                  <a:srgbClr val="FFFFFF"/>
                </a:solidFill>
                <a:latin typeface="Arial" panose="020B0604020202020204"/>
              </a:rPr>
              <a:t>Arkitekturstyring</a:t>
            </a:r>
          </a:p>
          <a:p>
            <a:pPr marL="1257153" lvl="1" indent="-342873" defTabSz="1828562">
              <a:spcAft>
                <a:spcPts val="600"/>
              </a:spcAft>
              <a:buFont typeface="Arial" panose="020B0604020202020204" pitchFamily="34" charset="0"/>
              <a:buChar char="•"/>
            </a:pPr>
            <a:r>
              <a:rPr lang="nb-NO" sz="2400" dirty="0">
                <a:solidFill>
                  <a:srgbClr val="FFFFFF"/>
                </a:solidFill>
                <a:latin typeface="Arial" panose="020B0604020202020204"/>
              </a:rPr>
              <a:t>Helsenorge.no</a:t>
            </a:r>
          </a:p>
          <a:p>
            <a:pPr marL="1257153" lvl="1" indent="-342873" defTabSz="1828562">
              <a:spcAft>
                <a:spcPts val="600"/>
              </a:spcAft>
              <a:buFont typeface="Arial" panose="020B0604020202020204" pitchFamily="34" charset="0"/>
              <a:buChar char="•"/>
            </a:pPr>
            <a:r>
              <a:rPr lang="nb-NO" sz="2400" dirty="0">
                <a:solidFill>
                  <a:srgbClr val="FFFFFF"/>
                </a:solidFill>
                <a:latin typeface="Arial" panose="020B0604020202020204"/>
              </a:rPr>
              <a:t>Kjernejournal </a:t>
            </a:r>
          </a:p>
          <a:p>
            <a:pPr marL="1257153" lvl="1" indent="-342873" defTabSz="1828562">
              <a:spcAft>
                <a:spcPts val="600"/>
              </a:spcAft>
              <a:buFont typeface="Arial" panose="020B0604020202020204" pitchFamily="34" charset="0"/>
              <a:buChar char="•"/>
            </a:pPr>
            <a:r>
              <a:rPr lang="nb-NO" sz="2400" dirty="0">
                <a:solidFill>
                  <a:srgbClr val="FFFFFF"/>
                </a:solidFill>
                <a:latin typeface="Arial" panose="020B0604020202020204"/>
              </a:rPr>
              <a:t>Juridisk</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NHN</a:t>
            </a:r>
          </a:p>
        </p:txBody>
      </p:sp>
      <p:sp>
        <p:nvSpPr>
          <p:cNvPr id="71" name="TekstSylinder 70">
            <a:extLst>
              <a:ext uri="{FF2B5EF4-FFF2-40B4-BE49-F238E27FC236}">
                <a16:creationId xmlns:a16="http://schemas.microsoft.com/office/drawing/2014/main" id="{2B0B11B9-0B1F-4787-9F1E-02D6DD239670}"/>
              </a:ext>
            </a:extLst>
          </p:cNvPr>
          <p:cNvSpPr txBox="1"/>
          <p:nvPr/>
        </p:nvSpPr>
        <p:spPr>
          <a:xfrm>
            <a:off x="8408780" y="9839042"/>
            <a:ext cx="5881502" cy="2600712"/>
          </a:xfrm>
          <a:prstGeom prst="rect">
            <a:avLst/>
          </a:prstGeom>
          <a:noFill/>
        </p:spPr>
        <p:txBody>
          <a:bodyPr vert="horz" wrap="square" lIns="0" tIns="0" rIns="0" bIns="0" rtlCol="0">
            <a:spAutoFit/>
          </a:bodyPr>
          <a:lstStyle/>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NIKT</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Helse Sør-Øst</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Helse Midt</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Helse Nord</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Helse Vest</a:t>
            </a:r>
          </a:p>
          <a:p>
            <a:pPr marL="342873" indent="-342873" defTabSz="1828562">
              <a:spcAft>
                <a:spcPts val="600"/>
              </a:spcAft>
              <a:buFont typeface="Arial" panose="020B0604020202020204" pitchFamily="34" charset="0"/>
              <a:buChar char="•"/>
            </a:pPr>
            <a:endParaRPr lang="nb-NO" sz="2400" dirty="0">
              <a:solidFill>
                <a:srgbClr val="FFFFFF"/>
              </a:solidFill>
              <a:latin typeface="Arial" panose="020B0604020202020204"/>
            </a:endParaRPr>
          </a:p>
        </p:txBody>
      </p:sp>
      <p:pic>
        <p:nvPicPr>
          <p:cNvPr id="28" name="Grafikk 27" descr="Dokument">
            <a:extLst>
              <a:ext uri="{FF2B5EF4-FFF2-40B4-BE49-F238E27FC236}">
                <a16:creationId xmlns:a16="http://schemas.microsoft.com/office/drawing/2014/main" id="{4C0CB7E4-9CBE-4C7C-8BA0-351FE3A9C48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875937" y="7227189"/>
            <a:ext cx="1304550" cy="1304550"/>
          </a:xfrm>
          <a:prstGeom prst="rect">
            <a:avLst/>
          </a:prstGeom>
        </p:spPr>
      </p:pic>
      <p:pic>
        <p:nvPicPr>
          <p:cNvPr id="34" name="Grafikk 33" descr="Gjenta">
            <a:extLst>
              <a:ext uri="{FF2B5EF4-FFF2-40B4-BE49-F238E27FC236}">
                <a16:creationId xmlns:a16="http://schemas.microsoft.com/office/drawing/2014/main" id="{13A1ACF4-54A2-4959-9F37-79BF92A3AE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96483" y="8647271"/>
            <a:ext cx="2177180" cy="2177180"/>
          </a:xfrm>
          <a:prstGeom prst="rect">
            <a:avLst/>
          </a:prstGeom>
        </p:spPr>
      </p:pic>
      <p:sp>
        <p:nvSpPr>
          <p:cNvPr id="30" name="TekstSylinder 29">
            <a:extLst>
              <a:ext uri="{FF2B5EF4-FFF2-40B4-BE49-F238E27FC236}">
                <a16:creationId xmlns:a16="http://schemas.microsoft.com/office/drawing/2014/main" id="{5FC23818-723F-4F4B-82AC-C74FD727ED51}"/>
              </a:ext>
            </a:extLst>
          </p:cNvPr>
          <p:cNvSpPr txBox="1"/>
          <p:nvPr/>
        </p:nvSpPr>
        <p:spPr>
          <a:xfrm>
            <a:off x="14916372" y="7652769"/>
            <a:ext cx="3226555" cy="2145524"/>
          </a:xfrm>
          <a:prstGeom prst="rect">
            <a:avLst/>
          </a:prstGeom>
          <a:noFill/>
        </p:spPr>
        <p:txBody>
          <a:bodyPr vert="horz" wrap="square" lIns="909987" tIns="909987" rIns="909987" bIns="909987" rtlCol="0">
            <a:spAutoFit/>
          </a:bodyPr>
          <a:lstStyle/>
          <a:p>
            <a:pPr algn="ctr" defTabSz="1828562">
              <a:spcAft>
                <a:spcPts val="1667"/>
              </a:spcAft>
            </a:pPr>
            <a:r>
              <a:rPr lang="nb-NO" sz="2000" dirty="0">
                <a:solidFill>
                  <a:srgbClr val="FFFFFF"/>
                </a:solidFill>
                <a:latin typeface="Arial" panose="020B0604020202020204"/>
              </a:rPr>
              <a:t>Forankring </a:t>
            </a:r>
          </a:p>
        </p:txBody>
      </p:sp>
      <p:pic>
        <p:nvPicPr>
          <p:cNvPr id="31" name="Grafikk 30" descr="Smal pil: rett">
            <a:extLst>
              <a:ext uri="{FF2B5EF4-FFF2-40B4-BE49-F238E27FC236}">
                <a16:creationId xmlns:a16="http://schemas.microsoft.com/office/drawing/2014/main" id="{7609FB72-1B04-4563-8C37-359C4357758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800000">
            <a:off x="17052601" y="7203454"/>
            <a:ext cx="856809" cy="1229443"/>
          </a:xfrm>
          <a:prstGeom prst="rect">
            <a:avLst/>
          </a:prstGeom>
        </p:spPr>
      </p:pic>
      <p:sp>
        <p:nvSpPr>
          <p:cNvPr id="35" name="TekstSylinder 34">
            <a:extLst>
              <a:ext uri="{FF2B5EF4-FFF2-40B4-BE49-F238E27FC236}">
                <a16:creationId xmlns:a16="http://schemas.microsoft.com/office/drawing/2014/main" id="{70C23561-035F-42D7-8BEA-7386B569E33D}"/>
              </a:ext>
            </a:extLst>
          </p:cNvPr>
          <p:cNvSpPr txBox="1"/>
          <p:nvPr/>
        </p:nvSpPr>
        <p:spPr>
          <a:xfrm>
            <a:off x="11013887" y="9855369"/>
            <a:ext cx="5881502" cy="2154436"/>
          </a:xfrm>
          <a:prstGeom prst="rect">
            <a:avLst/>
          </a:prstGeom>
          <a:noFill/>
        </p:spPr>
        <p:txBody>
          <a:bodyPr vert="horz" wrap="square" lIns="0" tIns="0" rIns="0" bIns="0" rtlCol="0">
            <a:spAutoFit/>
          </a:bodyPr>
          <a:lstStyle/>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NHN</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Oslo kommune</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KS</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Bergen kommune</a:t>
            </a:r>
          </a:p>
          <a:p>
            <a:pPr marL="342873" indent="-342873" defTabSz="1828562">
              <a:spcAft>
                <a:spcPts val="600"/>
              </a:spcAft>
              <a:buFont typeface="Arial" panose="020B0604020202020204" pitchFamily="34" charset="0"/>
              <a:buChar char="•"/>
            </a:pPr>
            <a:r>
              <a:rPr lang="nb-NO" sz="2400" dirty="0">
                <a:solidFill>
                  <a:srgbClr val="FFFFFF"/>
                </a:solidFill>
                <a:latin typeface="Arial" panose="020B0604020202020204"/>
              </a:rPr>
              <a:t>Trondheim kommune</a:t>
            </a:r>
          </a:p>
        </p:txBody>
      </p:sp>
    </p:spTree>
    <p:extLst>
      <p:ext uri="{BB962C8B-B14F-4D97-AF65-F5344CB8AC3E}">
        <p14:creationId xmlns:p14="http://schemas.microsoft.com/office/powerpoint/2010/main" val="395361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FCE9E7-B407-4FCE-987B-31087F3C0641}"/>
              </a:ext>
            </a:extLst>
          </p:cNvPr>
          <p:cNvSpPr>
            <a:spLocks noGrp="1"/>
          </p:cNvSpPr>
          <p:nvPr>
            <p:ph type="title"/>
          </p:nvPr>
        </p:nvSpPr>
        <p:spPr>
          <a:xfrm>
            <a:off x="839300" y="607700"/>
            <a:ext cx="21565293" cy="1673511"/>
          </a:xfrm>
        </p:spPr>
        <p:txBody>
          <a:bodyPr/>
          <a:lstStyle/>
          <a:p>
            <a:r>
              <a:rPr lang="nb-NO" sz="4000" dirty="0"/>
              <a:t>Målarkitektur for nasjonal dokumentdeling</a:t>
            </a:r>
            <a:br>
              <a:rPr lang="nb-NO" dirty="0"/>
            </a:br>
            <a:r>
              <a:rPr lang="nb-NO" dirty="0"/>
              <a:t>Sentrale innsynsprosjekter</a:t>
            </a:r>
          </a:p>
        </p:txBody>
      </p:sp>
      <p:sp>
        <p:nvSpPr>
          <p:cNvPr id="12" name="Plassholder for innhold 2">
            <a:extLst>
              <a:ext uri="{FF2B5EF4-FFF2-40B4-BE49-F238E27FC236}">
                <a16:creationId xmlns:a16="http://schemas.microsoft.com/office/drawing/2014/main" id="{06664557-E3BD-4C10-BEC8-667ED8BA436F}"/>
              </a:ext>
            </a:extLst>
          </p:cNvPr>
          <p:cNvSpPr txBox="1">
            <a:spLocks/>
          </p:cNvSpPr>
          <p:nvPr/>
        </p:nvSpPr>
        <p:spPr>
          <a:xfrm>
            <a:off x="15612778" y="689958"/>
            <a:ext cx="8390558" cy="2492141"/>
          </a:xfrm>
          <a:prstGeom prst="rect">
            <a:avLst/>
          </a:prstGeom>
          <a:solidFill>
            <a:schemeClr val="bg1">
              <a:lumMod val="95000"/>
            </a:schemeClr>
          </a:solidFill>
          <a:ln w="76200">
            <a:solidFill>
              <a:srgbClr val="00B050"/>
            </a:solidFill>
          </a:ln>
        </p:spPr>
        <p:txBody>
          <a:bodyPr vert="horz" lIns="179988" tIns="179988" rIns="179988" bIns="179988" rtlCol="0">
            <a:noAutofit/>
          </a:bodyP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1828635">
              <a:spcBef>
                <a:spcPts val="833"/>
              </a:spcBef>
              <a:buClr>
                <a:srgbClr val="0169E8"/>
              </a:buClr>
              <a:buNone/>
              <a:defRPr/>
            </a:pPr>
            <a:r>
              <a:rPr lang="nb-NO" sz="2400" b="1" dirty="0">
                <a:solidFill>
                  <a:srgbClr val="281C2C"/>
                </a:solidFill>
                <a:latin typeface="Arial" panose="020B0604020202020204"/>
              </a:rPr>
              <a:t>E-helse: Nasjonalt løft dokumentdeling</a:t>
            </a:r>
          </a:p>
          <a:p>
            <a:pPr marL="670577" indent="-476231" defTabSz="1828635">
              <a:spcBef>
                <a:spcPts val="833"/>
              </a:spcBef>
              <a:buClr>
                <a:srgbClr val="0169E8"/>
              </a:buClr>
              <a:defRPr/>
            </a:pPr>
            <a:r>
              <a:rPr lang="nb-NO" sz="2400" dirty="0">
                <a:solidFill>
                  <a:srgbClr val="281C2C"/>
                </a:solidFill>
                <a:latin typeface="Arial" panose="020B0604020202020204"/>
              </a:rPr>
              <a:t>Etablerer felles XDS-infrastruktur som skal benyttes både for innbyggerinnsyn og helsepersonellinnsyn</a:t>
            </a:r>
          </a:p>
          <a:p>
            <a:pPr marL="670577" indent="-476231" defTabSz="1828635">
              <a:spcBef>
                <a:spcPts val="833"/>
              </a:spcBef>
              <a:buClr>
                <a:srgbClr val="0169E8"/>
              </a:buClr>
              <a:defRPr/>
            </a:pPr>
            <a:r>
              <a:rPr lang="nb-NO" sz="2400" dirty="0">
                <a:solidFill>
                  <a:srgbClr val="281C2C"/>
                </a:solidFill>
                <a:latin typeface="Arial" panose="020B0604020202020204"/>
              </a:rPr>
              <a:t>Er i hovedsak installert/konfigurert, men testing mot HSØ gjenstår</a:t>
            </a:r>
          </a:p>
          <a:p>
            <a:pPr marL="0" indent="0" defTabSz="1828635">
              <a:buClr>
                <a:srgbClr val="0169E8"/>
              </a:buClr>
              <a:buNone/>
              <a:defRPr/>
            </a:pPr>
            <a:endParaRPr lang="nb-NO" sz="2333" dirty="0">
              <a:solidFill>
                <a:srgbClr val="281C2C"/>
              </a:solidFill>
              <a:latin typeface="Arial" panose="020B0604020202020204"/>
            </a:endParaRPr>
          </a:p>
          <a:p>
            <a:pPr marL="0" indent="0" defTabSz="1828635">
              <a:buClr>
                <a:srgbClr val="0169E8"/>
              </a:buClr>
              <a:buNone/>
              <a:defRPr/>
            </a:pPr>
            <a:endParaRPr lang="nb-NO" sz="2333" dirty="0">
              <a:solidFill>
                <a:srgbClr val="281C2C"/>
              </a:solidFill>
              <a:latin typeface="Arial" panose="020B0604020202020204"/>
            </a:endParaRPr>
          </a:p>
          <a:p>
            <a:pPr marL="0" indent="0" defTabSz="1828635">
              <a:buClr>
                <a:srgbClr val="0169E8"/>
              </a:buClr>
              <a:buNone/>
              <a:defRPr/>
            </a:pPr>
            <a:endParaRPr lang="nb-NO" sz="2333" dirty="0">
              <a:solidFill>
                <a:srgbClr val="281C2C"/>
              </a:solidFill>
              <a:latin typeface="Arial" panose="020B0604020202020204"/>
            </a:endParaRPr>
          </a:p>
          <a:p>
            <a:pPr marL="0" indent="0" defTabSz="1828635">
              <a:buClr>
                <a:srgbClr val="0169E8"/>
              </a:buClr>
              <a:buNone/>
              <a:defRPr/>
            </a:pPr>
            <a:endParaRPr lang="nb-NO" sz="2333" dirty="0">
              <a:solidFill>
                <a:srgbClr val="281C2C"/>
              </a:solidFill>
              <a:latin typeface="Arial" panose="020B0604020202020204"/>
            </a:endParaRPr>
          </a:p>
        </p:txBody>
      </p:sp>
      <p:sp>
        <p:nvSpPr>
          <p:cNvPr id="15" name="Plassholder for innhold 2">
            <a:extLst>
              <a:ext uri="{FF2B5EF4-FFF2-40B4-BE49-F238E27FC236}">
                <a16:creationId xmlns:a16="http://schemas.microsoft.com/office/drawing/2014/main" id="{205F3D8D-A5D9-4CC6-827F-6C7D76FEBA8A}"/>
              </a:ext>
            </a:extLst>
          </p:cNvPr>
          <p:cNvSpPr txBox="1">
            <a:spLocks/>
          </p:cNvSpPr>
          <p:nvPr/>
        </p:nvSpPr>
        <p:spPr>
          <a:xfrm>
            <a:off x="15612778" y="3358993"/>
            <a:ext cx="8371505" cy="2030205"/>
          </a:xfrm>
          <a:prstGeom prst="rect">
            <a:avLst/>
          </a:prstGeom>
          <a:solidFill>
            <a:schemeClr val="bg1">
              <a:lumMod val="95000"/>
            </a:schemeClr>
          </a:solidFill>
          <a:ln w="76200">
            <a:solidFill>
              <a:srgbClr val="993366"/>
            </a:solidFill>
          </a:ln>
        </p:spPr>
        <p:txBody>
          <a:bodyPr vert="horz" lIns="179988" tIns="179988" rIns="179988" bIns="179988" rtlCol="0">
            <a:normAutofit/>
          </a:bodyP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1828635">
              <a:spcBef>
                <a:spcPts val="833"/>
              </a:spcBef>
              <a:buClr>
                <a:srgbClr val="0169E8"/>
              </a:buClr>
              <a:buNone/>
              <a:defRPr/>
            </a:pPr>
            <a:r>
              <a:rPr lang="nb-NO" sz="2400" b="1" dirty="0">
                <a:solidFill>
                  <a:srgbClr val="281C2C"/>
                </a:solidFill>
                <a:latin typeface="Arial" panose="020B0604020202020204"/>
              </a:rPr>
              <a:t>E-helse: HSØ DIT innsyn</a:t>
            </a:r>
          </a:p>
          <a:p>
            <a:pPr marL="670577" indent="-476231" defTabSz="1828635">
              <a:spcBef>
                <a:spcPts val="833"/>
              </a:spcBef>
              <a:buClr>
                <a:srgbClr val="0169E8"/>
              </a:buClr>
              <a:defRPr/>
            </a:pPr>
            <a:r>
              <a:rPr lang="nb-NO" sz="2400" dirty="0">
                <a:solidFill>
                  <a:srgbClr val="281C2C"/>
                </a:solidFill>
                <a:latin typeface="Arial" panose="020B0604020202020204"/>
              </a:rPr>
              <a:t>Innbyggerinnsyn via Helsenorge.no</a:t>
            </a:r>
          </a:p>
          <a:p>
            <a:pPr marL="539978" indent="-539978" defTabSz="1828635">
              <a:buClr>
                <a:srgbClr val="0169E8"/>
              </a:buClr>
              <a:defRPr/>
            </a:pPr>
            <a:endParaRPr lang="nb-NO" sz="2400" dirty="0">
              <a:solidFill>
                <a:srgbClr val="281C2C"/>
              </a:solidFill>
              <a:latin typeface="Arial" panose="020B0604020202020204"/>
            </a:endParaRPr>
          </a:p>
        </p:txBody>
      </p:sp>
      <p:sp>
        <p:nvSpPr>
          <p:cNvPr id="11" name="Plassholder for innhold 2">
            <a:extLst>
              <a:ext uri="{FF2B5EF4-FFF2-40B4-BE49-F238E27FC236}">
                <a16:creationId xmlns:a16="http://schemas.microsoft.com/office/drawing/2014/main" id="{C79D71E8-28AB-4680-ADD2-799E06A9B87B}"/>
              </a:ext>
            </a:extLst>
          </p:cNvPr>
          <p:cNvSpPr txBox="1">
            <a:spLocks/>
          </p:cNvSpPr>
          <p:nvPr/>
        </p:nvSpPr>
        <p:spPr>
          <a:xfrm>
            <a:off x="15612778" y="5566092"/>
            <a:ext cx="8371506" cy="2561493"/>
          </a:xfrm>
          <a:prstGeom prst="rect">
            <a:avLst/>
          </a:prstGeom>
          <a:solidFill>
            <a:schemeClr val="bg1">
              <a:lumMod val="95000"/>
            </a:schemeClr>
          </a:solidFill>
          <a:ln w="76200">
            <a:solidFill>
              <a:srgbClr val="FFC000"/>
            </a:solidFill>
          </a:ln>
        </p:spPr>
        <p:txBody>
          <a:bodyPr vert="horz" lIns="180000" tIns="108000" rIns="180000" bIns="144000" rtlCol="0">
            <a:noAutofit/>
          </a:bodyP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1828635">
              <a:spcBef>
                <a:spcPts val="600"/>
              </a:spcBef>
              <a:buClr>
                <a:srgbClr val="0169E8"/>
              </a:buClr>
              <a:buNone/>
              <a:defRPr/>
            </a:pPr>
            <a:r>
              <a:rPr lang="nb-NO" sz="2400" b="1" dirty="0">
                <a:solidFill>
                  <a:srgbClr val="281C2C"/>
                </a:solidFill>
                <a:latin typeface="Arial" panose="020B0604020202020204"/>
              </a:rPr>
              <a:t>HSØ: DIT innsyn i pasientjournal</a:t>
            </a:r>
          </a:p>
          <a:p>
            <a:pPr marL="670577" indent="-476231" defTabSz="1828635">
              <a:spcBef>
                <a:spcPts val="600"/>
              </a:spcBef>
              <a:buClr>
                <a:srgbClr val="0169E8"/>
              </a:buClr>
              <a:defRPr/>
            </a:pPr>
            <a:r>
              <a:rPr lang="nb-NO" sz="2400" dirty="0">
                <a:solidFill>
                  <a:srgbClr val="281C2C"/>
                </a:solidFill>
                <a:latin typeface="Arial" panose="020B0604020202020204"/>
              </a:rPr>
              <a:t>Tilpasninger i HSØ for å kunne tilby innsyn for innbygger </a:t>
            </a:r>
          </a:p>
          <a:p>
            <a:pPr marL="0" indent="0" defTabSz="1828635">
              <a:spcBef>
                <a:spcPts val="600"/>
              </a:spcBef>
              <a:buClr>
                <a:srgbClr val="0169E8"/>
              </a:buClr>
              <a:buNone/>
              <a:defRPr/>
            </a:pPr>
            <a:r>
              <a:rPr lang="nb-NO" sz="2400" b="1" dirty="0">
                <a:solidFill>
                  <a:srgbClr val="281C2C"/>
                </a:solidFill>
                <a:latin typeface="Arial" panose="020B0604020202020204"/>
              </a:rPr>
              <a:t>HSØ: Innsyn helsepersonell</a:t>
            </a:r>
          </a:p>
          <a:p>
            <a:pPr marL="670577" lvl="1" indent="-476231" defTabSz="1828635">
              <a:spcBef>
                <a:spcPts val="600"/>
              </a:spcBef>
              <a:buClr>
                <a:srgbClr val="0169E8"/>
              </a:buClr>
              <a:defRPr/>
            </a:pPr>
            <a:r>
              <a:rPr lang="nb-NO" sz="2400" dirty="0">
                <a:solidFill>
                  <a:srgbClr val="281C2C"/>
                </a:solidFill>
                <a:latin typeface="Arial" panose="020B0604020202020204"/>
              </a:rPr>
              <a:t>Tilpasninger i HSØ for å kunne tilby innsyn for helsepersonell</a:t>
            </a:r>
          </a:p>
          <a:p>
            <a:pPr marL="539978" indent="-539978" defTabSz="1828635">
              <a:buClr>
                <a:srgbClr val="0169E8"/>
              </a:buClr>
              <a:defRPr/>
            </a:pPr>
            <a:endParaRPr lang="nb-NO" sz="2400" dirty="0">
              <a:solidFill>
                <a:srgbClr val="281C2C"/>
              </a:solidFill>
              <a:latin typeface="Arial" panose="020B0604020202020204"/>
            </a:endParaRPr>
          </a:p>
        </p:txBody>
      </p:sp>
      <p:sp>
        <p:nvSpPr>
          <p:cNvPr id="16" name="Plassholder for innhold 2">
            <a:extLst>
              <a:ext uri="{FF2B5EF4-FFF2-40B4-BE49-F238E27FC236}">
                <a16:creationId xmlns:a16="http://schemas.microsoft.com/office/drawing/2014/main" id="{F1F38BCC-7D31-4C7F-938C-373B0B0DB098}"/>
              </a:ext>
            </a:extLst>
          </p:cNvPr>
          <p:cNvSpPr txBox="1">
            <a:spLocks/>
          </p:cNvSpPr>
          <p:nvPr/>
        </p:nvSpPr>
        <p:spPr>
          <a:xfrm>
            <a:off x="15612778" y="8302530"/>
            <a:ext cx="8310345" cy="2464229"/>
          </a:xfrm>
          <a:prstGeom prst="rect">
            <a:avLst/>
          </a:prstGeom>
          <a:solidFill>
            <a:schemeClr val="bg1">
              <a:lumMod val="95000"/>
            </a:schemeClr>
          </a:solidFill>
          <a:ln w="76200">
            <a:solidFill>
              <a:srgbClr val="FF0000"/>
            </a:solidFill>
          </a:ln>
        </p:spPr>
        <p:txBody>
          <a:bodyPr vert="horz" lIns="179988" tIns="179988" rIns="179988" bIns="179988" rtlCol="0">
            <a:noAutofit/>
          </a:bodyP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1828635">
              <a:buClr>
                <a:srgbClr val="0169E8"/>
              </a:buClr>
              <a:buNone/>
              <a:defRPr/>
            </a:pPr>
            <a:r>
              <a:rPr lang="nb-NO" sz="2400" b="1" dirty="0">
                <a:solidFill>
                  <a:srgbClr val="281C2C"/>
                </a:solidFill>
                <a:latin typeface="Arial" panose="020B0604020202020204"/>
              </a:rPr>
              <a:t>E-helse: Innsyn i Kjernejournal for helsepersonell på tvers</a:t>
            </a:r>
          </a:p>
          <a:p>
            <a:pPr marL="539978" indent="-539978" defTabSz="1828635">
              <a:buClr>
                <a:srgbClr val="0169E8"/>
              </a:buClr>
              <a:defRPr/>
            </a:pPr>
            <a:r>
              <a:rPr lang="nb-NO" sz="2400" dirty="0">
                <a:solidFill>
                  <a:srgbClr val="281C2C"/>
                </a:solidFill>
                <a:latin typeface="Arial" panose="020B0604020202020204"/>
              </a:rPr>
              <a:t>Tilpasninger i bl.a. Kjernejournal og i felles XDS-infrastruktur for å tilby innsyn i journaldokumenter for helsepersonell: </a:t>
            </a:r>
            <a:br>
              <a:rPr lang="nb-NO" sz="2400" dirty="0">
                <a:solidFill>
                  <a:srgbClr val="281C2C"/>
                </a:solidFill>
                <a:latin typeface="Arial" panose="020B0604020202020204"/>
              </a:rPr>
            </a:br>
            <a:r>
              <a:rPr lang="nb-NO" sz="2400" dirty="0">
                <a:solidFill>
                  <a:srgbClr val="281C2C"/>
                </a:solidFill>
                <a:latin typeface="Arial" panose="020B0604020202020204"/>
              </a:rPr>
              <a:t>Pilot med HSØ: Planlagt høsten 2019</a:t>
            </a:r>
          </a:p>
          <a:p>
            <a:pPr marL="539978" indent="-539978" defTabSz="1828635">
              <a:buClr>
                <a:srgbClr val="0169E8"/>
              </a:buClr>
              <a:defRPr/>
            </a:pPr>
            <a:endParaRPr lang="nb-NO" sz="2400" dirty="0">
              <a:solidFill>
                <a:srgbClr val="281C2C"/>
              </a:solidFill>
              <a:latin typeface="Arial" panose="020B0604020202020204"/>
            </a:endParaRPr>
          </a:p>
        </p:txBody>
      </p:sp>
      <p:sp>
        <p:nvSpPr>
          <p:cNvPr id="14" name="Plassholder for innhold 2">
            <a:extLst>
              <a:ext uri="{FF2B5EF4-FFF2-40B4-BE49-F238E27FC236}">
                <a16:creationId xmlns:a16="http://schemas.microsoft.com/office/drawing/2014/main" id="{DB308061-042A-403B-869C-B16894FCF7A1}"/>
              </a:ext>
            </a:extLst>
          </p:cNvPr>
          <p:cNvSpPr txBox="1">
            <a:spLocks/>
          </p:cNvSpPr>
          <p:nvPr/>
        </p:nvSpPr>
        <p:spPr>
          <a:xfrm>
            <a:off x="15612778" y="10906857"/>
            <a:ext cx="8310345" cy="2722017"/>
          </a:xfrm>
          <a:prstGeom prst="rect">
            <a:avLst/>
          </a:prstGeom>
          <a:solidFill>
            <a:schemeClr val="bg1">
              <a:lumMod val="95000"/>
            </a:schemeClr>
          </a:solidFill>
          <a:ln w="76200">
            <a:solidFill>
              <a:srgbClr val="0169E8"/>
            </a:solidFill>
          </a:ln>
        </p:spPr>
        <p:txBody>
          <a:bodyPr vert="horz" lIns="179988" tIns="179988" rIns="179988" bIns="179988" rtlCol="0">
            <a:noAutofit/>
          </a:bodyPr>
          <a:lstStyle>
            <a:lvl1pPr marL="540000" indent="-540000" algn="l" defTabSz="1828709" rtl="0" eaLnBrk="1" latinLnBrk="0" hangingPunct="1">
              <a:lnSpc>
                <a:spcPct val="100000"/>
              </a:lnSpc>
              <a:spcBef>
                <a:spcPts val="500"/>
              </a:spcBef>
              <a:buClr>
                <a:schemeClr val="tx2"/>
              </a:buClr>
              <a:buFont typeface="Wingdings 2" panose="05020102010507070707" pitchFamily="18" charset="2"/>
              <a:buChar char=""/>
              <a:defRPr sz="4400" kern="1200">
                <a:solidFill>
                  <a:srgbClr val="000000"/>
                </a:solidFill>
                <a:latin typeface="+mn-lt"/>
                <a:ea typeface="+mn-ea"/>
                <a:cs typeface="+mn-cs"/>
              </a:defRPr>
            </a:lvl1pPr>
            <a:lvl2pPr marL="972000" indent="-540000" algn="l" defTabSz="1828709" rtl="0" eaLnBrk="1" latinLnBrk="0" hangingPunct="1">
              <a:lnSpc>
                <a:spcPct val="100000"/>
              </a:lnSpc>
              <a:spcBef>
                <a:spcPts val="500"/>
              </a:spcBef>
              <a:buClr>
                <a:schemeClr val="tx2"/>
              </a:buClr>
              <a:buFont typeface="Wingdings 2" panose="05020102010507070707" pitchFamily="18" charset="2"/>
              <a:buChar char=""/>
              <a:defRPr sz="4000" kern="1200">
                <a:solidFill>
                  <a:srgbClr val="000000"/>
                </a:solidFill>
                <a:latin typeface="+mn-lt"/>
                <a:ea typeface="+mn-ea"/>
                <a:cs typeface="+mn-cs"/>
              </a:defRPr>
            </a:lvl2pPr>
            <a:lvl3pPr marL="1404000" indent="-540000" algn="l" defTabSz="1828709" rtl="0" eaLnBrk="1" latinLnBrk="0" hangingPunct="1">
              <a:lnSpc>
                <a:spcPct val="100000"/>
              </a:lnSpc>
              <a:spcBef>
                <a:spcPts val="500"/>
              </a:spcBef>
              <a:buClr>
                <a:schemeClr val="tx2"/>
              </a:buClr>
              <a:buFont typeface="Wingdings 2" panose="05020102010507070707" pitchFamily="18" charset="2"/>
              <a:buChar char=""/>
              <a:defRPr sz="3600" kern="1200">
                <a:solidFill>
                  <a:srgbClr val="000000"/>
                </a:solidFill>
                <a:latin typeface="+mn-lt"/>
                <a:ea typeface="+mn-ea"/>
                <a:cs typeface="+mn-cs"/>
              </a:defRPr>
            </a:lvl3pPr>
            <a:lvl4pPr marL="1836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4pPr>
            <a:lvl5pPr marL="2268000" indent="-540000" algn="l" defTabSz="1828709" rtl="0" eaLnBrk="1" latinLnBrk="0" hangingPunct="1">
              <a:lnSpc>
                <a:spcPct val="100000"/>
              </a:lnSpc>
              <a:spcBef>
                <a:spcPts val="500"/>
              </a:spcBef>
              <a:buClr>
                <a:schemeClr val="tx2"/>
              </a:buClr>
              <a:buFont typeface="Wingdings 2" panose="05020102010507070707" pitchFamily="18" charset="2"/>
              <a:buChar char=""/>
              <a:defRPr sz="3200" kern="1200">
                <a:solidFill>
                  <a:srgbClr val="000000"/>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defTabSz="1828635">
              <a:lnSpc>
                <a:spcPct val="80000"/>
              </a:lnSpc>
              <a:buClr>
                <a:srgbClr val="0169E8"/>
              </a:buClr>
              <a:buNone/>
              <a:defRPr/>
            </a:pPr>
            <a:r>
              <a:rPr lang="nb-NO" sz="2400" b="1" dirty="0">
                <a:solidFill>
                  <a:srgbClr val="281C2C"/>
                </a:solidFill>
                <a:latin typeface="Arial" panose="020B0604020202020204"/>
              </a:rPr>
              <a:t>E-helse: Data- og dokumentdeling</a:t>
            </a:r>
          </a:p>
          <a:p>
            <a:pPr marL="539978" indent="-539978" defTabSz="1828635">
              <a:buClr>
                <a:srgbClr val="0169E8"/>
              </a:buClr>
              <a:defRPr/>
            </a:pPr>
            <a:r>
              <a:rPr lang="nb-NO" sz="2000" dirty="0">
                <a:solidFill>
                  <a:srgbClr val="281C2C"/>
                </a:solidFill>
                <a:latin typeface="Arial" panose="020B0604020202020204"/>
              </a:rPr>
              <a:t>2018: Beskrevet målarkitektur for nasjonal dokumentdeling</a:t>
            </a:r>
          </a:p>
          <a:p>
            <a:pPr marL="539978" indent="-539978" defTabSz="1828635">
              <a:buClr>
                <a:srgbClr val="0169E8"/>
              </a:buClr>
              <a:defRPr/>
            </a:pPr>
            <a:r>
              <a:rPr lang="nb-NO" sz="2000" dirty="0">
                <a:solidFill>
                  <a:srgbClr val="281C2C"/>
                </a:solidFill>
                <a:latin typeface="Arial" panose="020B0604020202020204"/>
              </a:rPr>
              <a:t>2019  Beskriver felles krav og retningslinjer for dokumentdeling</a:t>
            </a:r>
          </a:p>
          <a:p>
            <a:pPr marL="971978" lvl="1" indent="-539978" defTabSz="1828635">
              <a:buClr>
                <a:srgbClr val="0169E8"/>
              </a:buClr>
              <a:defRPr/>
            </a:pPr>
            <a:r>
              <a:rPr lang="nb-NO" sz="2000" dirty="0">
                <a:solidFill>
                  <a:srgbClr val="281C2C"/>
                </a:solidFill>
                <a:latin typeface="Arial" panose="020B0604020202020204"/>
              </a:rPr>
              <a:t>I arbeid nå: Implementasjonsguide for XDS, XCA og XUA</a:t>
            </a:r>
          </a:p>
          <a:p>
            <a:pPr marL="971978" lvl="1" indent="-539978" defTabSz="1828635">
              <a:buClr>
                <a:srgbClr val="0169E8"/>
              </a:buClr>
              <a:defRPr/>
            </a:pPr>
            <a:r>
              <a:rPr lang="nb-NO" sz="2000" dirty="0">
                <a:solidFill>
                  <a:srgbClr val="281C2C"/>
                </a:solidFill>
                <a:latin typeface="Arial" panose="020B0604020202020204"/>
              </a:rPr>
              <a:t>Plan for lukking av avvik i samarbeid med HSØ</a:t>
            </a:r>
          </a:p>
          <a:p>
            <a:pPr marL="539978" indent="-539978" defTabSz="1828635">
              <a:buClr>
                <a:srgbClr val="0169E8"/>
              </a:buClr>
              <a:defRPr/>
            </a:pPr>
            <a:r>
              <a:rPr lang="nb-NO" sz="2000" dirty="0">
                <a:solidFill>
                  <a:srgbClr val="281C2C"/>
                </a:solidFill>
                <a:latin typeface="Arial" panose="020B0604020202020204"/>
              </a:rPr>
              <a:t>2019  Anbefale felles avtalemodell for tilgangsstyring i data- og dokumentdeling</a:t>
            </a:r>
          </a:p>
        </p:txBody>
      </p:sp>
      <p:sp>
        <p:nvSpPr>
          <p:cNvPr id="19" name="Rektangel 18">
            <a:extLst>
              <a:ext uri="{FF2B5EF4-FFF2-40B4-BE49-F238E27FC236}">
                <a16:creationId xmlns:a16="http://schemas.microsoft.com/office/drawing/2014/main" id="{AB42A166-FFB7-412B-86D2-36787867449C}"/>
              </a:ext>
            </a:extLst>
          </p:cNvPr>
          <p:cNvSpPr/>
          <p:nvPr/>
        </p:nvSpPr>
        <p:spPr>
          <a:xfrm>
            <a:off x="386494" y="3016499"/>
            <a:ext cx="14868389" cy="9431481"/>
          </a:xfrm>
          <a:prstGeom prst="rect">
            <a:avLst/>
          </a:prstGeom>
          <a:noFill/>
          <a:ln w="76200">
            <a:solidFill>
              <a:srgbClr val="016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445">
              <a:defRPr/>
            </a:pPr>
            <a:endParaRPr lang="nb-NO" sz="3667">
              <a:solidFill>
                <a:prstClr val="white"/>
              </a:solidFill>
              <a:latin typeface="Arial" panose="020B0604020202020204"/>
            </a:endParaRPr>
          </a:p>
        </p:txBody>
      </p:sp>
      <p:sp>
        <p:nvSpPr>
          <p:cNvPr id="20" name="Rektangel 19">
            <a:extLst>
              <a:ext uri="{FF2B5EF4-FFF2-40B4-BE49-F238E27FC236}">
                <a16:creationId xmlns:a16="http://schemas.microsoft.com/office/drawing/2014/main" id="{590CCFC6-92FA-4822-B1F0-5D41D58A7BC5}"/>
              </a:ext>
            </a:extLst>
          </p:cNvPr>
          <p:cNvSpPr/>
          <p:nvPr/>
        </p:nvSpPr>
        <p:spPr>
          <a:xfrm>
            <a:off x="1098856" y="6532652"/>
            <a:ext cx="3405677" cy="2349879"/>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1827445">
              <a:defRPr/>
            </a:pPr>
            <a:r>
              <a:rPr lang="nb-NO" sz="2667" b="1" dirty="0">
                <a:solidFill>
                  <a:srgbClr val="FFC000"/>
                </a:solidFill>
                <a:latin typeface="Arial" panose="020B0604020202020204"/>
              </a:rPr>
              <a:t>HSØ</a:t>
            </a:r>
          </a:p>
        </p:txBody>
      </p:sp>
      <p:pic>
        <p:nvPicPr>
          <p:cNvPr id="26" name="Bilde 25">
            <a:extLst>
              <a:ext uri="{FF2B5EF4-FFF2-40B4-BE49-F238E27FC236}">
                <a16:creationId xmlns:a16="http://schemas.microsoft.com/office/drawing/2014/main" id="{866E1DDD-5381-439D-A6A0-AF0B5C94AC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753" y="3583323"/>
            <a:ext cx="13086401" cy="8342490"/>
          </a:xfrm>
          <a:prstGeom prst="rect">
            <a:avLst/>
          </a:prstGeom>
          <a:noFill/>
        </p:spPr>
      </p:pic>
      <p:sp>
        <p:nvSpPr>
          <p:cNvPr id="28" name="Rektangel 27">
            <a:extLst>
              <a:ext uri="{FF2B5EF4-FFF2-40B4-BE49-F238E27FC236}">
                <a16:creationId xmlns:a16="http://schemas.microsoft.com/office/drawing/2014/main" id="{C7AB0FED-20D1-4FC5-A847-876E2612DC0D}"/>
              </a:ext>
            </a:extLst>
          </p:cNvPr>
          <p:cNvSpPr/>
          <p:nvPr/>
        </p:nvSpPr>
        <p:spPr>
          <a:xfrm>
            <a:off x="5406190" y="6868557"/>
            <a:ext cx="2358190" cy="143397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445">
              <a:defRPr/>
            </a:pPr>
            <a:endParaRPr lang="nb-NO" sz="3667">
              <a:solidFill>
                <a:prstClr val="white"/>
              </a:solidFill>
              <a:latin typeface="Arial" panose="020B0604020202020204"/>
            </a:endParaRPr>
          </a:p>
        </p:txBody>
      </p:sp>
      <p:sp>
        <p:nvSpPr>
          <p:cNvPr id="32" name="Rektangel 31">
            <a:extLst>
              <a:ext uri="{FF2B5EF4-FFF2-40B4-BE49-F238E27FC236}">
                <a16:creationId xmlns:a16="http://schemas.microsoft.com/office/drawing/2014/main" id="{2B4B876C-5D00-42FB-BB4C-3E3E90E7CE26}"/>
              </a:ext>
            </a:extLst>
          </p:cNvPr>
          <p:cNvSpPr/>
          <p:nvPr/>
        </p:nvSpPr>
        <p:spPr>
          <a:xfrm>
            <a:off x="8679200" y="5389198"/>
            <a:ext cx="1351904" cy="1144519"/>
          </a:xfrm>
          <a:prstGeom prst="rect">
            <a:avLst/>
          </a:prstGeom>
          <a:noFill/>
          <a:ln w="76200">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445">
              <a:defRPr/>
            </a:pPr>
            <a:endParaRPr lang="nb-NO" sz="3667">
              <a:solidFill>
                <a:prstClr val="white"/>
              </a:solidFill>
              <a:latin typeface="Arial" panose="020B0604020202020204"/>
            </a:endParaRPr>
          </a:p>
        </p:txBody>
      </p:sp>
      <p:sp>
        <p:nvSpPr>
          <p:cNvPr id="34" name="Rektangel 33">
            <a:extLst>
              <a:ext uri="{FF2B5EF4-FFF2-40B4-BE49-F238E27FC236}">
                <a16:creationId xmlns:a16="http://schemas.microsoft.com/office/drawing/2014/main" id="{BCD36800-EB83-4889-A6DD-DC59C188D051}"/>
              </a:ext>
            </a:extLst>
          </p:cNvPr>
          <p:cNvSpPr/>
          <p:nvPr/>
        </p:nvSpPr>
        <p:spPr>
          <a:xfrm>
            <a:off x="8679201" y="7410598"/>
            <a:ext cx="1523578" cy="20542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7445">
              <a:defRPr/>
            </a:pPr>
            <a:endParaRPr lang="nb-NO" sz="3667">
              <a:solidFill>
                <a:prstClr val="white"/>
              </a:solidFill>
              <a:latin typeface="Arial" panose="020B0604020202020204"/>
            </a:endParaRPr>
          </a:p>
        </p:txBody>
      </p:sp>
    </p:spTree>
    <p:extLst>
      <p:ext uri="{BB962C8B-B14F-4D97-AF65-F5344CB8AC3E}">
        <p14:creationId xmlns:p14="http://schemas.microsoft.com/office/powerpoint/2010/main" val="180084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1" grpId="0" animBg="1"/>
      <p:bldP spid="16" grpId="0" animBg="1"/>
      <p:bldP spid="14" grpId="0" animBg="1"/>
      <p:bldP spid="19" grpId="0" animBg="1"/>
      <p:bldP spid="20" grpId="0" animBg="1"/>
      <p:bldP spid="28" grpId="0" animBg="1"/>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9485" y="6157322"/>
            <a:ext cx="13403443" cy="1401357"/>
          </a:xfrm>
          <a:prstGeom prst="rect">
            <a:avLst/>
          </a:prstGeom>
        </p:spPr>
      </p:pic>
    </p:spTree>
    <p:extLst>
      <p:ext uri="{BB962C8B-B14F-4D97-AF65-F5344CB8AC3E}">
        <p14:creationId xmlns:p14="http://schemas.microsoft.com/office/powerpoint/2010/main" val="3357419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489848-CE46-4FB5-8364-2B3BB5A79C59}"/>
              </a:ext>
            </a:extLst>
          </p:cNvPr>
          <p:cNvSpPr>
            <a:spLocks noGrp="1"/>
          </p:cNvSpPr>
          <p:nvPr>
            <p:ph type="title"/>
          </p:nvPr>
        </p:nvSpPr>
        <p:spPr>
          <a:xfrm>
            <a:off x="1440179" y="703095"/>
            <a:ext cx="21566696" cy="1673620"/>
          </a:xfrm>
        </p:spPr>
        <p:txBody>
          <a:bodyPr/>
          <a:lstStyle/>
          <a:p>
            <a:r>
              <a:rPr lang="nb-NO" dirty="0"/>
              <a:t>Noen av tiltakene for å oppnå datadeling</a:t>
            </a:r>
          </a:p>
        </p:txBody>
      </p:sp>
      <p:sp>
        <p:nvSpPr>
          <p:cNvPr id="3" name="Plassholder for lysbildenummer 2">
            <a:extLst>
              <a:ext uri="{FF2B5EF4-FFF2-40B4-BE49-F238E27FC236}">
                <a16:creationId xmlns:a16="http://schemas.microsoft.com/office/drawing/2014/main" id="{A20A798A-F8F9-49B5-B4B9-8B1F45186D4B}"/>
              </a:ext>
            </a:extLst>
          </p:cNvPr>
          <p:cNvSpPr>
            <a:spLocks noGrp="1"/>
          </p:cNvSpPr>
          <p:nvPr>
            <p:ph type="sldNum" sz="quarter" idx="12"/>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70</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pic>
        <p:nvPicPr>
          <p:cNvPr id="5" name="Bilde 4">
            <a:extLst>
              <a:ext uri="{FF2B5EF4-FFF2-40B4-BE49-F238E27FC236}">
                <a16:creationId xmlns:a16="http://schemas.microsoft.com/office/drawing/2014/main" id="{4DEB4B4D-6693-41AB-84F1-0B3DC8F1B337}"/>
              </a:ext>
            </a:extLst>
          </p:cNvPr>
          <p:cNvPicPr>
            <a:picLocks noChangeAspect="1"/>
          </p:cNvPicPr>
          <p:nvPr/>
        </p:nvPicPr>
        <p:blipFill>
          <a:blip r:embed="rId2"/>
          <a:stretch>
            <a:fillRect/>
          </a:stretch>
        </p:blipFill>
        <p:spPr>
          <a:xfrm>
            <a:off x="458784" y="3376091"/>
            <a:ext cx="1553643" cy="1683113"/>
          </a:xfrm>
          <a:prstGeom prst="rect">
            <a:avLst/>
          </a:prstGeom>
        </p:spPr>
      </p:pic>
      <p:pic>
        <p:nvPicPr>
          <p:cNvPr id="7" name="Bilde 6">
            <a:extLst>
              <a:ext uri="{FF2B5EF4-FFF2-40B4-BE49-F238E27FC236}">
                <a16:creationId xmlns:a16="http://schemas.microsoft.com/office/drawing/2014/main" id="{25A9853F-B0CB-4724-9950-0A2A089E4D54}"/>
              </a:ext>
            </a:extLst>
          </p:cNvPr>
          <p:cNvPicPr>
            <a:picLocks noChangeAspect="1"/>
          </p:cNvPicPr>
          <p:nvPr/>
        </p:nvPicPr>
        <p:blipFill>
          <a:blip r:embed="rId3"/>
          <a:stretch>
            <a:fillRect/>
          </a:stretch>
        </p:blipFill>
        <p:spPr>
          <a:xfrm>
            <a:off x="504098" y="5804117"/>
            <a:ext cx="1463014" cy="1657219"/>
          </a:xfrm>
          <a:prstGeom prst="rect">
            <a:avLst/>
          </a:prstGeom>
        </p:spPr>
      </p:pic>
      <p:pic>
        <p:nvPicPr>
          <p:cNvPr id="8" name="Bilde 7">
            <a:extLst>
              <a:ext uri="{FF2B5EF4-FFF2-40B4-BE49-F238E27FC236}">
                <a16:creationId xmlns:a16="http://schemas.microsoft.com/office/drawing/2014/main" id="{9D076C31-61D2-4503-83A7-189003B54854}"/>
              </a:ext>
            </a:extLst>
          </p:cNvPr>
          <p:cNvPicPr>
            <a:picLocks noChangeAspect="1"/>
          </p:cNvPicPr>
          <p:nvPr/>
        </p:nvPicPr>
        <p:blipFill>
          <a:blip r:embed="rId4"/>
          <a:stretch>
            <a:fillRect/>
          </a:stretch>
        </p:blipFill>
        <p:spPr>
          <a:xfrm>
            <a:off x="478204" y="8244903"/>
            <a:ext cx="1514802" cy="1683113"/>
          </a:xfrm>
          <a:prstGeom prst="rect">
            <a:avLst/>
          </a:prstGeom>
        </p:spPr>
      </p:pic>
      <p:pic>
        <p:nvPicPr>
          <p:cNvPr id="9" name="Bilde 8">
            <a:extLst>
              <a:ext uri="{FF2B5EF4-FFF2-40B4-BE49-F238E27FC236}">
                <a16:creationId xmlns:a16="http://schemas.microsoft.com/office/drawing/2014/main" id="{035E23C2-D9A2-4F36-A217-56271004B101}"/>
              </a:ext>
            </a:extLst>
          </p:cNvPr>
          <p:cNvPicPr>
            <a:picLocks noChangeAspect="1"/>
          </p:cNvPicPr>
          <p:nvPr/>
        </p:nvPicPr>
        <p:blipFill>
          <a:blip r:embed="rId5"/>
          <a:stretch>
            <a:fillRect/>
          </a:stretch>
        </p:blipFill>
        <p:spPr>
          <a:xfrm>
            <a:off x="452310" y="10824820"/>
            <a:ext cx="1566590" cy="1683113"/>
          </a:xfrm>
          <a:prstGeom prst="rect">
            <a:avLst/>
          </a:prstGeom>
        </p:spPr>
      </p:pic>
      <p:sp>
        <p:nvSpPr>
          <p:cNvPr id="10" name="Rektangel 9">
            <a:extLst>
              <a:ext uri="{FF2B5EF4-FFF2-40B4-BE49-F238E27FC236}">
                <a16:creationId xmlns:a16="http://schemas.microsoft.com/office/drawing/2014/main" id="{ECECFABF-91C5-459E-A76F-517A6473FE65}"/>
              </a:ext>
            </a:extLst>
          </p:cNvPr>
          <p:cNvSpPr/>
          <p:nvPr/>
        </p:nvSpPr>
        <p:spPr>
          <a:xfrm>
            <a:off x="2259534" y="10711034"/>
            <a:ext cx="3202818" cy="191068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Målarkitektur for datadeling</a:t>
            </a:r>
          </a:p>
        </p:txBody>
      </p:sp>
      <p:sp>
        <p:nvSpPr>
          <p:cNvPr id="11" name="Rektangel 10">
            <a:extLst>
              <a:ext uri="{FF2B5EF4-FFF2-40B4-BE49-F238E27FC236}">
                <a16:creationId xmlns:a16="http://schemas.microsoft.com/office/drawing/2014/main" id="{B2EDD9F1-FC05-4232-BAE2-CCDBC37E4D29}"/>
              </a:ext>
            </a:extLst>
          </p:cNvPr>
          <p:cNvSpPr/>
          <p:nvPr/>
        </p:nvSpPr>
        <p:spPr>
          <a:xfrm>
            <a:off x="2259534" y="8131118"/>
            <a:ext cx="3202818" cy="1179320"/>
          </a:xfrm>
          <a:prstGeom prst="rect">
            <a:avLst/>
          </a:prstGeom>
          <a:solidFill>
            <a:srgbClr val="7DB5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E-helsestandarder for datadeling</a:t>
            </a:r>
          </a:p>
        </p:txBody>
      </p:sp>
      <p:sp>
        <p:nvSpPr>
          <p:cNvPr id="12" name="Rektangel 11">
            <a:extLst>
              <a:ext uri="{FF2B5EF4-FFF2-40B4-BE49-F238E27FC236}">
                <a16:creationId xmlns:a16="http://schemas.microsoft.com/office/drawing/2014/main" id="{699EB64A-2E70-4E37-ACEA-C62F4C9509E4}"/>
              </a:ext>
            </a:extLst>
          </p:cNvPr>
          <p:cNvSpPr/>
          <p:nvPr/>
        </p:nvSpPr>
        <p:spPr>
          <a:xfrm>
            <a:off x="5664462" y="8131118"/>
            <a:ext cx="3202818" cy="1179320"/>
          </a:xfrm>
          <a:prstGeom prst="rect">
            <a:avLst/>
          </a:prstGeom>
          <a:solidFill>
            <a:srgbClr val="7DB5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Kodeverk og terminologi</a:t>
            </a:r>
          </a:p>
        </p:txBody>
      </p:sp>
      <p:sp>
        <p:nvSpPr>
          <p:cNvPr id="13" name="Rektangel 12">
            <a:extLst>
              <a:ext uri="{FF2B5EF4-FFF2-40B4-BE49-F238E27FC236}">
                <a16:creationId xmlns:a16="http://schemas.microsoft.com/office/drawing/2014/main" id="{4F61244E-53C7-42F2-ADF2-B46C862CC8CC}"/>
              </a:ext>
            </a:extLst>
          </p:cNvPr>
          <p:cNvSpPr/>
          <p:nvPr/>
        </p:nvSpPr>
        <p:spPr>
          <a:xfrm>
            <a:off x="2259534" y="5677384"/>
            <a:ext cx="3202818" cy="19106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Retningslinjer for «Åpne API»</a:t>
            </a:r>
          </a:p>
        </p:txBody>
      </p:sp>
      <p:sp>
        <p:nvSpPr>
          <p:cNvPr id="14" name="Rektangel 13">
            <a:extLst>
              <a:ext uri="{FF2B5EF4-FFF2-40B4-BE49-F238E27FC236}">
                <a16:creationId xmlns:a16="http://schemas.microsoft.com/office/drawing/2014/main" id="{58A57ADD-E8CC-45F3-84BA-CA08EF73F835}"/>
              </a:ext>
            </a:extLst>
          </p:cNvPr>
          <p:cNvSpPr/>
          <p:nvPr/>
        </p:nvSpPr>
        <p:spPr>
          <a:xfrm>
            <a:off x="13822669" y="10711034"/>
            <a:ext cx="3202818" cy="191068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API management</a:t>
            </a:r>
          </a:p>
        </p:txBody>
      </p:sp>
      <p:sp>
        <p:nvSpPr>
          <p:cNvPr id="15" name="Rektangel 14">
            <a:extLst>
              <a:ext uri="{FF2B5EF4-FFF2-40B4-BE49-F238E27FC236}">
                <a16:creationId xmlns:a16="http://schemas.microsoft.com/office/drawing/2014/main" id="{21AD01C3-70B5-48CB-A17A-18C34C5410B7}"/>
              </a:ext>
            </a:extLst>
          </p:cNvPr>
          <p:cNvSpPr/>
          <p:nvPr/>
        </p:nvSpPr>
        <p:spPr>
          <a:xfrm>
            <a:off x="17256883" y="10711034"/>
            <a:ext cx="3202818" cy="191068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Andre felleskomponenter</a:t>
            </a:r>
          </a:p>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a:t>
            </a:r>
            <a:r>
              <a:rPr kumimoji="0" lang="nb-NO" sz="2800" b="0" i="0" u="none" strike="noStrike" kern="1200" cap="none" spc="0" normalizeH="0" baseline="0" noProof="0" dirty="0" err="1">
                <a:ln>
                  <a:noFill/>
                </a:ln>
                <a:solidFill>
                  <a:prstClr val="white"/>
                </a:solidFill>
                <a:effectLst/>
                <a:uLnTx/>
                <a:uFillTx/>
                <a:latin typeface="Arial" panose="020B0604020202020204"/>
                <a:ea typeface="+mn-ea"/>
                <a:cs typeface="+mn-cs"/>
              </a:rPr>
              <a:t>HelseID</a:t>
            </a: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 m.m.)</a:t>
            </a:r>
          </a:p>
        </p:txBody>
      </p:sp>
      <p:sp>
        <p:nvSpPr>
          <p:cNvPr id="16" name="Rektangel 15">
            <a:extLst>
              <a:ext uri="{FF2B5EF4-FFF2-40B4-BE49-F238E27FC236}">
                <a16:creationId xmlns:a16="http://schemas.microsoft.com/office/drawing/2014/main" id="{A5413E8C-03D1-4D73-BC8A-26ADBA35197F}"/>
              </a:ext>
            </a:extLst>
          </p:cNvPr>
          <p:cNvSpPr/>
          <p:nvPr/>
        </p:nvSpPr>
        <p:spPr>
          <a:xfrm>
            <a:off x="2259534" y="3262305"/>
            <a:ext cx="3202818" cy="1910685"/>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Regelverks-endringer</a:t>
            </a:r>
          </a:p>
        </p:txBody>
      </p:sp>
      <p:sp>
        <p:nvSpPr>
          <p:cNvPr id="17" name="Rektangel 16">
            <a:extLst>
              <a:ext uri="{FF2B5EF4-FFF2-40B4-BE49-F238E27FC236}">
                <a16:creationId xmlns:a16="http://schemas.microsoft.com/office/drawing/2014/main" id="{A3EB947C-4B99-436C-A7ED-05C28733E15D}"/>
              </a:ext>
            </a:extLst>
          </p:cNvPr>
          <p:cNvSpPr/>
          <p:nvPr/>
        </p:nvSpPr>
        <p:spPr>
          <a:xfrm>
            <a:off x="5664462" y="5677384"/>
            <a:ext cx="3202818" cy="19106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Avtalemodell for datadeling</a:t>
            </a:r>
          </a:p>
        </p:txBody>
      </p:sp>
      <p:sp>
        <p:nvSpPr>
          <p:cNvPr id="18" name="Rektangel 17">
            <a:extLst>
              <a:ext uri="{FF2B5EF4-FFF2-40B4-BE49-F238E27FC236}">
                <a16:creationId xmlns:a16="http://schemas.microsoft.com/office/drawing/2014/main" id="{28919BE1-BE2A-4955-A5F3-E5E0A41ED83D}"/>
              </a:ext>
            </a:extLst>
          </p:cNvPr>
          <p:cNvSpPr/>
          <p:nvPr/>
        </p:nvSpPr>
        <p:spPr>
          <a:xfrm>
            <a:off x="17244650" y="5677384"/>
            <a:ext cx="3202818" cy="19106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Organisering av økosystem og tillitssamarbeid</a:t>
            </a:r>
          </a:p>
        </p:txBody>
      </p:sp>
      <p:sp>
        <p:nvSpPr>
          <p:cNvPr id="19" name="Rektangel 18">
            <a:extLst>
              <a:ext uri="{FF2B5EF4-FFF2-40B4-BE49-F238E27FC236}">
                <a16:creationId xmlns:a16="http://schemas.microsoft.com/office/drawing/2014/main" id="{D3FAE003-E2EF-4347-AA5D-D99A437B6093}"/>
              </a:ext>
            </a:extLst>
          </p:cNvPr>
          <p:cNvSpPr/>
          <p:nvPr/>
        </p:nvSpPr>
        <p:spPr>
          <a:xfrm>
            <a:off x="13834902" y="8131117"/>
            <a:ext cx="3202818" cy="1910685"/>
          </a:xfrm>
          <a:prstGeom prst="rect">
            <a:avLst/>
          </a:prstGeom>
          <a:solidFill>
            <a:srgbClr val="7DB5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Implementering av FHIR, kodeverk og terminologi</a:t>
            </a:r>
          </a:p>
        </p:txBody>
      </p:sp>
      <p:sp>
        <p:nvSpPr>
          <p:cNvPr id="22" name="Rektangel 21">
            <a:extLst>
              <a:ext uri="{FF2B5EF4-FFF2-40B4-BE49-F238E27FC236}">
                <a16:creationId xmlns:a16="http://schemas.microsoft.com/office/drawing/2014/main" id="{A2D1D58B-3B0B-4D0E-B9C7-71554315D7CB}"/>
              </a:ext>
            </a:extLst>
          </p:cNvPr>
          <p:cNvSpPr/>
          <p:nvPr/>
        </p:nvSpPr>
        <p:spPr>
          <a:xfrm>
            <a:off x="10400688" y="8131117"/>
            <a:ext cx="3202818" cy="1910685"/>
          </a:xfrm>
          <a:prstGeom prst="rect">
            <a:avLst/>
          </a:prstGeom>
          <a:solidFill>
            <a:srgbClr val="7DB5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Profilering av FHIR</a:t>
            </a:r>
          </a:p>
        </p:txBody>
      </p:sp>
      <p:sp>
        <p:nvSpPr>
          <p:cNvPr id="26" name="Rektangel 25">
            <a:extLst>
              <a:ext uri="{FF2B5EF4-FFF2-40B4-BE49-F238E27FC236}">
                <a16:creationId xmlns:a16="http://schemas.microsoft.com/office/drawing/2014/main" id="{FD1C0534-E3BE-4637-B039-55EA8670D17D}"/>
              </a:ext>
            </a:extLst>
          </p:cNvPr>
          <p:cNvSpPr/>
          <p:nvPr/>
        </p:nvSpPr>
        <p:spPr>
          <a:xfrm>
            <a:off x="9099423" y="3262305"/>
            <a:ext cx="1073278" cy="9373194"/>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a:ln>
                  <a:noFill/>
                </a:ln>
                <a:solidFill>
                  <a:prstClr val="white"/>
                </a:solidFill>
                <a:effectLst/>
                <a:uLnTx/>
                <a:uFillTx/>
                <a:latin typeface="Arial" panose="020B0604020202020204"/>
                <a:ea typeface="+mn-ea"/>
                <a:cs typeface="+mn-cs"/>
              </a:rPr>
              <a:t>Styring</a:t>
            </a:r>
          </a:p>
        </p:txBody>
      </p:sp>
      <p:sp>
        <p:nvSpPr>
          <p:cNvPr id="27" name="Rektangel 26">
            <a:extLst>
              <a:ext uri="{FF2B5EF4-FFF2-40B4-BE49-F238E27FC236}">
                <a16:creationId xmlns:a16="http://schemas.microsoft.com/office/drawing/2014/main" id="{7DDB312C-D251-431A-93CE-305F43BAE97D}"/>
              </a:ext>
            </a:extLst>
          </p:cNvPr>
          <p:cNvSpPr/>
          <p:nvPr/>
        </p:nvSpPr>
        <p:spPr>
          <a:xfrm>
            <a:off x="2259531" y="9527005"/>
            <a:ext cx="6607749" cy="714712"/>
          </a:xfrm>
          <a:prstGeom prst="rect">
            <a:avLst/>
          </a:prstGeom>
          <a:solidFill>
            <a:srgbClr val="7DB5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Informasjonsarkitektur</a:t>
            </a:r>
          </a:p>
        </p:txBody>
      </p:sp>
      <p:sp>
        <p:nvSpPr>
          <p:cNvPr id="28" name="Rektangel 27">
            <a:extLst>
              <a:ext uri="{FF2B5EF4-FFF2-40B4-BE49-F238E27FC236}">
                <a16:creationId xmlns:a16="http://schemas.microsoft.com/office/drawing/2014/main" id="{521B2EA1-8CEA-457C-99AB-7C2E9DE7E6B1}"/>
              </a:ext>
            </a:extLst>
          </p:cNvPr>
          <p:cNvSpPr/>
          <p:nvPr/>
        </p:nvSpPr>
        <p:spPr>
          <a:xfrm>
            <a:off x="20678864" y="5677384"/>
            <a:ext cx="3202818" cy="19106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Prosessendring for bruk og deling av strukturerte data</a:t>
            </a:r>
          </a:p>
        </p:txBody>
      </p:sp>
      <p:sp>
        <p:nvSpPr>
          <p:cNvPr id="29" name="Rektangel 28">
            <a:extLst>
              <a:ext uri="{FF2B5EF4-FFF2-40B4-BE49-F238E27FC236}">
                <a16:creationId xmlns:a16="http://schemas.microsoft.com/office/drawing/2014/main" id="{B58EF4AC-ACD8-4DC3-B8B9-3335B759D95B}"/>
              </a:ext>
            </a:extLst>
          </p:cNvPr>
          <p:cNvSpPr/>
          <p:nvPr/>
        </p:nvSpPr>
        <p:spPr>
          <a:xfrm>
            <a:off x="5664462" y="3262305"/>
            <a:ext cx="3202818" cy="1910685"/>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Juridisk veiledning på datadeling</a:t>
            </a:r>
          </a:p>
        </p:txBody>
      </p:sp>
      <p:sp>
        <p:nvSpPr>
          <p:cNvPr id="30" name="Rektangel 29">
            <a:extLst>
              <a:ext uri="{FF2B5EF4-FFF2-40B4-BE49-F238E27FC236}">
                <a16:creationId xmlns:a16="http://schemas.microsoft.com/office/drawing/2014/main" id="{0C9276AD-F551-40EB-8D0D-DE5E210D151D}"/>
              </a:ext>
            </a:extLst>
          </p:cNvPr>
          <p:cNvSpPr/>
          <p:nvPr/>
        </p:nvSpPr>
        <p:spPr>
          <a:xfrm>
            <a:off x="5664462" y="10711034"/>
            <a:ext cx="3202818" cy="191068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Tekniske veiledere og retningslinjer for datadeling</a:t>
            </a:r>
          </a:p>
        </p:txBody>
      </p:sp>
      <p:sp>
        <p:nvSpPr>
          <p:cNvPr id="31" name="Rektangel 30">
            <a:extLst>
              <a:ext uri="{FF2B5EF4-FFF2-40B4-BE49-F238E27FC236}">
                <a16:creationId xmlns:a16="http://schemas.microsoft.com/office/drawing/2014/main" id="{4D5B5AD9-5B4D-4862-917C-40F795AA5560}"/>
              </a:ext>
            </a:extLst>
          </p:cNvPr>
          <p:cNvSpPr/>
          <p:nvPr/>
        </p:nvSpPr>
        <p:spPr>
          <a:xfrm>
            <a:off x="10400688" y="3262305"/>
            <a:ext cx="3202818" cy="1910685"/>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Normens veileder for datadeling</a:t>
            </a:r>
          </a:p>
        </p:txBody>
      </p:sp>
      <p:sp>
        <p:nvSpPr>
          <p:cNvPr id="32" name="Rektangel 31">
            <a:extLst>
              <a:ext uri="{FF2B5EF4-FFF2-40B4-BE49-F238E27FC236}">
                <a16:creationId xmlns:a16="http://schemas.microsoft.com/office/drawing/2014/main" id="{3FC03BB5-180F-46C3-898A-7CA496C1B28E}"/>
              </a:ext>
            </a:extLst>
          </p:cNvPr>
          <p:cNvSpPr/>
          <p:nvPr/>
        </p:nvSpPr>
        <p:spPr>
          <a:xfrm>
            <a:off x="10400688" y="10711034"/>
            <a:ext cx="3202818" cy="191068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Utvidelse av Grunndata-plattformen</a:t>
            </a:r>
          </a:p>
        </p:txBody>
      </p:sp>
      <p:sp>
        <p:nvSpPr>
          <p:cNvPr id="33" name="Rektangel 32">
            <a:extLst>
              <a:ext uri="{FF2B5EF4-FFF2-40B4-BE49-F238E27FC236}">
                <a16:creationId xmlns:a16="http://schemas.microsoft.com/office/drawing/2014/main" id="{AA0AF9A2-535A-4315-8025-EE67804DA83C}"/>
              </a:ext>
            </a:extLst>
          </p:cNvPr>
          <p:cNvSpPr/>
          <p:nvPr/>
        </p:nvSpPr>
        <p:spPr>
          <a:xfrm>
            <a:off x="10400688" y="5677384"/>
            <a:ext cx="3202818" cy="19106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Grunndataløft for tilgangsstyring</a:t>
            </a:r>
          </a:p>
        </p:txBody>
      </p:sp>
      <p:sp>
        <p:nvSpPr>
          <p:cNvPr id="34" name="Rektangel 33">
            <a:extLst>
              <a:ext uri="{FF2B5EF4-FFF2-40B4-BE49-F238E27FC236}">
                <a16:creationId xmlns:a16="http://schemas.microsoft.com/office/drawing/2014/main" id="{3F8707B8-C33C-4FE0-ACC9-BF119EE4544A}"/>
              </a:ext>
            </a:extLst>
          </p:cNvPr>
          <p:cNvSpPr/>
          <p:nvPr/>
        </p:nvSpPr>
        <p:spPr>
          <a:xfrm>
            <a:off x="17279118" y="8131117"/>
            <a:ext cx="3202818" cy="1910685"/>
          </a:xfrm>
          <a:prstGeom prst="rect">
            <a:avLst/>
          </a:prstGeom>
          <a:solidFill>
            <a:srgbClr val="7DB5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35" name="Rektangel 34">
            <a:extLst>
              <a:ext uri="{FF2B5EF4-FFF2-40B4-BE49-F238E27FC236}">
                <a16:creationId xmlns:a16="http://schemas.microsoft.com/office/drawing/2014/main" id="{EF752FB9-20FE-4D0F-A50E-2BE27076CBB9}"/>
              </a:ext>
            </a:extLst>
          </p:cNvPr>
          <p:cNvSpPr/>
          <p:nvPr/>
        </p:nvSpPr>
        <p:spPr>
          <a:xfrm>
            <a:off x="13831493" y="5677384"/>
            <a:ext cx="3202818" cy="191068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Finansierings-modeller</a:t>
            </a:r>
          </a:p>
        </p:txBody>
      </p:sp>
      <p:sp>
        <p:nvSpPr>
          <p:cNvPr id="36" name="Rektangel 35">
            <a:extLst>
              <a:ext uri="{FF2B5EF4-FFF2-40B4-BE49-F238E27FC236}">
                <a16:creationId xmlns:a16="http://schemas.microsoft.com/office/drawing/2014/main" id="{6CA6D83C-B8E1-4C79-BE58-6645F96CE989}"/>
              </a:ext>
            </a:extLst>
          </p:cNvPr>
          <p:cNvSpPr/>
          <p:nvPr/>
        </p:nvSpPr>
        <p:spPr>
          <a:xfrm>
            <a:off x="20701391" y="8131117"/>
            <a:ext cx="3202818" cy="1910685"/>
          </a:xfrm>
          <a:prstGeom prst="rect">
            <a:avLst/>
          </a:prstGeom>
          <a:solidFill>
            <a:srgbClr val="7DB5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37" name="Rektangel 36">
            <a:extLst>
              <a:ext uri="{FF2B5EF4-FFF2-40B4-BE49-F238E27FC236}">
                <a16:creationId xmlns:a16="http://schemas.microsoft.com/office/drawing/2014/main" id="{7884EEBE-E74B-4B63-B8E7-6A4FB5B5AAFA}"/>
              </a:ext>
            </a:extLst>
          </p:cNvPr>
          <p:cNvSpPr/>
          <p:nvPr/>
        </p:nvSpPr>
        <p:spPr>
          <a:xfrm>
            <a:off x="20727285" y="10724814"/>
            <a:ext cx="3202818" cy="191068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Implementering av API i </a:t>
            </a:r>
            <a:b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nb-NO" sz="2800" b="0" i="0" u="none" strike="noStrike" kern="1200" cap="none" spc="0" normalizeH="0" baseline="0" noProof="0" dirty="0">
                <a:ln>
                  <a:noFill/>
                </a:ln>
                <a:solidFill>
                  <a:prstClr val="white"/>
                </a:solidFill>
                <a:effectLst/>
                <a:uLnTx/>
                <a:uFillTx/>
                <a:latin typeface="Arial" panose="020B0604020202020204"/>
                <a:ea typeface="+mn-ea"/>
                <a:cs typeface="+mn-cs"/>
              </a:rPr>
              <a:t>e-helseløsninger</a:t>
            </a:r>
          </a:p>
        </p:txBody>
      </p:sp>
      <p:sp>
        <p:nvSpPr>
          <p:cNvPr id="4" name="Rektangel: avrundede hjørner 3">
            <a:extLst>
              <a:ext uri="{FF2B5EF4-FFF2-40B4-BE49-F238E27FC236}">
                <a16:creationId xmlns:a16="http://schemas.microsoft.com/office/drawing/2014/main" id="{B61B94DC-82DD-4AA9-AD06-4D2DAD1B991F}"/>
              </a:ext>
            </a:extLst>
          </p:cNvPr>
          <p:cNvSpPr/>
          <p:nvPr/>
        </p:nvSpPr>
        <p:spPr>
          <a:xfrm>
            <a:off x="2188272" y="5550219"/>
            <a:ext cx="3379395" cy="2175401"/>
          </a:xfrm>
          <a:prstGeom prst="roundRect">
            <a:avLst>
              <a:gd name="adj" fmla="val 480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Rektangel: avrundede hjørner 37">
            <a:extLst>
              <a:ext uri="{FF2B5EF4-FFF2-40B4-BE49-F238E27FC236}">
                <a16:creationId xmlns:a16="http://schemas.microsoft.com/office/drawing/2014/main" id="{969BCC67-569F-4D01-B0F5-D9611C931B55}"/>
              </a:ext>
            </a:extLst>
          </p:cNvPr>
          <p:cNvSpPr/>
          <p:nvPr/>
        </p:nvSpPr>
        <p:spPr>
          <a:xfrm>
            <a:off x="2188272" y="10578675"/>
            <a:ext cx="3379395" cy="2175401"/>
          </a:xfrm>
          <a:prstGeom prst="roundRect">
            <a:avLst>
              <a:gd name="adj" fmla="val 480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Rektangel: avrundede hjørner 38">
            <a:extLst>
              <a:ext uri="{FF2B5EF4-FFF2-40B4-BE49-F238E27FC236}">
                <a16:creationId xmlns:a16="http://schemas.microsoft.com/office/drawing/2014/main" id="{0D6779B5-E904-4674-A468-9CC2EF44EC29}"/>
              </a:ext>
            </a:extLst>
          </p:cNvPr>
          <p:cNvSpPr/>
          <p:nvPr/>
        </p:nvSpPr>
        <p:spPr>
          <a:xfrm>
            <a:off x="13753430" y="10578675"/>
            <a:ext cx="3379395" cy="2175401"/>
          </a:xfrm>
          <a:prstGeom prst="roundRect">
            <a:avLst>
              <a:gd name="adj" fmla="val 480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0" name="Rektangel: avrundede hjørner 39">
            <a:extLst>
              <a:ext uri="{FF2B5EF4-FFF2-40B4-BE49-F238E27FC236}">
                <a16:creationId xmlns:a16="http://schemas.microsoft.com/office/drawing/2014/main" id="{8B95D393-80CC-45F2-8C4A-7C40603A2775}"/>
              </a:ext>
            </a:extLst>
          </p:cNvPr>
          <p:cNvSpPr/>
          <p:nvPr/>
        </p:nvSpPr>
        <p:spPr>
          <a:xfrm>
            <a:off x="5576173" y="5550219"/>
            <a:ext cx="3379395" cy="2175401"/>
          </a:xfrm>
          <a:prstGeom prst="roundRect">
            <a:avLst>
              <a:gd name="adj" fmla="val 480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680511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17CFD2-ACCC-4117-AF60-03D17DEFD298}"/>
              </a:ext>
            </a:extLst>
          </p:cNvPr>
          <p:cNvSpPr>
            <a:spLocks noGrp="1"/>
          </p:cNvSpPr>
          <p:nvPr>
            <p:ph type="title"/>
          </p:nvPr>
        </p:nvSpPr>
        <p:spPr/>
        <p:txBody>
          <a:bodyPr/>
          <a:lstStyle/>
          <a:p>
            <a:r>
              <a:rPr lang="nb-NO" dirty="0"/>
              <a:t>Målarkitektur for datadeling </a:t>
            </a:r>
          </a:p>
        </p:txBody>
      </p:sp>
      <p:sp>
        <p:nvSpPr>
          <p:cNvPr id="4" name="Plassholder for innhold 3">
            <a:extLst>
              <a:ext uri="{FF2B5EF4-FFF2-40B4-BE49-F238E27FC236}">
                <a16:creationId xmlns:a16="http://schemas.microsoft.com/office/drawing/2014/main" id="{997930E2-F3B0-46FF-B13A-71CC4E28AA51}"/>
              </a:ext>
            </a:extLst>
          </p:cNvPr>
          <p:cNvSpPr>
            <a:spLocks noGrp="1"/>
          </p:cNvSpPr>
          <p:nvPr>
            <p:ph idx="1"/>
          </p:nvPr>
        </p:nvSpPr>
        <p:spPr>
          <a:xfrm>
            <a:off x="1440179" y="3636477"/>
            <a:ext cx="21566696" cy="6850548"/>
          </a:xfrm>
          <a:solidFill>
            <a:schemeClr val="tx2">
              <a:lumMod val="20000"/>
              <a:lumOff val="80000"/>
            </a:schemeClr>
          </a:solidFill>
        </p:spPr>
        <p:txBody>
          <a:bodyPr>
            <a:normAutofit/>
          </a:bodyPr>
          <a:lstStyle/>
          <a:p>
            <a:pPr marL="0" indent="0">
              <a:buNone/>
            </a:pPr>
            <a:endParaRPr lang="nb-NO" sz="2400" dirty="0"/>
          </a:p>
          <a:p>
            <a:pPr marL="0" indent="0">
              <a:buNone/>
            </a:pPr>
            <a:r>
              <a:rPr lang="nb-NO" sz="4000" dirty="0"/>
              <a:t>Målarkitekturen skal beskrive behovet for felleskomponenter og deres sammenheng med e-helse løsninger ved bruk av samhandlingsformen datadeling.</a:t>
            </a:r>
          </a:p>
          <a:p>
            <a:pPr marL="0" indent="0">
              <a:buNone/>
            </a:pPr>
            <a:endParaRPr lang="nb-NO" sz="4000" dirty="0"/>
          </a:p>
          <a:p>
            <a:pPr marL="0" indent="0">
              <a:buNone/>
            </a:pPr>
            <a:r>
              <a:rPr lang="nb-NO" sz="4000" dirty="0"/>
              <a:t>I tillegg skal målarkitekturen beskrive hvilke roller og ansvar hver enkelt komponent har med spesielt vekt på informasjonssikkerhet og personvern. </a:t>
            </a:r>
          </a:p>
          <a:p>
            <a:pPr marL="0" indent="0">
              <a:buNone/>
            </a:pPr>
            <a:endParaRPr lang="nb-NO" sz="4000" dirty="0"/>
          </a:p>
          <a:p>
            <a:pPr marL="0" indent="0">
              <a:buNone/>
            </a:pPr>
            <a:r>
              <a:rPr lang="nb-NO" sz="4000" dirty="0"/>
              <a:t>Målarkitekturen</a:t>
            </a:r>
            <a:r>
              <a:rPr lang="nb-NO" sz="4000" dirty="0">
                <a:solidFill>
                  <a:schemeClr val="tx1"/>
                </a:solidFill>
                <a:cs typeface="Calibri" panose="020F0502020204030204" pitchFamily="34" charset="0"/>
              </a:rPr>
              <a:t> skal understøtte bla. Nasjonal kommunal løsning, HDP, HP, Felles plan RHF, MF Helse, Legemiddelfeltet.</a:t>
            </a:r>
          </a:p>
        </p:txBody>
      </p:sp>
      <p:sp>
        <p:nvSpPr>
          <p:cNvPr id="3" name="Plassholder for lysbildenummer 2">
            <a:extLst>
              <a:ext uri="{FF2B5EF4-FFF2-40B4-BE49-F238E27FC236}">
                <a16:creationId xmlns:a16="http://schemas.microsoft.com/office/drawing/2014/main" id="{9EE7E4A2-2B6D-4D13-BD5B-0417F06BB36E}"/>
              </a:ext>
            </a:extLst>
          </p:cNvPr>
          <p:cNvSpPr>
            <a:spLocks noGrp="1"/>
          </p:cNvSpPr>
          <p:nvPr>
            <p:ph type="sldNum" sz="quarter" idx="16"/>
          </p:nvPr>
        </p:nvSpPr>
        <p:spPr/>
        <p:txBody>
          <a:bodyPr/>
          <a:lstStyle/>
          <a:p>
            <a:pPr defTabSz="1828635"/>
            <a:r>
              <a:rPr lang="nb-NO">
                <a:latin typeface="Arial" panose="020B0604020202020204"/>
              </a:rPr>
              <a:t> Side </a:t>
            </a:r>
            <a:fld id="{5751DFAA-887F-4071-8EAD-E8CA316FCF06}" type="slidenum">
              <a:rPr lang="nb-NO">
                <a:latin typeface="Arial" panose="020B0604020202020204"/>
              </a:rPr>
              <a:pPr defTabSz="1828635"/>
              <a:t>71</a:t>
            </a:fld>
            <a:endParaRPr lang="nb-NO" dirty="0">
              <a:latin typeface="Arial" panose="020B0604020202020204"/>
            </a:endParaRPr>
          </a:p>
        </p:txBody>
      </p:sp>
    </p:spTree>
    <p:extLst>
      <p:ext uri="{BB962C8B-B14F-4D97-AF65-F5344CB8AC3E}">
        <p14:creationId xmlns:p14="http://schemas.microsoft.com/office/powerpoint/2010/main" val="16496991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FEED46-BFC6-4241-9E36-8C59DB624650}"/>
              </a:ext>
            </a:extLst>
          </p:cNvPr>
          <p:cNvSpPr>
            <a:spLocks noGrp="1"/>
          </p:cNvSpPr>
          <p:nvPr>
            <p:ph type="title"/>
          </p:nvPr>
        </p:nvSpPr>
        <p:spPr/>
        <p:txBody>
          <a:bodyPr/>
          <a:lstStyle/>
          <a:p>
            <a:r>
              <a:rPr lang="nb-NO" dirty="0"/>
              <a:t>Hva bør retningslinjer for åpne </a:t>
            </a:r>
            <a:r>
              <a:rPr lang="nb-NO" dirty="0" err="1"/>
              <a:t>APIer</a:t>
            </a:r>
            <a:r>
              <a:rPr lang="nb-NO" dirty="0"/>
              <a:t> inneholde?</a:t>
            </a:r>
          </a:p>
        </p:txBody>
      </p:sp>
      <p:sp>
        <p:nvSpPr>
          <p:cNvPr id="3" name="Plassholder for innhold 2">
            <a:extLst>
              <a:ext uri="{FF2B5EF4-FFF2-40B4-BE49-F238E27FC236}">
                <a16:creationId xmlns:a16="http://schemas.microsoft.com/office/drawing/2014/main" id="{993E00CF-53B7-4F50-82AA-B04373A280D2}"/>
              </a:ext>
            </a:extLst>
          </p:cNvPr>
          <p:cNvSpPr>
            <a:spLocks noGrp="1"/>
          </p:cNvSpPr>
          <p:nvPr>
            <p:ph idx="1"/>
          </p:nvPr>
        </p:nvSpPr>
        <p:spPr>
          <a:xfrm>
            <a:off x="1440179" y="3200400"/>
            <a:ext cx="14322335" cy="9095137"/>
          </a:xfrm>
        </p:spPr>
        <p:txBody>
          <a:bodyPr/>
          <a:lstStyle/>
          <a:p>
            <a:pPr marL="0" indent="0">
              <a:buNone/>
            </a:pPr>
            <a:r>
              <a:rPr lang="nb-NO" dirty="0"/>
              <a:t>Formålet er å øke </a:t>
            </a:r>
            <a:r>
              <a:rPr lang="nb-NO" b="1" dirty="0"/>
              <a:t>forutsigbarhet</a:t>
            </a:r>
            <a:r>
              <a:rPr lang="nb-NO" dirty="0"/>
              <a:t> og hindre </a:t>
            </a:r>
            <a:r>
              <a:rPr lang="nb-NO" b="1" dirty="0"/>
              <a:t>delingsmotstand</a:t>
            </a:r>
            <a:r>
              <a:rPr lang="nb-NO" dirty="0"/>
              <a:t> og redusere andre </a:t>
            </a:r>
            <a:r>
              <a:rPr lang="nb-NO" b="1" dirty="0"/>
              <a:t>barrierer</a:t>
            </a:r>
            <a:r>
              <a:rPr lang="nb-NO" dirty="0"/>
              <a:t> for deling</a:t>
            </a:r>
          </a:p>
          <a:p>
            <a:endParaRPr lang="nb-NO" dirty="0"/>
          </a:p>
          <a:p>
            <a:r>
              <a:rPr lang="nb-NO" dirty="0"/>
              <a:t>Rettferdige og forståelige </a:t>
            </a:r>
            <a:r>
              <a:rPr lang="nb-NO" b="1" dirty="0"/>
              <a:t>avtalevilkår</a:t>
            </a:r>
          </a:p>
          <a:p>
            <a:r>
              <a:rPr lang="nb-NO" dirty="0"/>
              <a:t>Gratis, tilgjengelig og komplett </a:t>
            </a:r>
            <a:r>
              <a:rPr lang="nb-NO" b="1" dirty="0"/>
              <a:t>dokumentasjon</a:t>
            </a:r>
          </a:p>
          <a:p>
            <a:r>
              <a:rPr lang="nb-NO" b="1" dirty="0"/>
              <a:t>Enkel tilgang </a:t>
            </a:r>
            <a:r>
              <a:rPr lang="nb-NO" dirty="0"/>
              <a:t>til å utvikle, teste og bruke</a:t>
            </a:r>
          </a:p>
          <a:p>
            <a:r>
              <a:rPr lang="nb-NO" dirty="0"/>
              <a:t>I hvilken grad skal </a:t>
            </a:r>
            <a:r>
              <a:rPr lang="nb-NO" b="1"/>
              <a:t>standarder</a:t>
            </a:r>
            <a:r>
              <a:rPr lang="nb-NO"/>
              <a:t> være </a:t>
            </a:r>
            <a:r>
              <a:rPr lang="nb-NO" dirty="0"/>
              <a:t>del av retningslinjene?</a:t>
            </a:r>
          </a:p>
          <a:p>
            <a:r>
              <a:rPr lang="nb-NO" dirty="0"/>
              <a:t>Skal vi ha krav på </a:t>
            </a:r>
            <a:r>
              <a:rPr lang="nb-NO" b="1" dirty="0"/>
              <a:t>funksjonsomfang</a:t>
            </a:r>
            <a:r>
              <a:rPr lang="nb-NO" dirty="0"/>
              <a:t> (som USA&amp;UK)</a:t>
            </a:r>
          </a:p>
          <a:p>
            <a:r>
              <a:rPr lang="nb-NO" dirty="0"/>
              <a:t>I hvilken grad skal (innebygget) </a:t>
            </a:r>
            <a:r>
              <a:rPr lang="nb-NO" b="1" dirty="0"/>
              <a:t>personvern</a:t>
            </a:r>
            <a:r>
              <a:rPr lang="nb-NO" dirty="0"/>
              <a:t> og informasjonssikkerhet være del av retningslinjene</a:t>
            </a:r>
          </a:p>
          <a:p>
            <a:endParaRPr lang="nb-NO" dirty="0"/>
          </a:p>
        </p:txBody>
      </p:sp>
      <p:sp>
        <p:nvSpPr>
          <p:cNvPr id="4" name="Plassholder for lysbildenummer 3">
            <a:extLst>
              <a:ext uri="{FF2B5EF4-FFF2-40B4-BE49-F238E27FC236}">
                <a16:creationId xmlns:a16="http://schemas.microsoft.com/office/drawing/2014/main" id="{B57BD815-20BD-49F3-A7DB-527DFEFE2CFD}"/>
              </a:ext>
            </a:extLst>
          </p:cNvPr>
          <p:cNvSpPr>
            <a:spLocks noGrp="1"/>
          </p:cNvSpPr>
          <p:nvPr>
            <p:ph type="sldNum" sz="quarter" idx="16"/>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C1C1C1"/>
                </a:solidFill>
                <a:effectLst/>
                <a:uLnTx/>
                <a:uFillTx/>
                <a:latin typeface="Arial" panose="020B0604020202020204"/>
                <a:ea typeface="+mn-ea"/>
                <a:cs typeface="+mn-cs"/>
              </a:rPr>
              <a:t> Side </a:t>
            </a:r>
            <a:fld id="{5751DFAA-887F-4071-8EAD-E8CA316FCF06}" type="slidenum">
              <a:rPr kumimoji="0" lang="nb-NO" sz="2000" b="0" i="0" u="none" strike="noStrike" kern="1200" cap="none" spc="0" normalizeH="0" baseline="0" noProof="0" smtClean="0">
                <a:ln>
                  <a:noFill/>
                </a:ln>
                <a:solidFill>
                  <a:srgbClr val="C1C1C1"/>
                </a:solidFill>
                <a:effectLst/>
                <a:uLnTx/>
                <a:uFillTx/>
                <a:latin typeface="Arial" panose="020B060402020202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72</a:t>
            </a:fld>
            <a:endParaRPr kumimoji="0" lang="nb-NO" sz="2000" b="0" i="0" u="none" strike="noStrike" kern="1200" cap="none" spc="0" normalizeH="0" baseline="0" noProof="0" dirty="0">
              <a:ln>
                <a:noFill/>
              </a:ln>
              <a:solidFill>
                <a:srgbClr val="C1C1C1"/>
              </a:solidFill>
              <a:effectLst/>
              <a:uLnTx/>
              <a:uFillTx/>
              <a:latin typeface="Arial" panose="020B0604020202020204"/>
              <a:ea typeface="+mn-ea"/>
              <a:cs typeface="+mn-cs"/>
            </a:endParaRPr>
          </a:p>
        </p:txBody>
      </p:sp>
      <p:graphicFrame>
        <p:nvGraphicFramePr>
          <p:cNvPr id="5" name="Diagram 4">
            <a:extLst>
              <a:ext uri="{FF2B5EF4-FFF2-40B4-BE49-F238E27FC236}">
                <a16:creationId xmlns:a16="http://schemas.microsoft.com/office/drawing/2014/main" id="{D469178A-9264-48ED-9E07-4FF57ED7C3FC}"/>
              </a:ext>
            </a:extLst>
          </p:cNvPr>
          <p:cNvGraphicFramePr/>
          <p:nvPr>
            <p:extLst/>
          </p:nvPr>
        </p:nvGraphicFramePr>
        <p:xfrm>
          <a:off x="11588107" y="4171950"/>
          <a:ext cx="12071993" cy="8410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2397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169E8"/>
        </a:solidFill>
        <a:effectLst/>
      </p:bgPr>
    </p:bg>
    <p:spTree>
      <p:nvGrpSpPr>
        <p:cNvPr id="1" name=""/>
        <p:cNvGrpSpPr/>
        <p:nvPr/>
      </p:nvGrpSpPr>
      <p:grpSpPr>
        <a:xfrm>
          <a:off x="0" y="0"/>
          <a:ext cx="0" cy="0"/>
          <a:chOff x="0" y="0"/>
          <a:chExt cx="0" cy="0"/>
        </a:xfrm>
      </p:grpSpPr>
      <p:pic>
        <p:nvPicPr>
          <p:cNvPr id="7" name="Hvit_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79" y="1440180"/>
            <a:ext cx="3168000" cy="2168471"/>
          </a:xfrm>
          <a:prstGeom prst="rect">
            <a:avLst/>
          </a:prstGeom>
        </p:spPr>
      </p:pic>
      <p:sp>
        <p:nvSpPr>
          <p:cNvPr id="2" name="Tittel 1"/>
          <p:cNvSpPr>
            <a:spLocks noGrp="1"/>
          </p:cNvSpPr>
          <p:nvPr>
            <p:ph type="ctrTitle"/>
          </p:nvPr>
        </p:nvSpPr>
        <p:spPr/>
        <p:txBody>
          <a:bodyPr/>
          <a:lstStyle/>
          <a:p>
            <a:endParaRPr lang="nb-NO">
              <a:solidFill>
                <a:srgbClr val="FFFFFF"/>
              </a:solidFill>
            </a:endParaRPr>
          </a:p>
        </p:txBody>
      </p:sp>
      <p:sp>
        <p:nvSpPr>
          <p:cNvPr id="3" name="Undertittel 2"/>
          <p:cNvSpPr>
            <a:spLocks noGrp="1"/>
          </p:cNvSpPr>
          <p:nvPr>
            <p:ph type="subTitle" idx="1"/>
          </p:nvPr>
        </p:nvSpPr>
        <p:spPr/>
        <p:txBody>
          <a:bodyPr/>
          <a:lstStyle/>
          <a:p>
            <a:endParaRPr lang="nb-NO">
              <a:solidFill>
                <a:srgbClr val="FFFFFF"/>
              </a:solidFill>
            </a:endParaRPr>
          </a:p>
        </p:txBody>
      </p:sp>
    </p:spTree>
    <p:extLst>
      <p:ext uri="{BB962C8B-B14F-4D97-AF65-F5344CB8AC3E}">
        <p14:creationId xmlns:p14="http://schemas.microsoft.com/office/powerpoint/2010/main" val="394509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pPr marL="0" indent="0" algn="ctr">
              <a:buNone/>
            </a:pPr>
            <a:endParaRPr lang="nb-NO" dirty="0"/>
          </a:p>
          <a:p>
            <a:pPr marL="0" indent="0" algn="ctr">
              <a:buNone/>
            </a:pPr>
            <a:endParaRPr lang="nb-NO" dirty="0"/>
          </a:p>
          <a:p>
            <a:pPr marL="0" indent="0" algn="ctr">
              <a:buNone/>
            </a:pPr>
            <a:endParaRPr lang="nb-NO" dirty="0"/>
          </a:p>
          <a:p>
            <a:pPr marL="0" indent="0" algn="ctr">
              <a:buNone/>
            </a:pPr>
            <a:r>
              <a:rPr lang="nb-NO" dirty="0"/>
              <a:t>Produktstyre tar saken til orientering og ber Norsk Helsenett og Direktoratet for </a:t>
            </a:r>
            <a:r>
              <a:rPr lang="nb-NO" dirty="0" err="1"/>
              <a:t>e-helse</a:t>
            </a:r>
            <a:r>
              <a:rPr lang="nb-NO" dirty="0"/>
              <a:t> ta med innspill fremkommet i møte i det videre arbeidet. </a:t>
            </a:r>
          </a:p>
        </p:txBody>
      </p:sp>
      <p:sp>
        <p:nvSpPr>
          <p:cNvPr id="3" name="Plassholder for tekst 2"/>
          <p:cNvSpPr>
            <a:spLocks noGrp="1"/>
          </p:cNvSpPr>
          <p:nvPr>
            <p:ph type="body" sz="quarter" idx="11"/>
          </p:nvPr>
        </p:nvSpPr>
        <p:spPr/>
        <p:txBody>
          <a:bodyPr/>
          <a:lstStyle/>
          <a:p>
            <a:r>
              <a:rPr lang="nb-NO" dirty="0"/>
              <a:t>Forslag til vedtak</a:t>
            </a:r>
          </a:p>
        </p:txBody>
      </p:sp>
    </p:spTree>
    <p:extLst>
      <p:ext uri="{BB962C8B-B14F-4D97-AF65-F5344CB8AC3E}">
        <p14:creationId xmlns:p14="http://schemas.microsoft.com/office/powerpoint/2010/main" val="176135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38E2E872-EBA5-4943-A2F5-10AF9F8908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894566" y="5869285"/>
            <a:ext cx="3136634" cy="2480996"/>
          </a:xfrm>
          <a:prstGeom prst="rect">
            <a:avLst/>
          </a:prstGeom>
        </p:spPr>
      </p:pic>
      <p:pic>
        <p:nvPicPr>
          <p:cNvPr id="10" name="Bilde 9">
            <a:extLst>
              <a:ext uri="{FF2B5EF4-FFF2-40B4-BE49-F238E27FC236}">
                <a16:creationId xmlns:a16="http://schemas.microsoft.com/office/drawing/2014/main" id="{FDDE46D5-3E00-4954-8321-5FF2FB2DF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5704" y="6272106"/>
            <a:ext cx="4067503" cy="1491512"/>
          </a:xfrm>
          <a:prstGeom prst="rect">
            <a:avLst/>
          </a:prstGeom>
        </p:spPr>
      </p:pic>
      <p:pic>
        <p:nvPicPr>
          <p:cNvPr id="8" name="Bilde 7">
            <a:extLst>
              <a:ext uri="{FF2B5EF4-FFF2-40B4-BE49-F238E27FC236}">
                <a16:creationId xmlns:a16="http://schemas.microsoft.com/office/drawing/2014/main" id="{25D3D1F4-EEB9-4CB4-8790-D78CE59A78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440150" y="11147286"/>
            <a:ext cx="6398281" cy="1584685"/>
          </a:xfrm>
          <a:prstGeom prst="rect">
            <a:avLst/>
          </a:prstGeom>
        </p:spPr>
      </p:pic>
      <p:sp>
        <p:nvSpPr>
          <p:cNvPr id="2" name="Tittel 1">
            <a:extLst>
              <a:ext uri="{FF2B5EF4-FFF2-40B4-BE49-F238E27FC236}">
                <a16:creationId xmlns:a16="http://schemas.microsoft.com/office/drawing/2014/main" id="{7B40A08F-49B3-4410-9D84-566C883EE04F}"/>
              </a:ext>
            </a:extLst>
          </p:cNvPr>
          <p:cNvSpPr>
            <a:spLocks noGrp="1"/>
          </p:cNvSpPr>
          <p:nvPr>
            <p:ph type="title"/>
          </p:nvPr>
        </p:nvSpPr>
        <p:spPr/>
        <p:txBody>
          <a:bodyPr/>
          <a:lstStyle/>
          <a:p>
            <a:r>
              <a:rPr lang="nb-NO" dirty="0"/>
              <a:t>Bakgrunn for helsefaglig dialog</a:t>
            </a:r>
          </a:p>
        </p:txBody>
      </p:sp>
      <p:sp>
        <p:nvSpPr>
          <p:cNvPr id="4" name="Plassholder for lysbildenummer 3">
            <a:extLst>
              <a:ext uri="{FF2B5EF4-FFF2-40B4-BE49-F238E27FC236}">
                <a16:creationId xmlns:a16="http://schemas.microsoft.com/office/drawing/2014/main" id="{B537F57A-955E-4CD4-BD4E-1F3974EE03B3}"/>
              </a:ext>
            </a:extLst>
          </p:cNvPr>
          <p:cNvSpPr>
            <a:spLocks noGrp="1"/>
          </p:cNvSpPr>
          <p:nvPr>
            <p:ph type="sldNum" sz="quarter" idx="16"/>
          </p:nvPr>
        </p:nvSpPr>
        <p:spPr/>
        <p:txBody>
          <a:bodyPr/>
          <a:lstStyle/>
          <a:p>
            <a:r>
              <a:rPr lang="nb-NO"/>
              <a:t> Side </a:t>
            </a:r>
            <a:fld id="{5751DFAA-887F-4071-8EAD-E8CA316FCF06}" type="slidenum">
              <a:rPr lang="nb-NO" smtClean="0"/>
              <a:pPr/>
              <a:t>9</a:t>
            </a:fld>
            <a:endParaRPr lang="nb-NO" dirty="0"/>
          </a:p>
        </p:txBody>
      </p:sp>
      <p:sp>
        <p:nvSpPr>
          <p:cNvPr id="11" name="TekstSylinder 10">
            <a:extLst>
              <a:ext uri="{FF2B5EF4-FFF2-40B4-BE49-F238E27FC236}">
                <a16:creationId xmlns:a16="http://schemas.microsoft.com/office/drawing/2014/main" id="{917C6917-3EDC-4CF4-8B69-3E7268C37612}"/>
              </a:ext>
            </a:extLst>
          </p:cNvPr>
          <p:cNvSpPr txBox="1"/>
          <p:nvPr/>
        </p:nvSpPr>
        <p:spPr>
          <a:xfrm>
            <a:off x="2019558" y="8669934"/>
            <a:ext cx="1953695" cy="91751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none" lIns="180000" tIns="180000" rIns="180000" bIns="180000" rtlCol="0">
            <a:spAutoFit/>
          </a:bodyPr>
          <a:lstStyle/>
          <a:p>
            <a:pPr>
              <a:spcAft>
                <a:spcPts val="1000"/>
              </a:spcAft>
            </a:pPr>
            <a:r>
              <a:rPr lang="nb-NO" b="1" dirty="0">
                <a:solidFill>
                  <a:schemeClr val="tx1"/>
                </a:solidFill>
              </a:rPr>
              <a:t>SamUT</a:t>
            </a:r>
          </a:p>
        </p:txBody>
      </p:sp>
      <p:pic>
        <p:nvPicPr>
          <p:cNvPr id="12" name="Bilde 11">
            <a:extLst>
              <a:ext uri="{FF2B5EF4-FFF2-40B4-BE49-F238E27FC236}">
                <a16:creationId xmlns:a16="http://schemas.microsoft.com/office/drawing/2014/main" id="{96D8A6FC-FA14-4C33-AB94-B06B8CA0710D}"/>
              </a:ext>
            </a:extLst>
          </p:cNvPr>
          <p:cNvPicPr>
            <a:picLocks noChangeAspect="1"/>
          </p:cNvPicPr>
          <p:nvPr/>
        </p:nvPicPr>
        <p:blipFill>
          <a:blip r:embed="rId5"/>
          <a:stretch>
            <a:fillRect/>
          </a:stretch>
        </p:blipFill>
        <p:spPr>
          <a:xfrm>
            <a:off x="6842230" y="3514418"/>
            <a:ext cx="3473673" cy="4709734"/>
          </a:xfrm>
          <a:prstGeom prst="rect">
            <a:avLst/>
          </a:prstGeom>
        </p:spPr>
      </p:pic>
      <p:pic>
        <p:nvPicPr>
          <p:cNvPr id="13" name="Bilde 12">
            <a:extLst>
              <a:ext uri="{FF2B5EF4-FFF2-40B4-BE49-F238E27FC236}">
                <a16:creationId xmlns:a16="http://schemas.microsoft.com/office/drawing/2014/main" id="{56324DD6-1EFC-4CCB-B811-CF724E752BB4}"/>
              </a:ext>
            </a:extLst>
          </p:cNvPr>
          <p:cNvPicPr>
            <a:picLocks noChangeAspect="1"/>
          </p:cNvPicPr>
          <p:nvPr/>
        </p:nvPicPr>
        <p:blipFill rotWithShape="1">
          <a:blip r:embed="rId6"/>
          <a:srcRect l="3505" r="4622" b="6009"/>
          <a:stretch/>
        </p:blipFill>
        <p:spPr>
          <a:xfrm>
            <a:off x="11994926" y="3514418"/>
            <a:ext cx="3473673" cy="4709734"/>
          </a:xfrm>
          <a:prstGeom prst="rect">
            <a:avLst/>
          </a:prstGeom>
          <a:ln>
            <a:solidFill>
              <a:schemeClr val="tx1"/>
            </a:solidFill>
          </a:ln>
        </p:spPr>
      </p:pic>
      <p:sp>
        <p:nvSpPr>
          <p:cNvPr id="14" name="TekstSylinder 13">
            <a:extLst>
              <a:ext uri="{FF2B5EF4-FFF2-40B4-BE49-F238E27FC236}">
                <a16:creationId xmlns:a16="http://schemas.microsoft.com/office/drawing/2014/main" id="{48C8197C-EC37-4803-AEC0-A373168A973D}"/>
              </a:ext>
            </a:extLst>
          </p:cNvPr>
          <p:cNvSpPr txBox="1"/>
          <p:nvPr/>
        </p:nvSpPr>
        <p:spPr>
          <a:xfrm>
            <a:off x="18203907" y="8669933"/>
            <a:ext cx="2517952" cy="91751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none" lIns="180000" tIns="180000" rIns="180000" bIns="180000" rtlCol="0">
            <a:spAutoFit/>
          </a:bodyPr>
          <a:lstStyle/>
          <a:p>
            <a:pPr>
              <a:spcAft>
                <a:spcPts val="1000"/>
              </a:spcAft>
            </a:pPr>
            <a:r>
              <a:rPr lang="nb-NO" b="1" dirty="0">
                <a:solidFill>
                  <a:schemeClr val="tx1"/>
                </a:solidFill>
              </a:rPr>
              <a:t>EPJ-løftet</a:t>
            </a:r>
          </a:p>
        </p:txBody>
      </p:sp>
      <p:sp>
        <p:nvSpPr>
          <p:cNvPr id="17" name="TekstSylinder 16">
            <a:extLst>
              <a:ext uri="{FF2B5EF4-FFF2-40B4-BE49-F238E27FC236}">
                <a16:creationId xmlns:a16="http://schemas.microsoft.com/office/drawing/2014/main" id="{A2ECDB10-D417-4D72-B019-B473B185BE1F}"/>
              </a:ext>
            </a:extLst>
          </p:cNvPr>
          <p:cNvSpPr txBox="1"/>
          <p:nvPr/>
        </p:nvSpPr>
        <p:spPr>
          <a:xfrm>
            <a:off x="6743009" y="8669933"/>
            <a:ext cx="3672114" cy="91751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none" lIns="180000" tIns="180000" rIns="180000" bIns="180000" rtlCol="0">
            <a:spAutoFit/>
          </a:bodyPr>
          <a:lstStyle/>
          <a:p>
            <a:pPr>
              <a:spcAft>
                <a:spcPts val="1000"/>
              </a:spcAft>
            </a:pPr>
            <a:r>
              <a:rPr lang="nb-NO" b="1" dirty="0">
                <a:solidFill>
                  <a:schemeClr val="tx1"/>
                </a:solidFill>
              </a:rPr>
              <a:t>E-helsestrategi</a:t>
            </a:r>
          </a:p>
        </p:txBody>
      </p:sp>
      <p:sp>
        <p:nvSpPr>
          <p:cNvPr id="18" name="TekstSylinder 17">
            <a:extLst>
              <a:ext uri="{FF2B5EF4-FFF2-40B4-BE49-F238E27FC236}">
                <a16:creationId xmlns:a16="http://schemas.microsoft.com/office/drawing/2014/main" id="{E0ACC9BC-3BD4-416D-9932-CD645DE99245}"/>
              </a:ext>
            </a:extLst>
          </p:cNvPr>
          <p:cNvSpPr txBox="1"/>
          <p:nvPr/>
        </p:nvSpPr>
        <p:spPr>
          <a:xfrm>
            <a:off x="11895705" y="8669933"/>
            <a:ext cx="3646466" cy="91751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wrap="none" lIns="180000" tIns="180000" rIns="180000" bIns="180000" rtlCol="0">
            <a:spAutoFit/>
          </a:bodyPr>
          <a:lstStyle/>
          <a:p>
            <a:pPr>
              <a:spcAft>
                <a:spcPts val="1000"/>
              </a:spcAft>
            </a:pPr>
            <a:r>
              <a:rPr lang="nb-NO" b="1" dirty="0">
                <a:solidFill>
                  <a:schemeClr val="tx1"/>
                </a:solidFill>
              </a:rPr>
              <a:t>Riksrevisjonen</a:t>
            </a:r>
          </a:p>
        </p:txBody>
      </p:sp>
    </p:spTree>
    <p:extLst>
      <p:ext uri="{BB962C8B-B14F-4D97-AF65-F5344CB8AC3E}">
        <p14:creationId xmlns:p14="http://schemas.microsoft.com/office/powerpoint/2010/main" val="35914813"/>
      </p:ext>
    </p:extLst>
  </p:cSld>
  <p:clrMapOvr>
    <a:masterClrMapping/>
  </p:clrMapOvr>
</p:sld>
</file>

<file path=ppt/theme/theme1.xml><?xml version="1.0" encoding="utf-8"?>
<a:theme xmlns:a="http://schemas.openxmlformats.org/drawingml/2006/main" name="Office-tema">
  <a:themeElements>
    <a:clrScheme name="Dir E-Helse">
      <a:dk1>
        <a:srgbClr val="281C2C"/>
      </a:dk1>
      <a:lt1>
        <a:sysClr val="window" lastClr="FFFFFF"/>
      </a:lt1>
      <a:dk2>
        <a:srgbClr val="0169E8"/>
      </a:dk2>
      <a:lt2>
        <a:srgbClr val="EEEEEE"/>
      </a:lt2>
      <a:accent1>
        <a:srgbClr val="0169E8"/>
      </a:accent1>
      <a:accent2>
        <a:srgbClr val="F783FF"/>
      </a:accent2>
      <a:accent3>
        <a:srgbClr val="027993"/>
      </a:accent3>
      <a:accent4>
        <a:srgbClr val="AD38FD"/>
      </a:accent4>
      <a:accent5>
        <a:srgbClr val="00BBD4"/>
      </a:accent5>
      <a:accent6>
        <a:srgbClr val="3AFB9E"/>
      </a:accent6>
      <a:hlink>
        <a:srgbClr val="0169E8"/>
      </a:hlink>
      <a:folHlink>
        <a:srgbClr val="AD38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0169E8"/>
        </a:solidFill>
      </a:spPr>
      <a:bodyPr vert="horz" wrap="square" lIns="546100" tIns="546100" rIns="546100" bIns="546100" rtlCol="0">
        <a:spAutoFit/>
      </a:bodyPr>
      <a:lstStyle>
        <a:defPPr>
          <a:spcAft>
            <a:spcPts val="1000"/>
          </a:spcAft>
          <a:defRPr sz="4200" b="1" dirty="0" smtClean="0">
            <a:solidFill>
              <a:srgbClr val="FFFFFF"/>
            </a:solidFill>
          </a:defRPr>
        </a:defPPr>
      </a:lstStyle>
    </a:txDef>
  </a:objectDefaults>
  <a:extraClrSchemeLst/>
  <a:extLst>
    <a:ext uri="{05A4C25C-085E-4340-85A3-A5531E510DB2}">
      <thm15:themeFamily xmlns:thm15="http://schemas.microsoft.com/office/thememl/2012/main" name="PPTmal_DirektoratetEHelseV2.potx" id="{26015252-C40F-4176-8E39-8B9B388FAABB}" vid="{4D7361C0-BDF5-403E-A667-3508B846B5D5}"/>
    </a:ext>
  </a:extLst>
</a:theme>
</file>

<file path=ppt/theme/theme2.xml><?xml version="1.0" encoding="utf-8"?>
<a:theme xmlns:a="http://schemas.openxmlformats.org/drawingml/2006/main" name="Mørk bakgrunn">
  <a:themeElements>
    <a:clrScheme name="Custom 2">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00A0EF"/>
      </a:hlink>
      <a:folHlink>
        <a:srgbClr val="0078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CEA33D5A-787B-4AA6-89FB-4DE5E4DAE34E}"/>
    </a:ext>
  </a:extLst>
</a:theme>
</file>

<file path=ppt/theme/theme3.xml><?xml version="1.0" encoding="utf-8"?>
<a:theme xmlns:a="http://schemas.openxmlformats.org/drawingml/2006/main" name="Lys bakgrunn">
  <a:themeElements>
    <a:clrScheme name="NHN">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5BB93D"/>
      </a:hlink>
      <a:folHlink>
        <a:srgbClr val="4D9D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97F6425D-D85A-4F12-BF1F-4A3479FB4470}"/>
    </a:ext>
  </a:extLst>
</a:theme>
</file>

<file path=ppt/theme/theme4.xml><?xml version="1.0" encoding="utf-8"?>
<a:theme xmlns:a="http://schemas.openxmlformats.org/drawingml/2006/main" name="Logo-mørk bakgrunn">
  <a:themeElements>
    <a:clrScheme name="NHN">
      <a:dk1>
        <a:srgbClr val="2C3845"/>
      </a:dk1>
      <a:lt1>
        <a:srgbClr val="FFFFFF"/>
      </a:lt1>
      <a:dk2>
        <a:srgbClr val="54616C"/>
      </a:dk2>
      <a:lt2>
        <a:srgbClr val="E5E8E8"/>
      </a:lt2>
      <a:accent1>
        <a:srgbClr val="9FA5AE"/>
      </a:accent1>
      <a:accent2>
        <a:srgbClr val="4D9D34"/>
      </a:accent2>
      <a:accent3>
        <a:srgbClr val="70C1B8"/>
      </a:accent3>
      <a:accent4>
        <a:srgbClr val="DAAA00"/>
      </a:accent4>
      <a:accent5>
        <a:srgbClr val="97386F"/>
      </a:accent5>
      <a:accent6>
        <a:srgbClr val="D3D6DA"/>
      </a:accent6>
      <a:hlink>
        <a:srgbClr val="5BB93D"/>
      </a:hlink>
      <a:folHlink>
        <a:srgbClr val="4D9D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5875"/>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HN-2018" id="{7C80E8CD-7350-4064-8A2E-1BA421C8D709}" vid="{1A4D700F-6546-43C3-90B2-576482BBF4C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94998003D6D44183A9E5466208B5BC" ma:contentTypeVersion="0" ma:contentTypeDescription="Opprett et nytt dokument." ma:contentTypeScope="" ma:versionID="f56dce44faf6b60e670bdfdf8e63b0ee">
  <xsd:schema xmlns:xsd="http://www.w3.org/2001/XMLSchema" xmlns:xs="http://www.w3.org/2001/XMLSchema" xmlns:p="http://schemas.microsoft.com/office/2006/metadata/properties" targetNamespace="http://schemas.microsoft.com/office/2006/metadata/properties" ma:root="true" ma:fieldsID="3e2500873ed525c1cf306a41cba81e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CA195D-1EF7-4D3A-AFE4-FE891BF00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4958CC-E20F-4259-8FA6-7A7D14F59AA5}">
  <ds:schemaRefs>
    <ds:schemaRef ds:uri="http://schemas.microsoft.com/sharepoint/v3/contenttype/forms"/>
  </ds:schemaRefs>
</ds:datastoreItem>
</file>

<file path=customXml/itemProps3.xml><?xml version="1.0" encoding="utf-8"?>
<ds:datastoreItem xmlns:ds="http://schemas.openxmlformats.org/officeDocument/2006/customXml" ds:itemID="{D48AE044-D637-4CDA-B8E8-6786415B29B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PPTmal_DirektoratetEHelseV2-1</Template>
  <TotalTime>4910</TotalTime>
  <Words>4227</Words>
  <Application>Microsoft Office PowerPoint</Application>
  <PresentationFormat>Egendefinert</PresentationFormat>
  <Paragraphs>771</Paragraphs>
  <Slides>73</Slides>
  <Notes>37</Notes>
  <HiddenSlides>1</HiddenSlides>
  <MMClips>0</MMClips>
  <ScaleCrop>false</ScaleCrop>
  <HeadingPairs>
    <vt:vector size="6" baseType="variant">
      <vt:variant>
        <vt:lpstr>Brukte skrifter</vt:lpstr>
      </vt:variant>
      <vt:variant>
        <vt:i4>6</vt:i4>
      </vt:variant>
      <vt:variant>
        <vt:lpstr>Tema</vt:lpstr>
      </vt:variant>
      <vt:variant>
        <vt:i4>4</vt:i4>
      </vt:variant>
      <vt:variant>
        <vt:lpstr>Lysbildetitler</vt:lpstr>
      </vt:variant>
      <vt:variant>
        <vt:i4>73</vt:i4>
      </vt:variant>
    </vt:vector>
  </HeadingPairs>
  <TitlesOfParts>
    <vt:vector size="83" baseType="lpstr">
      <vt:lpstr>Arial</vt:lpstr>
      <vt:lpstr>Arial Black</vt:lpstr>
      <vt:lpstr>Calibri</vt:lpstr>
      <vt:lpstr>Courier New</vt:lpstr>
      <vt:lpstr>Times New Roman</vt:lpstr>
      <vt:lpstr>Wingdings 2</vt:lpstr>
      <vt:lpstr>Office-tema</vt:lpstr>
      <vt:lpstr>Mørk bakgrunn</vt:lpstr>
      <vt:lpstr>Lys bakgrunn</vt:lpstr>
      <vt:lpstr>Logo-mørk bakgrunn</vt:lpstr>
      <vt:lpstr>Produktstyre e-helsestandarder</vt:lpstr>
      <vt:lpstr>Agenda</vt:lpstr>
      <vt:lpstr>Sak 8/19 Orientering fra Direktoratet for e-helse</vt:lpstr>
      <vt:lpstr>Orientering fra Direktoratet fra e-helse</vt:lpstr>
      <vt:lpstr>Arkitektur- og standardiseringsdagen 2019</vt:lpstr>
      <vt:lpstr>Sak 9/19 Status nasjonal plan for innføring av Helsefaglig dialog</vt:lpstr>
      <vt:lpstr>PowerPoint-presentasjon</vt:lpstr>
      <vt:lpstr>PowerPoint-presentasjon</vt:lpstr>
      <vt:lpstr>Bakgrunn for helsefaglig dialog</vt:lpstr>
      <vt:lpstr>Helsefaglig dialog</vt:lpstr>
      <vt:lpstr>PowerPoint-presentasjon</vt:lpstr>
      <vt:lpstr>PowerPoint-presentasjon</vt:lpstr>
      <vt:lpstr>PowerPoint-presentasjon</vt:lpstr>
      <vt:lpstr>PowerPoint-presentasjon</vt:lpstr>
      <vt:lpstr>PowerPoint-presentasjon</vt:lpstr>
      <vt:lpstr>PowerPoint-presentasjon</vt:lpstr>
      <vt:lpstr>PowerPoint-presentasjon</vt:lpstr>
      <vt:lpstr>Alternativer</vt:lpstr>
      <vt:lpstr>Drøfting</vt:lpstr>
      <vt:lpstr>Sak 10/19 Status innføring e-helsestandarder</vt:lpstr>
      <vt:lpstr>Innføring av  e-helsestandarder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Sak 11/19 Plan for overgang til en versjon</vt:lpstr>
      <vt:lpstr>Forslag til vedtak</vt:lpstr>
      <vt:lpstr>IKT forskriften</vt:lpstr>
      <vt:lpstr> Utfordringer ved to likestilte versjoner</vt:lpstr>
      <vt:lpstr>Prosess og forankring for overgang til én versjon</vt:lpstr>
      <vt:lpstr>Oppdrag om overgang til én versjon</vt:lpstr>
      <vt:lpstr>Sak 12/19 Internasjonalt standardiseringsarbeid</vt:lpstr>
      <vt:lpstr>Forslag til vedtak </vt:lpstr>
      <vt:lpstr>PowerPoint-presentasjon</vt:lpstr>
      <vt:lpstr>Utvikling av e-helsestandarder fremover</vt:lpstr>
      <vt:lpstr>PowerPoint-presentasjon</vt:lpstr>
      <vt:lpstr>PowerPoint-presentasjon</vt:lpstr>
      <vt:lpstr>EU pådriver for enhetlig bruk av standarder</vt:lpstr>
      <vt:lpstr>Forankring i sektor</vt:lpstr>
      <vt:lpstr>PowerPoint-presentasjon</vt:lpstr>
      <vt:lpstr>PowerPoint-presentasjon</vt:lpstr>
      <vt:lpstr>PowerPoint-presentasjon</vt:lpstr>
      <vt:lpstr>PowerPoint-presentasjon</vt:lpstr>
      <vt:lpstr>PowerPoint-presentasjon</vt:lpstr>
      <vt:lpstr>PowerPoint-presentasjon</vt:lpstr>
      <vt:lpstr>Veien videre</vt:lpstr>
      <vt:lpstr>Sak 13/19 Felles Grunnmur</vt:lpstr>
      <vt:lpstr>Forslag til vedtak</vt:lpstr>
      <vt:lpstr>PowerPoint-presentasjon</vt:lpstr>
      <vt:lpstr>PowerPoint-presentasjon</vt:lpstr>
      <vt:lpstr>Status veikart 2019</vt:lpstr>
      <vt:lpstr>PowerPoint-presentasjon</vt:lpstr>
      <vt:lpstr>Publiserte dokumenter med tema data- og dokumentdeling</vt:lpstr>
      <vt:lpstr>Data- og dokumentdeling – hva skjer?</vt:lpstr>
      <vt:lpstr>Prosjekt data- og dokumentdeling i 2019  </vt:lpstr>
      <vt:lpstr>Hvordan jobber vi?</vt:lpstr>
      <vt:lpstr>Målarkitektur for nasjonal dokumentdeling Sentrale innsynsprosjekter</vt:lpstr>
      <vt:lpstr>Noen av tiltakene for å oppnå datadeling</vt:lpstr>
      <vt:lpstr>Målarkitektur for datadeling </vt:lpstr>
      <vt:lpstr>Hva bør retningslinjer for åpne APIer inneholde?</vt:lpstr>
      <vt:lpstr>PowerPoint-presentasjon</vt:lpstr>
    </vt:vector>
  </TitlesOfParts>
  <Company>Direktoratet for e-helse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Produktstyre e-helsestandarder</dc:title>
  <dc:creator>Magnus Andre Alsaker</dc:creator>
  <dc:description>template by officeconsult.no</dc:description>
  <cp:lastModifiedBy>Aksel Overskott</cp:lastModifiedBy>
  <cp:revision>5</cp:revision>
  <dcterms:created xsi:type="dcterms:W3CDTF">2019-06-13T20:11:29Z</dcterms:created>
  <dcterms:modified xsi:type="dcterms:W3CDTF">2019-07-08T08:05:21Z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y fmtid="{D5CDD505-2E9C-101B-9397-08002B2CF9AE}" pid="3" name="ContentTypeId">
    <vt:lpwstr>0x0101004594998003D6D44183A9E5466208B5BC</vt:lpwstr>
  </property>
</Properties>
</file>